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handoutMasterIdLst>
    <p:handoutMasterId r:id="rId39"/>
  </p:handoutMasterIdLst>
  <p:sldIdLst>
    <p:sldId id="303" r:id="rId2"/>
    <p:sldId id="304" r:id="rId3"/>
    <p:sldId id="305" r:id="rId4"/>
    <p:sldId id="306" r:id="rId5"/>
    <p:sldId id="307" r:id="rId6"/>
    <p:sldId id="308" r:id="rId7"/>
    <p:sldId id="309" r:id="rId8"/>
    <p:sldId id="310" r:id="rId9"/>
    <p:sldId id="283" r:id="rId10"/>
    <p:sldId id="296" r:id="rId11"/>
    <p:sldId id="322" r:id="rId12"/>
    <p:sldId id="282" r:id="rId13"/>
    <p:sldId id="286" r:id="rId14"/>
    <p:sldId id="284" r:id="rId15"/>
    <p:sldId id="297" r:id="rId16"/>
    <p:sldId id="298" r:id="rId17"/>
    <p:sldId id="285" r:id="rId18"/>
    <p:sldId id="325" r:id="rId19"/>
    <p:sldId id="281" r:id="rId20"/>
    <p:sldId id="292" r:id="rId21"/>
    <p:sldId id="293" r:id="rId22"/>
    <p:sldId id="278" r:id="rId23"/>
    <p:sldId id="314" r:id="rId24"/>
    <p:sldId id="317" r:id="rId25"/>
    <p:sldId id="315" r:id="rId26"/>
    <p:sldId id="316" r:id="rId27"/>
    <p:sldId id="300" r:id="rId28"/>
    <p:sldId id="318" r:id="rId29"/>
    <p:sldId id="280" r:id="rId30"/>
    <p:sldId id="324" r:id="rId31"/>
    <p:sldId id="295" r:id="rId32"/>
    <p:sldId id="319" r:id="rId33"/>
    <p:sldId id="323" r:id="rId34"/>
    <p:sldId id="311" r:id="rId35"/>
    <p:sldId id="321" r:id="rId36"/>
    <p:sldId id="313"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BE1"/>
    <a:srgbClr val="C7C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660"/>
  </p:normalViewPr>
  <p:slideViewPr>
    <p:cSldViewPr>
      <p:cViewPr>
        <p:scale>
          <a:sx n="66" d="100"/>
          <a:sy n="66" d="100"/>
        </p:scale>
        <p:origin x="-7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BEE5EB-A62D-419C-9710-A28F306F6BD2}" type="datetimeFigureOut">
              <a:rPr lang="tr-TR" smtClean="0"/>
              <a:t>24.04.2014</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FE2884-F3B3-48A3-A1D9-34988B005F56}" type="slidenum">
              <a:rPr lang="tr-TR" smtClean="0"/>
              <a:t>‹#›</a:t>
            </a:fld>
            <a:endParaRPr lang="tr-TR"/>
          </a:p>
        </p:txBody>
      </p:sp>
    </p:spTree>
    <p:extLst>
      <p:ext uri="{BB962C8B-B14F-4D97-AF65-F5344CB8AC3E}">
        <p14:creationId xmlns:p14="http://schemas.microsoft.com/office/powerpoint/2010/main" val="98911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58327-1DD4-459A-83A2-3DC209012FA2}" type="datetimeFigureOut">
              <a:rPr lang="tr-TR" smtClean="0"/>
              <a:t>24.04.2014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FFFA8-6568-4024-9A00-64D5DD76B040}" type="slidenum">
              <a:rPr lang="tr-TR" smtClean="0"/>
              <a:t>‹#›</a:t>
            </a:fld>
            <a:endParaRPr lang="tr-TR"/>
          </a:p>
        </p:txBody>
      </p:sp>
    </p:spTree>
    <p:extLst>
      <p:ext uri="{BB962C8B-B14F-4D97-AF65-F5344CB8AC3E}">
        <p14:creationId xmlns:p14="http://schemas.microsoft.com/office/powerpoint/2010/main" val="359906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6FFFA8-6568-4024-9A00-64D5DD76B040}" type="slidenum">
              <a:rPr lang="tr-TR" smtClean="0"/>
              <a:t>2</a:t>
            </a:fld>
            <a:endParaRPr lang="tr-TR"/>
          </a:p>
        </p:txBody>
      </p:sp>
    </p:spTree>
    <p:extLst>
      <p:ext uri="{BB962C8B-B14F-4D97-AF65-F5344CB8AC3E}">
        <p14:creationId xmlns:p14="http://schemas.microsoft.com/office/powerpoint/2010/main" val="347435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6400800" y="6355080"/>
            <a:ext cx="2286000" cy="365760"/>
          </a:xfrm>
        </p:spPr>
        <p:txBody>
          <a:bodyPr/>
          <a:lstStyle>
            <a:lvl1pPr>
              <a:defRPr sz="1400"/>
            </a:lvl1pPr>
          </a:lstStyle>
          <a:p>
            <a:fld id="{A23720DD-5B6D-40BF-8493-A6B52D484E6B}" type="datetimeFigureOut">
              <a:rPr lang="tr-TR" smtClean="0"/>
              <a:t>24.04.2014</a:t>
            </a:fld>
            <a:endParaRPr lang="tr-TR"/>
          </a:p>
        </p:txBody>
      </p:sp>
      <p:sp>
        <p:nvSpPr>
          <p:cNvPr id="17" name="Altbilgi Yer Tutucusu 16"/>
          <p:cNvSpPr>
            <a:spLocks noGrp="1"/>
          </p:cNvSpPr>
          <p:nvPr>
            <p:ph type="ftr" sz="quarter" idx="11"/>
          </p:nvPr>
        </p:nvSpPr>
        <p:spPr>
          <a:xfrm>
            <a:off x="2898648" y="6355080"/>
            <a:ext cx="3474720" cy="365760"/>
          </a:xfrm>
        </p:spPr>
        <p:txBody>
          <a:bodyPr/>
          <a:lstStyle/>
          <a:p>
            <a:endParaRPr lang="tr-TR"/>
          </a:p>
        </p:txBody>
      </p:sp>
      <p:sp>
        <p:nvSpPr>
          <p:cNvPr id="29" name="Slayt Numarası Yer Tutucusu 28"/>
          <p:cNvSpPr>
            <a:spLocks noGrp="1"/>
          </p:cNvSpPr>
          <p:nvPr>
            <p:ph type="sldNum" sz="quarter" idx="12"/>
          </p:nvPr>
        </p:nvSpPr>
        <p:spPr>
          <a:xfrm>
            <a:off x="1216152" y="6355080"/>
            <a:ext cx="1219200" cy="365760"/>
          </a:xfrm>
        </p:spPr>
        <p:txBody>
          <a:bodyPr/>
          <a:lstStyle/>
          <a:p>
            <a:fld id="{F302176B-0E47-46AC-8F43-DAB4B8A37D06}" type="slidenum">
              <a:rPr lang="tr-TR" smtClean="0"/>
              <a:t>‹#›</a:t>
            </a:fld>
            <a:endParaRPr lang="tr-TR"/>
          </a:p>
        </p:txBody>
      </p:sp>
      <p:sp>
        <p:nvSpPr>
          <p:cNvPr id="21" name="Dikdörtgen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Dikdörtgen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Dikdörtgen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24.04.2014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24.04.2014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7" name="Düz Bağlayıcı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kizkenar Üçgen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üz Bağlayıcı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152400"/>
            <a:ext cx="8229600" cy="990600"/>
          </a:xfrm>
        </p:spPr>
        <p:txBody>
          <a:bodyPr/>
          <a:lstStyle/>
          <a:p>
            <a:r>
              <a:rPr lang="tr-TR" smtClean="0"/>
              <a:t>Asıl başlık stili için tıklatın</a:t>
            </a:r>
            <a:endParaRPr lang="bg-BG"/>
          </a:p>
        </p:txBody>
      </p:sp>
      <p:sp>
        <p:nvSpPr>
          <p:cNvPr id="3" name="İçerik Yer Tutucusu 2"/>
          <p:cNvSpPr>
            <a:spLocks noGrp="1"/>
          </p:cNvSpPr>
          <p:nvPr>
            <p:ph sz="quarter" idx="1"/>
          </p:nvPr>
        </p:nvSpPr>
        <p:spPr>
          <a:xfrm>
            <a:off x="457200" y="1219200"/>
            <a:ext cx="4038600" cy="23780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bg-BG"/>
          </a:p>
        </p:txBody>
      </p:sp>
      <p:sp>
        <p:nvSpPr>
          <p:cNvPr id="4" name="İçerik Yer Tutucusu 3"/>
          <p:cNvSpPr>
            <a:spLocks noGrp="1"/>
          </p:cNvSpPr>
          <p:nvPr>
            <p:ph sz="quarter" idx="2"/>
          </p:nvPr>
        </p:nvSpPr>
        <p:spPr>
          <a:xfrm>
            <a:off x="4648200" y="1219200"/>
            <a:ext cx="4038600" cy="23780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bg-BG"/>
          </a:p>
        </p:txBody>
      </p:sp>
      <p:sp>
        <p:nvSpPr>
          <p:cNvPr id="5" name="İçerik Yer Tutucusu 4"/>
          <p:cNvSpPr>
            <a:spLocks noGrp="1"/>
          </p:cNvSpPr>
          <p:nvPr>
            <p:ph sz="quarter" idx="3"/>
          </p:nvPr>
        </p:nvSpPr>
        <p:spPr>
          <a:xfrm>
            <a:off x="457200" y="3749675"/>
            <a:ext cx="4038600" cy="23796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bg-BG"/>
          </a:p>
        </p:txBody>
      </p:sp>
      <p:sp>
        <p:nvSpPr>
          <p:cNvPr id="6" name="İçerik Yer Tutucusu 5"/>
          <p:cNvSpPr>
            <a:spLocks noGrp="1"/>
          </p:cNvSpPr>
          <p:nvPr>
            <p:ph sz="quarter" idx="4"/>
          </p:nvPr>
        </p:nvSpPr>
        <p:spPr>
          <a:xfrm>
            <a:off x="4648200" y="3749675"/>
            <a:ext cx="4038600" cy="23796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bg-BG"/>
          </a:p>
        </p:txBody>
      </p:sp>
      <p:sp>
        <p:nvSpPr>
          <p:cNvPr id="7" name="Veri Yer Tutucusu 13"/>
          <p:cNvSpPr>
            <a:spLocks noGrp="1"/>
          </p:cNvSpPr>
          <p:nvPr>
            <p:ph type="dt" sz="half" idx="10"/>
          </p:nvPr>
        </p:nvSpPr>
        <p:spPr/>
        <p:txBody>
          <a:bodyPr/>
          <a:lstStyle>
            <a:lvl1pPr>
              <a:defRPr/>
            </a:lvl1pPr>
          </a:lstStyle>
          <a:p>
            <a:pPr>
              <a:defRPr/>
            </a:pPr>
            <a:fld id="{48C7599C-25A3-485A-BD6D-A526FE60EDE3}" type="datetime1">
              <a:rPr lang="tr-TR" smtClean="0"/>
              <a:pPr>
                <a:defRPr/>
              </a:pPr>
              <a:t>24.04.2014</a:t>
            </a:fld>
            <a:endParaRPr lang="en-US"/>
          </a:p>
        </p:txBody>
      </p:sp>
      <p:sp>
        <p:nvSpPr>
          <p:cNvPr id="8" name="Altbilgi Yer Tutucusu 2"/>
          <p:cNvSpPr>
            <a:spLocks noGrp="1"/>
          </p:cNvSpPr>
          <p:nvPr>
            <p:ph type="ftr" sz="quarter" idx="11"/>
          </p:nvPr>
        </p:nvSpPr>
        <p:spPr/>
        <p:txBody>
          <a:bodyPr/>
          <a:lstStyle>
            <a:lvl1pPr>
              <a:defRPr/>
            </a:lvl1pPr>
          </a:lstStyle>
          <a:p>
            <a:pPr>
              <a:defRPr/>
            </a:pPr>
            <a:endParaRPr lang="en-US"/>
          </a:p>
        </p:txBody>
      </p:sp>
      <p:sp>
        <p:nvSpPr>
          <p:cNvPr id="9" name="Slayt Numarası Yer Tutucusu 22"/>
          <p:cNvSpPr>
            <a:spLocks noGrp="1"/>
          </p:cNvSpPr>
          <p:nvPr>
            <p:ph type="sldNum" sz="quarter" idx="12"/>
          </p:nvPr>
        </p:nvSpPr>
        <p:spPr/>
        <p:txBody>
          <a:bodyPr/>
          <a:lstStyle>
            <a:lvl1pPr>
              <a:defRPr/>
            </a:lvl1pPr>
          </a:lstStyle>
          <a:p>
            <a:pPr>
              <a:defRPr/>
            </a:pPr>
            <a:fld id="{D522AABA-6E0A-4050-A6B9-FE6FF4990F9D}" type="slidenum">
              <a:rPr lang="en-US"/>
              <a:pPr>
                <a:defRPr/>
              </a:pPr>
              <a:t>‹#›</a:t>
            </a:fld>
            <a:endParaRPr lang="en-US"/>
          </a:p>
        </p:txBody>
      </p:sp>
    </p:spTree>
    <p:extLst>
      <p:ext uri="{BB962C8B-B14F-4D97-AF65-F5344CB8AC3E}">
        <p14:creationId xmlns:p14="http://schemas.microsoft.com/office/powerpoint/2010/main" val="2281439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400"/>
            <a:ext cx="8229600" cy="990600"/>
          </a:xfrm>
        </p:spPr>
        <p:txBody>
          <a:bodyPr/>
          <a:lstStyle/>
          <a:p>
            <a:r>
              <a:rPr lang="tr-TR" smtClean="0"/>
              <a:t>Asıl başlık stili için tıklatın</a:t>
            </a:r>
            <a:endParaRPr lang="bg-BG"/>
          </a:p>
        </p:txBody>
      </p:sp>
      <p:sp>
        <p:nvSpPr>
          <p:cNvPr id="3" name="İçerik Yer Tutucusu 2"/>
          <p:cNvSpPr>
            <a:spLocks noGrp="1"/>
          </p:cNvSpPr>
          <p:nvPr>
            <p:ph sz="half" idx="1"/>
          </p:nvPr>
        </p:nvSpPr>
        <p:spPr>
          <a:xfrm>
            <a:off x="457200" y="1219200"/>
            <a:ext cx="4038600" cy="49101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bg-BG"/>
          </a:p>
        </p:txBody>
      </p:sp>
      <p:sp>
        <p:nvSpPr>
          <p:cNvPr id="4" name="İçerik Yer Tutucusu 3"/>
          <p:cNvSpPr>
            <a:spLocks noGrp="1"/>
          </p:cNvSpPr>
          <p:nvPr>
            <p:ph sz="quarter" idx="2"/>
          </p:nvPr>
        </p:nvSpPr>
        <p:spPr>
          <a:xfrm>
            <a:off x="4648200" y="1219200"/>
            <a:ext cx="4038600" cy="23780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bg-BG"/>
          </a:p>
        </p:txBody>
      </p:sp>
      <p:sp>
        <p:nvSpPr>
          <p:cNvPr id="5" name="İçerik Yer Tutucusu 4"/>
          <p:cNvSpPr>
            <a:spLocks noGrp="1"/>
          </p:cNvSpPr>
          <p:nvPr>
            <p:ph sz="quarter" idx="3"/>
          </p:nvPr>
        </p:nvSpPr>
        <p:spPr>
          <a:xfrm>
            <a:off x="4648200" y="3749675"/>
            <a:ext cx="4038600" cy="23796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bg-BG"/>
          </a:p>
        </p:txBody>
      </p:sp>
      <p:sp>
        <p:nvSpPr>
          <p:cNvPr id="6" name="Veri Yer Tutucusu 13"/>
          <p:cNvSpPr>
            <a:spLocks noGrp="1"/>
          </p:cNvSpPr>
          <p:nvPr>
            <p:ph type="dt" sz="half" idx="10"/>
          </p:nvPr>
        </p:nvSpPr>
        <p:spPr/>
        <p:txBody>
          <a:bodyPr/>
          <a:lstStyle>
            <a:lvl1pPr>
              <a:defRPr/>
            </a:lvl1pPr>
          </a:lstStyle>
          <a:p>
            <a:pPr>
              <a:defRPr/>
            </a:pPr>
            <a:fld id="{F2BDCC81-E13C-426A-9682-578BCC24A964}" type="datetime1">
              <a:rPr lang="tr-TR" smtClean="0"/>
              <a:pPr>
                <a:defRPr/>
              </a:pPr>
              <a:t>24.04.2014</a:t>
            </a:fld>
            <a:endParaRPr lang="en-US"/>
          </a:p>
        </p:txBody>
      </p:sp>
      <p:sp>
        <p:nvSpPr>
          <p:cNvPr id="7" name="Altbilgi Yer Tutucusu 2"/>
          <p:cNvSpPr>
            <a:spLocks noGrp="1"/>
          </p:cNvSpPr>
          <p:nvPr>
            <p:ph type="ftr" sz="quarter" idx="11"/>
          </p:nvPr>
        </p:nvSpPr>
        <p:spPr/>
        <p:txBody>
          <a:bodyPr/>
          <a:lstStyle>
            <a:lvl1pPr>
              <a:defRPr/>
            </a:lvl1pPr>
          </a:lstStyle>
          <a:p>
            <a:pPr>
              <a:defRPr/>
            </a:pPr>
            <a:endParaRPr lang="en-US"/>
          </a:p>
        </p:txBody>
      </p:sp>
      <p:sp>
        <p:nvSpPr>
          <p:cNvPr id="8" name="Slayt Numarası Yer Tutucusu 22"/>
          <p:cNvSpPr>
            <a:spLocks noGrp="1"/>
          </p:cNvSpPr>
          <p:nvPr>
            <p:ph type="sldNum" sz="quarter" idx="12"/>
          </p:nvPr>
        </p:nvSpPr>
        <p:spPr/>
        <p:txBody>
          <a:bodyPr/>
          <a:lstStyle>
            <a:lvl1pPr>
              <a:defRPr/>
            </a:lvl1pPr>
          </a:lstStyle>
          <a:p>
            <a:pPr>
              <a:defRPr/>
            </a:pPr>
            <a:fld id="{CF0B6F8B-BC91-4B34-A1F7-383DC6712947}" type="slidenum">
              <a:rPr lang="en-US"/>
              <a:pPr>
                <a:defRPr/>
              </a:pPr>
              <a:t>‹#›</a:t>
            </a:fld>
            <a:endParaRPr lang="en-US"/>
          </a:p>
        </p:txBody>
      </p:sp>
    </p:spTree>
    <p:extLst>
      <p:ext uri="{BB962C8B-B14F-4D97-AF65-F5344CB8AC3E}">
        <p14:creationId xmlns:p14="http://schemas.microsoft.com/office/powerpoint/2010/main" val="365638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24.04.2014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6400800" y="6355080"/>
            <a:ext cx="2286000" cy="365760"/>
          </a:xfrm>
        </p:spPr>
        <p:txBody>
          <a:bodyPr/>
          <a:lstStyle/>
          <a:p>
            <a:fld id="{A23720DD-5B6D-40BF-8493-A6B52D484E6B}" type="datetimeFigureOut">
              <a:rPr lang="tr-TR" smtClean="0"/>
              <a:t>24.04.2014</a:t>
            </a:fld>
            <a:endParaRPr lang="tr-TR"/>
          </a:p>
        </p:txBody>
      </p:sp>
      <p:sp>
        <p:nvSpPr>
          <p:cNvPr id="5" name="Altbilgi Yer Tutucusu 4"/>
          <p:cNvSpPr>
            <a:spLocks noGrp="1"/>
          </p:cNvSpPr>
          <p:nvPr>
            <p:ph type="ftr" sz="quarter" idx="11"/>
          </p:nvPr>
        </p:nvSpPr>
        <p:spPr>
          <a:xfrm>
            <a:off x="2898648" y="6355080"/>
            <a:ext cx="3474720" cy="365760"/>
          </a:xfrm>
        </p:spPr>
        <p:txBody>
          <a:bodyPr/>
          <a:lstStyle/>
          <a:p>
            <a:endParaRPr lang="tr-TR"/>
          </a:p>
        </p:txBody>
      </p:sp>
      <p:sp>
        <p:nvSpPr>
          <p:cNvPr id="6" name="Slayt Numarası Yer Tutucusu 5"/>
          <p:cNvSpPr>
            <a:spLocks noGrp="1"/>
          </p:cNvSpPr>
          <p:nvPr>
            <p:ph type="sldNum" sz="quarter" idx="12"/>
          </p:nvPr>
        </p:nvSpPr>
        <p:spPr>
          <a:xfrm>
            <a:off x="1069848" y="6355080"/>
            <a:ext cx="1520952" cy="365760"/>
          </a:xfrm>
        </p:spPr>
        <p:txBody>
          <a:bodyPr/>
          <a:lstStyle/>
          <a:p>
            <a:fld id="{F302176B-0E47-46AC-8F43-DAB4B8A37D06}" type="slidenum">
              <a:rPr lang="tr-TR" smtClean="0"/>
              <a:t>‹#›</a:t>
            </a:fld>
            <a:endParaRPr lang="tr-TR"/>
          </a:p>
        </p:txBody>
      </p:sp>
      <p:sp>
        <p:nvSpPr>
          <p:cNvPr id="7" name="Dikdörtgen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24.04.2014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t>24.04.2014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24.04.2014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
        <p:nvSpPr>
          <p:cNvPr id="6" name="İkizkenar Üçge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24.04.2014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
        <p:nvSpPr>
          <p:cNvPr id="5" name="Düz Bağlayıcı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kizkenar Üçge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24.04.2014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Düz Bağlayıcı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kizkenar Üçge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çerik Yer Tutucusu 11"/>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24.04.2014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kizkenar Üçge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23720DD-5B6D-40BF-8493-A6B52D484E6B}" type="datetimeFigureOut">
              <a:rPr lang="tr-TR" smtClean="0"/>
              <a:t>24.04.2014</a:t>
            </a:fld>
            <a:endParaRPr lang="tr-TR"/>
          </a:p>
        </p:txBody>
      </p:sp>
      <p:sp>
        <p:nvSpPr>
          <p:cNvPr id="3" name="Altbilgi Yer Tutucusu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302176B-0E47-46AC-8F43-DAB4B8A37D06}" type="slidenum">
              <a:rPr lang="tr-TR" smtClean="0"/>
              <a:t>‹#›</a:t>
            </a:fld>
            <a:endParaRPr lang="tr-TR"/>
          </a:p>
        </p:txBody>
      </p:sp>
      <p:sp>
        <p:nvSpPr>
          <p:cNvPr id="28" name="Düz Bağlayıcı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Düz Bağlayıcı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kizkenar Üçgen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9218" name="Başlık 1"/>
          <p:cNvSpPr>
            <a:spLocks noGrp="1"/>
          </p:cNvSpPr>
          <p:nvPr>
            <p:ph type="ctrTitle"/>
          </p:nvPr>
        </p:nvSpPr>
        <p:spPr>
          <a:xfrm>
            <a:off x="1219200" y="3717032"/>
            <a:ext cx="6858000" cy="1159768"/>
          </a:xfrm>
        </p:spPr>
        <p:txBody>
          <a:bodyPr>
            <a:normAutofit fontScale="90000"/>
          </a:bodyPr>
          <a:lstStyle/>
          <a:p>
            <a:pPr eaLnBrk="1" hangingPunct="1"/>
            <a:r>
              <a:rPr lang="tr-TR" altLang="bg-BG" sz="2000" b="1" dirty="0" smtClean="0"/>
              <a:t>Kocaeli Üniversitesi Kadın Sorunlarını Araştırma ve Uygulama Merkezi [</a:t>
            </a:r>
            <a:r>
              <a:rPr lang="tr-TR" altLang="bg-BG" sz="2000" b="1" dirty="0" err="1" smtClean="0"/>
              <a:t>KASAUM</a:t>
            </a:r>
            <a:r>
              <a:rPr lang="tr-TR" altLang="bg-BG" sz="2000" b="1" dirty="0" smtClean="0"/>
              <a:t>]</a:t>
            </a:r>
            <a:br>
              <a:rPr lang="tr-TR" altLang="bg-BG" sz="2000" b="1" dirty="0" smtClean="0"/>
            </a:br>
            <a:r>
              <a:rPr lang="tr-TR" altLang="bg-BG" sz="2000" b="1" dirty="0" smtClean="0"/>
              <a:t/>
            </a:r>
            <a:br>
              <a:rPr lang="tr-TR" altLang="bg-BG" sz="2000" b="1" dirty="0" smtClean="0"/>
            </a:br>
            <a:r>
              <a:rPr lang="tr-TR" altLang="bg-BG" sz="2000" b="1" dirty="0" smtClean="0"/>
              <a:t>                                                  </a:t>
            </a:r>
            <a:r>
              <a:rPr lang="tr-TR" altLang="bg-BG" sz="1800" b="1" dirty="0" err="1" smtClean="0"/>
              <a:t>kasaum@kocaeli.edu.tr</a:t>
            </a:r>
            <a:endParaRPr lang="en-US" altLang="bg-BG" sz="1800" b="1" dirty="0" smtClean="0"/>
          </a:p>
        </p:txBody>
      </p:sp>
      <p:sp>
        <p:nvSpPr>
          <p:cNvPr id="14338" name="Alt Başlık 2"/>
          <p:cNvSpPr>
            <a:spLocks noGrp="1"/>
          </p:cNvSpPr>
          <p:nvPr>
            <p:ph type="subTitle" idx="1"/>
          </p:nvPr>
        </p:nvSpPr>
        <p:spPr/>
        <p:txBody>
          <a:bodyPr>
            <a:normAutofit/>
          </a:bodyPr>
          <a:lstStyle/>
          <a:p>
            <a:pPr eaLnBrk="1" fontAlgn="auto" hangingPunct="1">
              <a:spcAft>
                <a:spcPts val="0"/>
              </a:spcAft>
              <a:defRPr/>
            </a:pPr>
            <a:r>
              <a:rPr lang="tr-TR" altLang="bg-BG" b="1" dirty="0" smtClean="0"/>
              <a:t>Prof. Dr. Münevver Tekcan</a:t>
            </a:r>
            <a:endParaRPr lang="en-US" altLang="bg-BG" b="1" dirty="0" smtClean="0"/>
          </a:p>
        </p:txBody>
      </p:sp>
      <p:pic>
        <p:nvPicPr>
          <p:cNvPr id="9220" name="Picture 4" descr="C:\Users\nevrokop\Desktop\kocaeli-universitesi-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39713"/>
            <a:ext cx="1655763"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C:\Documents and Settings\ygsahin\Desktop\grafiklogo_pictur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495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6386" name="Başlık 1"/>
          <p:cNvSpPr>
            <a:spLocks noGrp="1"/>
          </p:cNvSpPr>
          <p:nvPr>
            <p:ph type="title"/>
          </p:nvPr>
        </p:nvSpPr>
        <p:spPr>
          <a:xfrm>
            <a:off x="179512" y="152400"/>
            <a:ext cx="8507288" cy="990600"/>
          </a:xfrm>
        </p:spPr>
        <p:txBody>
          <a:bodyPr>
            <a:normAutofit/>
          </a:bodyPr>
          <a:lstStyle/>
          <a:p>
            <a:pPr algn="ctr" eaLnBrk="1" hangingPunct="1"/>
            <a:r>
              <a:rPr lang="sr-Latn-CS" altLang="bg-BG" sz="2400" b="1" dirty="0" smtClean="0"/>
              <a:t>Sosyal Yaşamda Kadını Güçlendirmek - İlişkide Sınır Koyma Seminer</a:t>
            </a:r>
            <a:r>
              <a:rPr lang="tr-TR" altLang="bg-BG" sz="2400" b="1" dirty="0" err="1" smtClean="0"/>
              <a:t>leri</a:t>
            </a:r>
            <a:endParaRPr lang="bg-BG" altLang="bg-BG" sz="2400" b="1" dirty="0" smtClean="0"/>
          </a:p>
        </p:txBody>
      </p:sp>
      <p:sp>
        <p:nvSpPr>
          <p:cNvPr id="16387" name="Veri Yer Tutucusu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939F6C77-124C-4A88-AF21-8F636A1606E7}" type="datetime1">
              <a:rPr lang="tr-TR" altLang="bg-BG" sz="1400" smtClean="0">
                <a:solidFill>
                  <a:schemeClr val="tx2"/>
                </a:solidFill>
                <a:latin typeface="Arial" charset="0"/>
              </a:rPr>
              <a:pPr eaLnBrk="1" hangingPunct="1">
                <a:spcBef>
                  <a:spcPct val="0"/>
                </a:spcBef>
                <a:buClrTx/>
                <a:buSzTx/>
                <a:buFontTx/>
                <a:buNone/>
              </a:pPr>
              <a:t>24.04.2014</a:t>
            </a:fld>
            <a:endParaRPr lang="en-US" altLang="bg-BG" sz="1400" smtClean="0">
              <a:solidFill>
                <a:schemeClr val="tx2"/>
              </a:solidFill>
              <a:latin typeface="Arial" charset="0"/>
            </a:endParaRPr>
          </a:p>
        </p:txBody>
      </p:sp>
      <p:sp>
        <p:nvSpPr>
          <p:cNvPr id="16388" name="Altbilgi Yer Tutucusu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tr-TR" altLang="bg-BG" sz="1400" smtClean="0">
              <a:solidFill>
                <a:schemeClr val="tx2"/>
              </a:solidFill>
              <a:latin typeface="Arial" charset="0"/>
            </a:endParaRPr>
          </a:p>
        </p:txBody>
      </p:sp>
      <p:sp>
        <p:nvSpPr>
          <p:cNvPr id="16389" name="Slayt Numarası Yer Tutucus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1DA1B3D1-0F15-4E94-8768-F9FE65BFCE76}" type="slidenum">
              <a:rPr lang="en-US" altLang="bg-BG" sz="1400" smtClean="0">
                <a:solidFill>
                  <a:schemeClr val="tx2"/>
                </a:solidFill>
                <a:latin typeface="Arial" charset="0"/>
              </a:rPr>
              <a:pPr eaLnBrk="1" hangingPunct="1">
                <a:spcBef>
                  <a:spcPct val="0"/>
                </a:spcBef>
                <a:buClrTx/>
                <a:buSzTx/>
                <a:buFontTx/>
                <a:buNone/>
              </a:pPr>
              <a:t>10</a:t>
            </a:fld>
            <a:endParaRPr lang="en-US" altLang="bg-BG" sz="1400" smtClean="0">
              <a:solidFill>
                <a:schemeClr val="tx2"/>
              </a:solidFill>
              <a:latin typeface="Arial" charset="0"/>
            </a:endParaRPr>
          </a:p>
        </p:txBody>
      </p:sp>
      <p:pic>
        <p:nvPicPr>
          <p:cNvPr id="16390" name="Picture 2" descr="C:\Documents and Settings\Yusuf Gürcan\Desktop\İnen\kasaum\H1-Sosyal Yaşamda Kadını Güçlendirmek - İlişkide Sınır Koyma Semineri Sona Erdi\image004.gif"/>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73075" y="1341438"/>
            <a:ext cx="4005263" cy="3024187"/>
          </a:xfrm>
          <a:noFill/>
        </p:spPr>
      </p:pic>
      <p:pic>
        <p:nvPicPr>
          <p:cNvPr id="16391" name="Picture 2" descr="C:\Documents and Settings\Yusuf Gürcan\Desktop\İnen\kasaum\H1-Sosyal Yaşamda Kadını Güçlendirmek - İlişkide Sınır Koyma Semineri Sona Erdi\image0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809875"/>
            <a:ext cx="4021137"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91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6386" name="Başlık 1"/>
          <p:cNvSpPr>
            <a:spLocks noGrp="1"/>
          </p:cNvSpPr>
          <p:nvPr>
            <p:ph type="title"/>
          </p:nvPr>
        </p:nvSpPr>
        <p:spPr>
          <a:xfrm>
            <a:off x="179512" y="152400"/>
            <a:ext cx="8507288" cy="990600"/>
          </a:xfrm>
        </p:spPr>
        <p:txBody>
          <a:bodyPr>
            <a:normAutofit/>
          </a:bodyPr>
          <a:lstStyle/>
          <a:p>
            <a:pPr algn="ctr" eaLnBrk="1" hangingPunct="1"/>
            <a:r>
              <a:rPr lang="sr-Latn-CS" altLang="bg-BG" sz="2400" b="1" dirty="0" smtClean="0"/>
              <a:t>Sosyal Yaşamda Kadını Güçlendirmek - İlişkide Sınır Koyma Seminer</a:t>
            </a:r>
            <a:r>
              <a:rPr lang="tr-TR" altLang="bg-BG" sz="2400" b="1" dirty="0" err="1" smtClean="0"/>
              <a:t>leri</a:t>
            </a:r>
            <a:endParaRPr lang="bg-BG" altLang="bg-BG" sz="2400" b="1" dirty="0" smtClean="0"/>
          </a:p>
        </p:txBody>
      </p:sp>
      <p:sp>
        <p:nvSpPr>
          <p:cNvPr id="16387" name="Veri Yer Tutucusu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939F6C77-124C-4A88-AF21-8F636A1606E7}" type="datetime1">
              <a:rPr lang="tr-TR" altLang="bg-BG" sz="1400" smtClean="0">
                <a:solidFill>
                  <a:schemeClr val="tx2"/>
                </a:solidFill>
                <a:latin typeface="Arial" charset="0"/>
              </a:rPr>
              <a:pPr eaLnBrk="1" hangingPunct="1">
                <a:spcBef>
                  <a:spcPct val="0"/>
                </a:spcBef>
                <a:buClrTx/>
                <a:buSzTx/>
                <a:buFontTx/>
                <a:buNone/>
              </a:pPr>
              <a:t>24.04.2014</a:t>
            </a:fld>
            <a:endParaRPr lang="en-US" altLang="bg-BG" sz="1400" smtClean="0">
              <a:solidFill>
                <a:schemeClr val="tx2"/>
              </a:solidFill>
              <a:latin typeface="Arial" charset="0"/>
            </a:endParaRPr>
          </a:p>
        </p:txBody>
      </p:sp>
      <p:sp>
        <p:nvSpPr>
          <p:cNvPr id="16388" name="Altbilgi Yer Tutucusu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tr-TR" altLang="bg-BG" sz="1400" smtClean="0">
              <a:solidFill>
                <a:schemeClr val="tx2"/>
              </a:solidFill>
              <a:latin typeface="Arial" charset="0"/>
            </a:endParaRPr>
          </a:p>
        </p:txBody>
      </p:sp>
      <p:sp>
        <p:nvSpPr>
          <p:cNvPr id="16389" name="Slayt Numarası Yer Tutucus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1DA1B3D1-0F15-4E94-8768-F9FE65BFCE76}" type="slidenum">
              <a:rPr lang="en-US" altLang="bg-BG" sz="1400" smtClean="0">
                <a:solidFill>
                  <a:schemeClr val="tx2"/>
                </a:solidFill>
                <a:latin typeface="Arial" charset="0"/>
              </a:rPr>
              <a:pPr eaLnBrk="1" hangingPunct="1">
                <a:spcBef>
                  <a:spcPct val="0"/>
                </a:spcBef>
                <a:buClrTx/>
                <a:buSzTx/>
                <a:buFontTx/>
                <a:buNone/>
              </a:pPr>
              <a:t>11</a:t>
            </a:fld>
            <a:endParaRPr lang="en-US" altLang="bg-BG" sz="1400" smtClean="0">
              <a:solidFill>
                <a:schemeClr val="tx2"/>
              </a:solidFill>
              <a:latin typeface="Arial" charset="0"/>
            </a:endParaRPr>
          </a:p>
        </p:txBody>
      </p:sp>
      <p:sp>
        <p:nvSpPr>
          <p:cNvPr id="2" name="İçerik Yer Tutucusu 1"/>
          <p:cNvSpPr>
            <a:spLocks noGrp="1"/>
          </p:cNvSpPr>
          <p:nvPr>
            <p:ph sz="quarter" idx="1"/>
          </p:nvPr>
        </p:nvSpPr>
        <p:spPr/>
        <p:txBody>
          <a:bodyPr>
            <a:normAutofit/>
          </a:bodyPr>
          <a:lstStyle/>
          <a:p>
            <a:pPr marL="0" indent="0" algn="just">
              <a:buNone/>
            </a:pPr>
            <a:r>
              <a:rPr lang="tr-TR" sz="2400" b="1" dirty="0" smtClean="0">
                <a:latin typeface="Arial" panose="020B0604020202020204" pitchFamily="34" charset="0"/>
                <a:cs typeface="Arial" panose="020B0604020202020204" pitchFamily="34" charset="0"/>
              </a:rPr>
              <a:t>Seminer </a:t>
            </a:r>
            <a:r>
              <a:rPr lang="tr-TR" sz="2400" b="1" dirty="0" smtClean="0">
                <a:latin typeface="Arial" panose="020B0604020202020204" pitchFamily="34" charset="0"/>
                <a:cs typeface="Arial" panose="020B0604020202020204" pitchFamily="34" charset="0"/>
              </a:rPr>
              <a:t>dizisine katılan öğrenciler, uzman </a:t>
            </a:r>
            <a:r>
              <a:rPr lang="tr-TR" sz="2400" b="1" dirty="0">
                <a:latin typeface="Arial" panose="020B0604020202020204" pitchFamily="34" charset="0"/>
                <a:cs typeface="Arial" panose="020B0604020202020204" pitchFamily="34" charset="0"/>
              </a:rPr>
              <a:t>psikologların gözetimi altında çeşitli testler ve uygulamalı bölümler ile günlük hayatta genç ergen kadının karşılaşmış olduğu sorunlar, sıkıntılar ve  ikili </a:t>
            </a:r>
            <a:r>
              <a:rPr lang="tr-TR" sz="2400" b="1" dirty="0" smtClean="0">
                <a:latin typeface="Arial" panose="020B0604020202020204" pitchFamily="34" charset="0"/>
                <a:cs typeface="Arial" panose="020B0604020202020204" pitchFamily="34" charset="0"/>
              </a:rPr>
              <a:t>ilişkiler</a:t>
            </a:r>
            <a:r>
              <a:rPr lang="tr-TR" sz="2400" b="1" dirty="0">
                <a:latin typeface="Arial" panose="020B0604020202020204" pitchFamily="34" charset="0"/>
                <a:cs typeface="Arial" panose="020B0604020202020204" pitchFamily="34" charset="0"/>
              </a:rPr>
              <a:t>  hakkında bilgi aldılar. </a:t>
            </a:r>
            <a:endParaRPr lang="tr-TR" sz="2400" b="1" dirty="0" smtClean="0">
              <a:latin typeface="Arial" panose="020B0604020202020204" pitchFamily="34" charset="0"/>
              <a:cs typeface="Arial" panose="020B0604020202020204" pitchFamily="34" charset="0"/>
            </a:endParaRPr>
          </a:p>
          <a:p>
            <a:pPr marL="0" indent="0" algn="just">
              <a:buNone/>
            </a:pPr>
            <a:endParaRPr lang="tr-TR" sz="2400" b="1" dirty="0">
              <a:latin typeface="Arial" panose="020B0604020202020204" pitchFamily="34" charset="0"/>
              <a:cs typeface="Arial" panose="020B0604020202020204" pitchFamily="34" charset="0"/>
            </a:endParaRPr>
          </a:p>
          <a:p>
            <a:pPr marL="0" indent="0" algn="just">
              <a:buNone/>
            </a:pPr>
            <a:r>
              <a:rPr lang="tr-TR" sz="2400" b="1" dirty="0" smtClean="0">
                <a:latin typeface="Arial" panose="020B0604020202020204" pitchFamily="34" charset="0"/>
                <a:cs typeface="Arial" panose="020B0604020202020204" pitchFamily="34" charset="0"/>
              </a:rPr>
              <a:t>Öğrenciler</a:t>
            </a:r>
            <a:r>
              <a:rPr lang="tr-TR" sz="2400" b="1" dirty="0">
                <a:latin typeface="Arial" panose="020B0604020202020204" pitchFamily="34" charset="0"/>
                <a:cs typeface="Arial" panose="020B0604020202020204" pitchFamily="34" charset="0"/>
              </a:rPr>
              <a:t>, bu seminerlerde kadın olarak kendi yaşadıkları sorunları alanında uzman psikologlara birebir iletme ve cevap alma fırsatı bularak karşılaştıkları veya karışılacakları sorunlar hakkında </a:t>
            </a:r>
            <a:r>
              <a:rPr lang="tr-TR" sz="2400" b="1" dirty="0" smtClean="0">
                <a:latin typeface="Arial" panose="020B0604020202020204" pitchFamily="34" charset="0"/>
                <a:cs typeface="Arial" panose="020B0604020202020204" pitchFamily="34" charset="0"/>
              </a:rPr>
              <a:t>bilgilendirildiler</a:t>
            </a:r>
            <a:r>
              <a:rPr lang="tr-TR"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9743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normAutofit/>
          </a:bodyPr>
          <a:lstStyle/>
          <a:p>
            <a:pPr eaLnBrk="1" hangingPunct="1"/>
            <a:r>
              <a:rPr lang="tr-TR" altLang="bg-BG" sz="2400" b="1" dirty="0" smtClean="0"/>
              <a:t>"Kadın ve Göç" Paneli </a:t>
            </a:r>
          </a:p>
        </p:txBody>
      </p:sp>
      <p:pic>
        <p:nvPicPr>
          <p:cNvPr id="21507" name="Picture 4" descr="3434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84840" y="1124745"/>
            <a:ext cx="3559160" cy="2866628"/>
          </a:xfrm>
        </p:spPr>
      </p:pic>
      <p:pic>
        <p:nvPicPr>
          <p:cNvPr id="9219" name="Picture 3" descr="C:\Users\Serpil\Desktop\İzmir CV\Kadın ve Gö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5"/>
            <a:ext cx="5584840" cy="573325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Serpil\Desktop\İzmir CV\mayis11.12_picture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840" y="3991373"/>
            <a:ext cx="3559160" cy="286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005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4578" name="Başlık 1"/>
          <p:cNvSpPr>
            <a:spLocks noGrp="1"/>
          </p:cNvSpPr>
          <p:nvPr>
            <p:ph type="title"/>
          </p:nvPr>
        </p:nvSpPr>
        <p:spPr/>
        <p:txBody>
          <a:bodyPr>
            <a:normAutofit/>
          </a:bodyPr>
          <a:lstStyle/>
          <a:p>
            <a:r>
              <a:rPr lang="tr-TR" altLang="tr-TR" sz="2400" b="1" dirty="0" smtClean="0"/>
              <a:t>International Workshop </a:t>
            </a:r>
            <a:r>
              <a:rPr lang="tr-TR" altLang="tr-TR" sz="2400" b="1" dirty="0" err="1" smtClean="0"/>
              <a:t>Women</a:t>
            </a:r>
            <a:r>
              <a:rPr lang="tr-TR" altLang="tr-TR" sz="2400" b="1" dirty="0" smtClean="0"/>
              <a:t> </a:t>
            </a:r>
            <a:r>
              <a:rPr lang="tr-TR" altLang="tr-TR" sz="2400" b="1" dirty="0" err="1" smtClean="0"/>
              <a:t>and</a:t>
            </a:r>
            <a:r>
              <a:rPr lang="tr-TR" altLang="tr-TR" sz="2400" b="1" dirty="0" smtClean="0"/>
              <a:t> Migration: </a:t>
            </a:r>
            <a:r>
              <a:rPr lang="tr-TR" altLang="tr-TR" sz="2400" b="1" dirty="0" err="1" smtClean="0"/>
              <a:t>Perspectives</a:t>
            </a:r>
            <a:r>
              <a:rPr lang="tr-TR" altLang="tr-TR" sz="2400" b="1" dirty="0" smtClean="0"/>
              <a:t> </a:t>
            </a:r>
            <a:r>
              <a:rPr lang="tr-TR" altLang="tr-TR" sz="2400" b="1" dirty="0" err="1" smtClean="0"/>
              <a:t>from</a:t>
            </a:r>
            <a:r>
              <a:rPr lang="tr-TR" altLang="tr-TR" sz="2400" b="1" dirty="0" smtClean="0"/>
              <a:t> </a:t>
            </a:r>
            <a:r>
              <a:rPr lang="tr-TR" altLang="tr-TR" sz="2400" b="1" dirty="0" err="1" smtClean="0"/>
              <a:t>and</a:t>
            </a:r>
            <a:r>
              <a:rPr lang="tr-TR" altLang="tr-TR" sz="2400" b="1" dirty="0" smtClean="0"/>
              <a:t> on </a:t>
            </a:r>
            <a:r>
              <a:rPr lang="tr-TR" altLang="tr-TR" sz="2400" b="1" dirty="0" err="1" smtClean="0"/>
              <a:t>Turkey</a:t>
            </a:r>
            <a:endParaRPr lang="tr-TR" altLang="tr-TR" sz="2400" b="1" dirty="0" smtClean="0"/>
          </a:p>
        </p:txBody>
      </p:sp>
      <p:sp>
        <p:nvSpPr>
          <p:cNvPr id="24579" name="Veri Yer Tutucusu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4FEBDC-A1D3-4CE8-A133-9B132E1F4E2A}" type="datetime1">
              <a:rPr lang="tr-TR" altLang="tr-TR" smtClean="0">
                <a:solidFill>
                  <a:schemeClr val="tx2"/>
                </a:solidFill>
              </a:rPr>
              <a:pPr eaLnBrk="1" hangingPunct="1"/>
              <a:t>24.04.2014</a:t>
            </a:fld>
            <a:endParaRPr lang="en-US" altLang="tr-TR" smtClean="0">
              <a:solidFill>
                <a:schemeClr val="tx2"/>
              </a:solidFill>
            </a:endParaRPr>
          </a:p>
        </p:txBody>
      </p:sp>
      <p:sp>
        <p:nvSpPr>
          <p:cNvPr id="24580" name="Altbilgi Yer Tutucusu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mtClean="0">
              <a:solidFill>
                <a:schemeClr val="tx2"/>
              </a:solidFill>
            </a:endParaRPr>
          </a:p>
        </p:txBody>
      </p:sp>
      <p:sp>
        <p:nvSpPr>
          <p:cNvPr id="24581"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EF6A4F-0A5E-47A9-A15B-16CA00CA7BB0}" type="slidenum">
              <a:rPr lang="en-US" altLang="tr-TR" smtClean="0">
                <a:solidFill>
                  <a:schemeClr val="tx2"/>
                </a:solidFill>
              </a:rPr>
              <a:pPr eaLnBrk="1" hangingPunct="1"/>
              <a:t>13</a:t>
            </a:fld>
            <a:endParaRPr lang="en-US" altLang="tr-TR" smtClean="0">
              <a:solidFill>
                <a:schemeClr val="tx2"/>
              </a:solidFill>
            </a:endParaRPr>
          </a:p>
        </p:txBody>
      </p:sp>
      <p:pic>
        <p:nvPicPr>
          <p:cNvPr id="24583" name="Picture 3" descr="C:\Documents and Settings\ygsahin\Desktop\579177_463587600351098_132962912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749424"/>
            <a:ext cx="468052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C:\Users\Serpil\Desktop\İzmir CV\kadin ve goc ing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6752"/>
            <a:ext cx="4283968" cy="5661248"/>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Serpil\Desktop\İzmir CV\kadın ve çççç.jpg"/>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4283968" y="1196752"/>
            <a:ext cx="4840875" cy="255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195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8434" name="Rectangle 2"/>
          <p:cNvSpPr>
            <a:spLocks noGrp="1"/>
          </p:cNvSpPr>
          <p:nvPr>
            <p:ph type="title"/>
          </p:nvPr>
        </p:nvSpPr>
        <p:spPr>
          <a:xfrm>
            <a:off x="457200" y="152400"/>
            <a:ext cx="8435280" cy="990600"/>
          </a:xfrm>
        </p:spPr>
        <p:txBody>
          <a:bodyPr>
            <a:normAutofit/>
          </a:bodyPr>
          <a:lstStyle/>
          <a:p>
            <a:pPr eaLnBrk="1" hangingPunct="1"/>
            <a:r>
              <a:rPr lang="tr-TR" altLang="bg-BG" sz="2400" b="1" dirty="0" smtClean="0"/>
              <a:t>Türkiye'de Kadınların Seçme Seçilme Hakkı Paneli</a:t>
            </a:r>
          </a:p>
        </p:txBody>
      </p:sp>
      <p:pic>
        <p:nvPicPr>
          <p:cNvPr id="18435" name="Picture 4" descr="sez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36639" y="3789040"/>
            <a:ext cx="4644008" cy="3068960"/>
          </a:xfrm>
        </p:spPr>
      </p:pic>
      <p:pic>
        <p:nvPicPr>
          <p:cNvPr id="18436" name="Picture 6" descr="haber11_clip_image00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68912" y="1124744"/>
            <a:ext cx="4575087" cy="2686050"/>
          </a:xfrm>
        </p:spPr>
      </p:pic>
      <p:pic>
        <p:nvPicPr>
          <p:cNvPr id="11266" name="Picture 2" descr="C:\Users\Serpil\Desktop\İzmir CV\secme secil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4744"/>
            <a:ext cx="4536639"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841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8434" name="Rectangle 2"/>
          <p:cNvSpPr>
            <a:spLocks noGrp="1"/>
          </p:cNvSpPr>
          <p:nvPr>
            <p:ph type="title"/>
          </p:nvPr>
        </p:nvSpPr>
        <p:spPr>
          <a:xfrm>
            <a:off x="179511" y="152400"/>
            <a:ext cx="8964487" cy="990600"/>
          </a:xfrm>
        </p:spPr>
        <p:txBody>
          <a:bodyPr>
            <a:normAutofit/>
          </a:bodyPr>
          <a:lstStyle/>
          <a:p>
            <a:pPr eaLnBrk="1" hangingPunct="1"/>
            <a:r>
              <a:rPr lang="tr-TR" altLang="bg-BG" sz="2400" b="1" dirty="0" smtClean="0"/>
              <a:t>Türkiye’de Kadına Yönelik Şiddetin Önlenmesi Paneli</a:t>
            </a:r>
          </a:p>
        </p:txBody>
      </p:sp>
      <p:pic>
        <p:nvPicPr>
          <p:cNvPr id="16386" name="Picture 2" descr="C:\Users\Serpil\Desktop\İzmir CV\Türkiye de Kadına Yönelik Şiddetin Önlenme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9298"/>
            <a:ext cx="4427984" cy="5768702"/>
          </a:xfrm>
          <a:prstGeom prst="rect">
            <a:avLst/>
          </a:prstGeom>
          <a:noFill/>
          <a:extLst>
            <a:ext uri="{909E8E84-426E-40DD-AFC4-6F175D3DCCD1}">
              <a14:hiddenFill xmlns:a14="http://schemas.microsoft.com/office/drawing/2010/main">
                <a:solidFill>
                  <a:srgbClr val="FFFFFF"/>
                </a:solidFill>
              </a14:hiddenFill>
            </a:ext>
          </a:extLst>
        </p:spPr>
      </p:pic>
      <p:sp>
        <p:nvSpPr>
          <p:cNvPr id="2" name="İçerik Yer Tutucusu 1"/>
          <p:cNvSpPr>
            <a:spLocks noGrp="1"/>
          </p:cNvSpPr>
          <p:nvPr>
            <p:ph sz="quarter" idx="2"/>
          </p:nvPr>
        </p:nvSpPr>
        <p:spPr/>
        <p:txBody>
          <a:bodyPr/>
          <a:lstStyle/>
          <a:p>
            <a:endParaRPr lang="tr-TR" dirty="0"/>
          </a:p>
        </p:txBody>
      </p:sp>
      <p:pic>
        <p:nvPicPr>
          <p:cNvPr id="9" name="Picture 4" descr="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00216" y="1089298"/>
            <a:ext cx="4743783" cy="2699742"/>
          </a:xfrm>
          <a:prstGeom prst="rect">
            <a:avLst/>
          </a:prstGeom>
        </p:spPr>
      </p:pic>
      <p:pic>
        <p:nvPicPr>
          <p:cNvPr id="10" name="Picture 6" descr="haber12_clip_image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32920" y="3789041"/>
            <a:ext cx="4711080" cy="3068960"/>
          </a:xfrm>
          <a:prstGeom prst="rect">
            <a:avLst/>
          </a:prstGeom>
        </p:spPr>
      </p:pic>
    </p:spTree>
    <p:extLst>
      <p:ext uri="{BB962C8B-B14F-4D97-AF65-F5344CB8AC3E}">
        <p14:creationId xmlns:p14="http://schemas.microsoft.com/office/powerpoint/2010/main" val="2777627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8434" name="Rectangle 2"/>
          <p:cNvSpPr>
            <a:spLocks noGrp="1"/>
          </p:cNvSpPr>
          <p:nvPr>
            <p:ph type="title"/>
          </p:nvPr>
        </p:nvSpPr>
        <p:spPr>
          <a:xfrm>
            <a:off x="107504" y="152400"/>
            <a:ext cx="9036496" cy="990600"/>
          </a:xfrm>
        </p:spPr>
        <p:txBody>
          <a:bodyPr>
            <a:normAutofit/>
          </a:bodyPr>
          <a:lstStyle/>
          <a:p>
            <a:pPr eaLnBrk="1" hangingPunct="1"/>
            <a:r>
              <a:rPr lang="tr-TR" altLang="bg-BG" sz="2400" b="1" dirty="0" smtClean="0"/>
              <a:t>«Kadın ve Şiddet» Konulu </a:t>
            </a:r>
            <a:br>
              <a:rPr lang="tr-TR" altLang="bg-BG" sz="2400" b="1" dirty="0" smtClean="0"/>
            </a:br>
            <a:r>
              <a:rPr lang="tr-TR" altLang="bg-BG" sz="2400" b="1" dirty="0" smtClean="0"/>
              <a:t>Kompozisyon ve Afiş Yarışması</a:t>
            </a:r>
          </a:p>
        </p:txBody>
      </p:sp>
      <p:pic>
        <p:nvPicPr>
          <p:cNvPr id="17410" name="Picture 2" descr="C:\Users\Serpil\Desktop\İzmir CV\Kadın ve Şiddet Konulu Yarış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052736"/>
            <a:ext cx="4376957" cy="56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12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normAutofit/>
          </a:bodyPr>
          <a:lstStyle/>
          <a:p>
            <a:pPr eaLnBrk="1" hangingPunct="1"/>
            <a:r>
              <a:rPr lang="tr-TR" altLang="bg-BG" sz="2400" b="1" dirty="0" smtClean="0"/>
              <a:t>"Ortadoğu'nun Ortak Tınısı: </a:t>
            </a:r>
            <a:r>
              <a:rPr lang="tr-TR" altLang="bg-BG" sz="2400" b="1" dirty="0" err="1" smtClean="0"/>
              <a:t>Feyruz</a:t>
            </a:r>
            <a:r>
              <a:rPr lang="tr-TR" altLang="bg-BG" sz="2400" b="1" dirty="0" smtClean="0"/>
              <a:t>" Konferansı </a:t>
            </a:r>
          </a:p>
        </p:txBody>
      </p:sp>
      <p:pic>
        <p:nvPicPr>
          <p:cNvPr id="20483" name="Picture 4" descr="haber19_clip_image00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530946" y="3501008"/>
            <a:ext cx="3606552" cy="3356992"/>
          </a:xfrm>
        </p:spPr>
      </p:pic>
      <p:pic>
        <p:nvPicPr>
          <p:cNvPr id="20484" name="Picture 6" descr="haber19_clip_image002_000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30946" y="1124744"/>
            <a:ext cx="1777358" cy="2378075"/>
          </a:xfrm>
        </p:spPr>
      </p:pic>
      <p:pic>
        <p:nvPicPr>
          <p:cNvPr id="20485" name="Picture 8" descr="haber19_clip_image002_000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236296" y="1129365"/>
            <a:ext cx="1907704" cy="2379662"/>
          </a:xfrm>
        </p:spPr>
      </p:pic>
      <p:pic>
        <p:nvPicPr>
          <p:cNvPr id="12290" name="Picture 2" descr="C:\Users\Serpil\Desktop\İzmir CV\feyru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62" y="1124744"/>
            <a:ext cx="5542508"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09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normAutofit fontScale="90000"/>
          </a:bodyPr>
          <a:lstStyle/>
          <a:p>
            <a:r>
              <a:rPr lang="en-US" sz="2400" b="1" dirty="0"/>
              <a:t>The 56th Meeting of the Permanent International </a:t>
            </a:r>
            <a:r>
              <a:rPr lang="en-US" sz="2400" b="1" dirty="0" err="1"/>
              <a:t>Altaistic</a:t>
            </a:r>
            <a:r>
              <a:rPr lang="en-US" sz="2400" b="1" dirty="0"/>
              <a:t> Conference (PIAC) </a:t>
            </a:r>
            <a:r>
              <a:rPr lang="en-US" sz="2400" b="1" dirty="0" err="1"/>
              <a:t>Kocaeli</a:t>
            </a:r>
            <a:r>
              <a:rPr lang="en-US" sz="2400" b="1" dirty="0"/>
              <a:t>-Turkey, 7-12 July 2013</a:t>
            </a:r>
            <a:endParaRPr lang="tr-TR" altLang="bg-BG" sz="2400" b="1" dirty="0" smtClean="0"/>
          </a:p>
        </p:txBody>
      </p:sp>
      <p:pic>
        <p:nvPicPr>
          <p:cNvPr id="7" name="Resim 6" descr="http://kasaum.kocaeli.edu.tr/temmuz3_13_picture10.jpg"/>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76422"/>
            <a:ext cx="4018926" cy="2972657"/>
          </a:xfrm>
          <a:prstGeom prst="rect">
            <a:avLst/>
          </a:prstGeom>
          <a:noFill/>
          <a:ln>
            <a:noFill/>
          </a:ln>
        </p:spPr>
      </p:pic>
      <p:pic>
        <p:nvPicPr>
          <p:cNvPr id="12" name="Resim 11" descr="http://kasaum.kocaeli.edu.tr/temmuz3_13_picture1.jpg"/>
          <p:cNvPicPr/>
          <p:nvPr/>
        </p:nvPicPr>
        <p:blipFill>
          <a:blip r:embed="rId3">
            <a:extLst>
              <a:ext uri="{28A0092B-C50C-407E-A947-70E740481C1C}">
                <a14:useLocalDpi xmlns:a14="http://schemas.microsoft.com/office/drawing/2010/main" val="0"/>
              </a:ext>
            </a:extLst>
          </a:blip>
          <a:srcRect/>
          <a:stretch>
            <a:fillRect/>
          </a:stretch>
        </p:blipFill>
        <p:spPr bwMode="auto">
          <a:xfrm>
            <a:off x="4990526" y="4149080"/>
            <a:ext cx="4032448" cy="2708920"/>
          </a:xfrm>
          <a:prstGeom prst="rect">
            <a:avLst/>
          </a:prstGeom>
          <a:noFill/>
          <a:ln>
            <a:noFill/>
          </a:ln>
        </p:spPr>
      </p:pic>
      <p:pic>
        <p:nvPicPr>
          <p:cNvPr id="1026" name="Picture 2" descr="D:\İnternetten gelen\perman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76422"/>
            <a:ext cx="5004048" cy="568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269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3554" name="Başlık 1"/>
          <p:cNvSpPr>
            <a:spLocks noGrp="1"/>
          </p:cNvSpPr>
          <p:nvPr>
            <p:ph type="title"/>
          </p:nvPr>
        </p:nvSpPr>
        <p:spPr/>
        <p:txBody>
          <a:bodyPr>
            <a:normAutofit/>
          </a:bodyPr>
          <a:lstStyle/>
          <a:p>
            <a:r>
              <a:rPr lang="tr-TR" altLang="tr-TR" sz="2400" b="1" dirty="0" smtClean="0"/>
              <a:t>Diğer Paneller</a:t>
            </a:r>
          </a:p>
        </p:txBody>
      </p:sp>
      <p:sp>
        <p:nvSpPr>
          <p:cNvPr id="23555" name="Veri Yer Tutucusu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4A6FC1-81A8-4E90-B19B-88AF93967D3F}" type="datetime1">
              <a:rPr lang="tr-TR" altLang="tr-TR" smtClean="0">
                <a:solidFill>
                  <a:schemeClr val="tx2"/>
                </a:solidFill>
              </a:rPr>
              <a:pPr eaLnBrk="1" hangingPunct="1"/>
              <a:t>24.04.2014</a:t>
            </a:fld>
            <a:endParaRPr lang="en-US" altLang="tr-TR" smtClean="0">
              <a:solidFill>
                <a:schemeClr val="tx2"/>
              </a:solidFill>
            </a:endParaRPr>
          </a:p>
        </p:txBody>
      </p:sp>
      <p:sp>
        <p:nvSpPr>
          <p:cNvPr id="23556" name="Altbilgi Yer Tutucusu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smtClean="0">
              <a:solidFill>
                <a:schemeClr val="tx2"/>
              </a:solidFill>
            </a:endParaRPr>
          </a:p>
        </p:txBody>
      </p:sp>
      <p:sp>
        <p:nvSpPr>
          <p:cNvPr id="23557"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80F616-4682-46E3-AD31-5A6FA194A363}" type="slidenum">
              <a:rPr lang="en-US" altLang="tr-TR" smtClean="0">
                <a:solidFill>
                  <a:schemeClr val="tx2"/>
                </a:solidFill>
              </a:rPr>
              <a:pPr eaLnBrk="1" hangingPunct="1"/>
              <a:t>19</a:t>
            </a:fld>
            <a:endParaRPr lang="en-US" altLang="tr-TR" smtClean="0">
              <a:solidFill>
                <a:schemeClr val="tx2"/>
              </a:solidFill>
            </a:endParaRPr>
          </a:p>
        </p:txBody>
      </p:sp>
      <p:pic>
        <p:nvPicPr>
          <p:cNvPr id="23558" name="Picture 2" descr="C:\Documents and Settings\ygsahin\Desktop\1.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0" y="2420938"/>
            <a:ext cx="2239963" cy="3186112"/>
          </a:xfrm>
          <a:noFill/>
        </p:spPr>
      </p:pic>
      <p:pic>
        <p:nvPicPr>
          <p:cNvPr id="23559" name="Picture 3" descr="C:\Documents and Settings\ygsahin\Desktop\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950" y="1065213"/>
            <a:ext cx="231140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4" descr="C:\Documents and Settings\ygsahin\Desktop\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925" y="1096963"/>
            <a:ext cx="19780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5" descr="C:\Documents and Settings\ygsahin\Desktop\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708275"/>
            <a:ext cx="24479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8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0242" name="Başlık 1"/>
          <p:cNvSpPr>
            <a:spLocks noGrp="1"/>
          </p:cNvSpPr>
          <p:nvPr>
            <p:ph type="title"/>
          </p:nvPr>
        </p:nvSpPr>
        <p:spPr/>
        <p:txBody>
          <a:bodyPr/>
          <a:lstStyle/>
          <a:p>
            <a:pPr eaLnBrk="1" hangingPunct="1"/>
            <a:r>
              <a:rPr lang="tr-TR" altLang="bg-BG" b="1" smtClean="0"/>
              <a:t>Kuruluş</a:t>
            </a:r>
            <a:endParaRPr lang="en-US" altLang="bg-BG" b="1" smtClean="0"/>
          </a:p>
        </p:txBody>
      </p:sp>
      <p:sp>
        <p:nvSpPr>
          <p:cNvPr id="10243" name="Veri Yer Tutucusu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2E99CA7E-34AB-4FE6-8392-734A421E3B14}" type="datetime1">
              <a:rPr lang="tr-TR" altLang="bg-BG" sz="1400" smtClean="0">
                <a:solidFill>
                  <a:srgbClr val="FEFEFE"/>
                </a:solidFill>
                <a:latin typeface="Century Gothic" pitchFamily="34" charset="0"/>
              </a:rPr>
              <a:pPr eaLnBrk="1" hangingPunct="1">
                <a:spcBef>
                  <a:spcPct val="0"/>
                </a:spcBef>
                <a:buClrTx/>
                <a:buSzTx/>
                <a:buFontTx/>
                <a:buNone/>
              </a:pPr>
              <a:t>24.04.2014</a:t>
            </a:fld>
            <a:endParaRPr lang="en-US" altLang="bg-BG" sz="1400" smtClean="0">
              <a:solidFill>
                <a:srgbClr val="FEFEFE"/>
              </a:solidFill>
              <a:latin typeface="Century Gothic" pitchFamily="34" charset="0"/>
            </a:endParaRPr>
          </a:p>
        </p:txBody>
      </p:sp>
      <p:sp>
        <p:nvSpPr>
          <p:cNvPr id="10244" name="Altbilgi Yer Tutucusu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tr-TR" altLang="bg-BG" sz="1400" smtClean="0">
              <a:solidFill>
                <a:schemeClr val="accent1"/>
              </a:solidFill>
              <a:latin typeface="Century Gothic" pitchFamily="34" charset="0"/>
            </a:endParaRPr>
          </a:p>
        </p:txBody>
      </p:sp>
      <p:sp>
        <p:nvSpPr>
          <p:cNvPr id="10245"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205C6F14-4F38-4148-877E-E04AC8E96953}" type="slidenum">
              <a:rPr lang="en-US" altLang="bg-BG" sz="1400" smtClean="0">
                <a:solidFill>
                  <a:srgbClr val="FEFEFE"/>
                </a:solidFill>
                <a:latin typeface="Century Gothic" pitchFamily="34" charset="0"/>
              </a:rPr>
              <a:pPr eaLnBrk="1" hangingPunct="1">
                <a:spcBef>
                  <a:spcPct val="0"/>
                </a:spcBef>
                <a:buClrTx/>
                <a:buSzTx/>
                <a:buFontTx/>
                <a:buNone/>
              </a:pPr>
              <a:t>2</a:t>
            </a:fld>
            <a:endParaRPr lang="en-US" altLang="bg-BG" sz="1400" smtClean="0">
              <a:solidFill>
                <a:srgbClr val="FEFEFE"/>
              </a:solidFill>
              <a:latin typeface="Century Gothic" pitchFamily="34" charset="0"/>
            </a:endParaRPr>
          </a:p>
        </p:txBody>
      </p:sp>
      <p:sp>
        <p:nvSpPr>
          <p:cNvPr id="10246" name="İçerik Yer Tutucusu 2"/>
          <p:cNvSpPr>
            <a:spLocks noGrp="1"/>
          </p:cNvSpPr>
          <p:nvPr>
            <p:ph sz="quarter" idx="1"/>
          </p:nvPr>
        </p:nvSpPr>
        <p:spPr>
          <a:xfrm>
            <a:off x="457200" y="1219200"/>
            <a:ext cx="8229600" cy="4937125"/>
          </a:xfrm>
        </p:spPr>
        <p:txBody>
          <a:bodyPr/>
          <a:lstStyle/>
          <a:p>
            <a:pPr algn="just" eaLnBrk="1" hangingPunct="1">
              <a:lnSpc>
                <a:spcPct val="150000"/>
              </a:lnSpc>
            </a:pPr>
            <a:r>
              <a:rPr lang="en-US" altLang="bg-BG" b="1" dirty="0" smtClean="0">
                <a:latin typeface="Arial" charset="0"/>
                <a:cs typeface="Arial" charset="0"/>
              </a:rPr>
              <a:t>Kadın </a:t>
            </a:r>
            <a:r>
              <a:rPr lang="en-US" altLang="bg-BG" b="1" dirty="0" err="1" smtClean="0">
                <a:latin typeface="Arial" charset="0"/>
                <a:cs typeface="Arial" charset="0"/>
              </a:rPr>
              <a:t>Sorunlarını</a:t>
            </a:r>
            <a:r>
              <a:rPr lang="en-US" altLang="bg-BG" b="1" dirty="0" smtClean="0">
                <a:latin typeface="Arial" charset="0"/>
                <a:cs typeface="Arial" charset="0"/>
              </a:rPr>
              <a:t> </a:t>
            </a:r>
            <a:r>
              <a:rPr lang="en-US" altLang="bg-BG" b="1" dirty="0" err="1" smtClean="0">
                <a:latin typeface="Arial" charset="0"/>
                <a:cs typeface="Arial" charset="0"/>
              </a:rPr>
              <a:t>Araştırma</a:t>
            </a:r>
            <a:r>
              <a:rPr lang="en-US" altLang="bg-BG" b="1" dirty="0" smtClean="0">
                <a:latin typeface="Arial" charset="0"/>
                <a:cs typeface="Arial" charset="0"/>
              </a:rPr>
              <a:t> </a:t>
            </a:r>
            <a:r>
              <a:rPr lang="en-US" altLang="bg-BG" b="1" dirty="0" err="1" smtClean="0">
                <a:latin typeface="Arial" charset="0"/>
                <a:cs typeface="Arial" charset="0"/>
              </a:rPr>
              <a:t>ve</a:t>
            </a:r>
            <a:r>
              <a:rPr lang="en-US" altLang="bg-BG" b="1" dirty="0" smtClean="0">
                <a:latin typeface="Arial" charset="0"/>
                <a:cs typeface="Arial" charset="0"/>
              </a:rPr>
              <a:t> </a:t>
            </a:r>
            <a:r>
              <a:rPr lang="en-US" altLang="bg-BG" b="1" dirty="0" err="1" smtClean="0">
                <a:latin typeface="Arial" charset="0"/>
                <a:cs typeface="Arial" charset="0"/>
              </a:rPr>
              <a:t>Uygulama</a:t>
            </a:r>
            <a:r>
              <a:rPr lang="en-US" altLang="bg-BG" b="1" dirty="0" smtClean="0">
                <a:latin typeface="Arial" charset="0"/>
                <a:cs typeface="Arial" charset="0"/>
              </a:rPr>
              <a:t> </a:t>
            </a:r>
            <a:r>
              <a:rPr lang="en-US" altLang="bg-BG" b="1" dirty="0" err="1" smtClean="0">
                <a:latin typeface="Arial" charset="0"/>
                <a:cs typeface="Arial" charset="0"/>
              </a:rPr>
              <a:t>Merkezi</a:t>
            </a:r>
            <a:r>
              <a:rPr lang="en-US" altLang="bg-BG" b="1" dirty="0" smtClean="0">
                <a:latin typeface="Arial" charset="0"/>
                <a:cs typeface="Arial" charset="0"/>
              </a:rPr>
              <a:t> (</a:t>
            </a:r>
            <a:r>
              <a:rPr lang="en-US" altLang="bg-BG" b="1" dirty="0" err="1" smtClean="0">
                <a:latin typeface="Arial" charset="0"/>
                <a:cs typeface="Arial" charset="0"/>
              </a:rPr>
              <a:t>KASAUM</a:t>
            </a:r>
            <a:r>
              <a:rPr lang="en-US" altLang="bg-BG" b="1" dirty="0" smtClean="0">
                <a:latin typeface="Arial" charset="0"/>
                <a:cs typeface="Arial" charset="0"/>
              </a:rPr>
              <a:t>), 2547 </a:t>
            </a:r>
            <a:r>
              <a:rPr lang="en-US" altLang="bg-BG" b="1" dirty="0" err="1" smtClean="0">
                <a:latin typeface="Arial" charset="0"/>
                <a:cs typeface="Arial" charset="0"/>
              </a:rPr>
              <a:t>sayılı</a:t>
            </a:r>
            <a:r>
              <a:rPr lang="en-US" altLang="bg-BG" b="1" dirty="0" smtClean="0">
                <a:latin typeface="Arial" charset="0"/>
                <a:cs typeface="Arial" charset="0"/>
              </a:rPr>
              <a:t> </a:t>
            </a:r>
            <a:r>
              <a:rPr lang="en-US" altLang="bg-BG" b="1" dirty="0" err="1" smtClean="0">
                <a:latin typeface="Arial" charset="0"/>
                <a:cs typeface="Arial" charset="0"/>
              </a:rPr>
              <a:t>Yüksek</a:t>
            </a:r>
            <a:r>
              <a:rPr lang="en-US" altLang="bg-BG" b="1" dirty="0" smtClean="0">
                <a:latin typeface="Arial" charset="0"/>
                <a:cs typeface="Arial" charset="0"/>
              </a:rPr>
              <a:t> </a:t>
            </a:r>
            <a:r>
              <a:rPr lang="en-US" altLang="bg-BG" b="1" dirty="0" err="1" smtClean="0">
                <a:latin typeface="Arial" charset="0"/>
                <a:cs typeface="Arial" charset="0"/>
              </a:rPr>
              <a:t>Öğretim</a:t>
            </a:r>
            <a:r>
              <a:rPr lang="en-US" altLang="bg-BG" b="1" dirty="0" smtClean="0">
                <a:latin typeface="Arial" charset="0"/>
                <a:cs typeface="Arial" charset="0"/>
              </a:rPr>
              <a:t> </a:t>
            </a:r>
            <a:r>
              <a:rPr lang="en-US" altLang="bg-BG" b="1" dirty="0" err="1" smtClean="0">
                <a:latin typeface="Arial" charset="0"/>
                <a:cs typeface="Arial" charset="0"/>
              </a:rPr>
              <a:t>Kanunu'nun</a:t>
            </a:r>
            <a:r>
              <a:rPr lang="en-US" altLang="bg-BG" b="1" dirty="0" smtClean="0">
                <a:latin typeface="Arial" charset="0"/>
                <a:cs typeface="Arial" charset="0"/>
              </a:rPr>
              <a:t> 2880 </a:t>
            </a:r>
            <a:r>
              <a:rPr lang="en-US" altLang="bg-BG" b="1" dirty="0" err="1" smtClean="0">
                <a:latin typeface="Arial" charset="0"/>
                <a:cs typeface="Arial" charset="0"/>
              </a:rPr>
              <a:t>sayılı</a:t>
            </a:r>
            <a:r>
              <a:rPr lang="en-US" altLang="bg-BG" b="1" dirty="0" smtClean="0">
                <a:latin typeface="Arial" charset="0"/>
                <a:cs typeface="Arial" charset="0"/>
              </a:rPr>
              <a:t> </a:t>
            </a:r>
            <a:r>
              <a:rPr lang="en-US" altLang="bg-BG" b="1" dirty="0" err="1" smtClean="0">
                <a:latin typeface="Arial" charset="0"/>
                <a:cs typeface="Arial" charset="0"/>
              </a:rPr>
              <a:t>Kanunla</a:t>
            </a:r>
            <a:r>
              <a:rPr lang="en-US" altLang="bg-BG" b="1" dirty="0" smtClean="0">
                <a:latin typeface="Arial" charset="0"/>
                <a:cs typeface="Arial" charset="0"/>
              </a:rPr>
              <a:t> </a:t>
            </a:r>
            <a:r>
              <a:rPr lang="en-US" altLang="bg-BG" b="1" dirty="0" err="1" smtClean="0">
                <a:latin typeface="Arial" charset="0"/>
                <a:cs typeface="Arial" charset="0"/>
              </a:rPr>
              <a:t>değişik</a:t>
            </a:r>
            <a:r>
              <a:rPr lang="en-US" altLang="bg-BG" b="1" dirty="0" smtClean="0">
                <a:latin typeface="Arial" charset="0"/>
                <a:cs typeface="Arial" charset="0"/>
              </a:rPr>
              <a:t> 7/d-2 </a:t>
            </a:r>
            <a:r>
              <a:rPr lang="en-US" altLang="bg-BG" b="1" dirty="0" err="1" smtClean="0">
                <a:latin typeface="Arial" charset="0"/>
                <a:cs typeface="Arial" charset="0"/>
              </a:rPr>
              <a:t>maddesi</a:t>
            </a:r>
            <a:r>
              <a:rPr lang="en-US" altLang="bg-BG" b="1" dirty="0" smtClean="0">
                <a:latin typeface="Arial" charset="0"/>
                <a:cs typeface="Arial" charset="0"/>
              </a:rPr>
              <a:t> </a:t>
            </a:r>
            <a:r>
              <a:rPr lang="en-US" altLang="bg-BG" b="1" dirty="0" err="1" smtClean="0">
                <a:latin typeface="Arial" charset="0"/>
                <a:cs typeface="Arial" charset="0"/>
              </a:rPr>
              <a:t>uyarınca</a:t>
            </a:r>
            <a:r>
              <a:rPr lang="en-US" altLang="bg-BG" b="1" dirty="0" smtClean="0">
                <a:latin typeface="Arial" charset="0"/>
                <a:cs typeface="Arial" charset="0"/>
              </a:rPr>
              <a:t>, 05.06.2000 </a:t>
            </a:r>
            <a:r>
              <a:rPr lang="en-US" altLang="bg-BG" b="1" dirty="0" err="1" smtClean="0">
                <a:latin typeface="Arial" charset="0"/>
                <a:cs typeface="Arial" charset="0"/>
              </a:rPr>
              <a:t>tarih</a:t>
            </a:r>
            <a:r>
              <a:rPr lang="en-US" altLang="bg-BG" b="1" dirty="0" smtClean="0">
                <a:latin typeface="Arial" charset="0"/>
                <a:cs typeface="Arial" charset="0"/>
              </a:rPr>
              <a:t> </a:t>
            </a:r>
            <a:r>
              <a:rPr lang="en-US" altLang="bg-BG" b="1" dirty="0" err="1" smtClean="0">
                <a:latin typeface="Arial" charset="0"/>
                <a:cs typeface="Arial" charset="0"/>
              </a:rPr>
              <a:t>ve</a:t>
            </a:r>
            <a:r>
              <a:rPr lang="en-US" altLang="bg-BG" b="1" dirty="0" smtClean="0">
                <a:latin typeface="Arial" charset="0"/>
                <a:cs typeface="Arial" charset="0"/>
              </a:rPr>
              <a:t> 24070 </a:t>
            </a:r>
            <a:r>
              <a:rPr lang="en-US" altLang="bg-BG" b="1" dirty="0" err="1" smtClean="0">
                <a:latin typeface="Arial" charset="0"/>
                <a:cs typeface="Arial" charset="0"/>
              </a:rPr>
              <a:t>sayılı</a:t>
            </a:r>
            <a:r>
              <a:rPr lang="en-US" altLang="bg-BG" b="1" dirty="0" smtClean="0">
                <a:latin typeface="Arial" charset="0"/>
                <a:cs typeface="Arial" charset="0"/>
              </a:rPr>
              <a:t> </a:t>
            </a:r>
            <a:r>
              <a:rPr lang="en-US" altLang="bg-BG" b="1" dirty="0" err="1" smtClean="0">
                <a:latin typeface="Arial" charset="0"/>
                <a:cs typeface="Arial" charset="0"/>
              </a:rPr>
              <a:t>Resmi</a:t>
            </a:r>
            <a:r>
              <a:rPr lang="en-US" altLang="bg-BG" b="1" dirty="0" smtClean="0">
                <a:latin typeface="Arial" charset="0"/>
                <a:cs typeface="Arial" charset="0"/>
              </a:rPr>
              <a:t> </a:t>
            </a:r>
            <a:r>
              <a:rPr lang="en-US" altLang="bg-BG" b="1" dirty="0" err="1" smtClean="0">
                <a:latin typeface="Arial" charset="0"/>
                <a:cs typeface="Arial" charset="0"/>
              </a:rPr>
              <a:t>Gazete'de</a:t>
            </a:r>
            <a:r>
              <a:rPr lang="en-US" altLang="bg-BG" b="1" dirty="0" smtClean="0">
                <a:latin typeface="Arial" charset="0"/>
                <a:cs typeface="Arial" charset="0"/>
              </a:rPr>
              <a:t> </a:t>
            </a:r>
            <a:r>
              <a:rPr lang="en-US" altLang="bg-BG" b="1" dirty="0" err="1" smtClean="0">
                <a:latin typeface="Arial" charset="0"/>
                <a:cs typeface="Arial" charset="0"/>
              </a:rPr>
              <a:t>yayınlanan</a:t>
            </a:r>
            <a:r>
              <a:rPr lang="en-US" altLang="bg-BG" b="1" dirty="0" smtClean="0">
                <a:latin typeface="Arial" charset="0"/>
                <a:cs typeface="Arial" charset="0"/>
              </a:rPr>
              <a:t> </a:t>
            </a:r>
            <a:r>
              <a:rPr lang="en-US" altLang="bg-BG" b="1" dirty="0" err="1" smtClean="0">
                <a:latin typeface="Arial" charset="0"/>
                <a:cs typeface="Arial" charset="0"/>
              </a:rPr>
              <a:t>yönetmelik</a:t>
            </a:r>
            <a:r>
              <a:rPr lang="en-US" altLang="bg-BG" b="1" dirty="0" smtClean="0">
                <a:latin typeface="Arial" charset="0"/>
                <a:cs typeface="Arial" charset="0"/>
              </a:rPr>
              <a:t> </a:t>
            </a:r>
            <a:r>
              <a:rPr lang="en-US" altLang="bg-BG" b="1" dirty="0" err="1" smtClean="0">
                <a:latin typeface="Arial" charset="0"/>
                <a:cs typeface="Arial" charset="0"/>
              </a:rPr>
              <a:t>çerçevesinde</a:t>
            </a:r>
            <a:r>
              <a:rPr lang="en-US" altLang="bg-BG" b="1" dirty="0" smtClean="0">
                <a:latin typeface="Arial" charset="0"/>
                <a:cs typeface="Arial" charset="0"/>
              </a:rPr>
              <a:t> </a:t>
            </a:r>
            <a:r>
              <a:rPr lang="en-US" altLang="bg-BG" b="1" dirty="0" err="1" smtClean="0">
                <a:latin typeface="Arial" charset="0"/>
                <a:cs typeface="Arial" charset="0"/>
              </a:rPr>
              <a:t>kurulmuştur</a:t>
            </a:r>
            <a:r>
              <a:rPr lang="en-US" altLang="bg-BG" b="1" dirty="0" smtClean="0">
                <a:latin typeface="Arial" charset="0"/>
                <a:cs typeface="Arial" charset="0"/>
              </a:rPr>
              <a:t> </a:t>
            </a:r>
            <a:r>
              <a:rPr lang="en-US" altLang="bg-BG" b="1" dirty="0" err="1" smtClean="0">
                <a:latin typeface="Arial" charset="0"/>
                <a:cs typeface="Arial" charset="0"/>
              </a:rPr>
              <a:t>ve</a:t>
            </a:r>
            <a:r>
              <a:rPr lang="en-US" altLang="bg-BG" b="1" dirty="0" smtClean="0">
                <a:latin typeface="Arial" charset="0"/>
                <a:cs typeface="Arial" charset="0"/>
              </a:rPr>
              <a:t> </a:t>
            </a:r>
            <a:r>
              <a:rPr lang="en-US" altLang="bg-BG" b="1" dirty="0" err="1" smtClean="0">
                <a:latin typeface="Arial" charset="0"/>
                <a:cs typeface="Arial" charset="0"/>
              </a:rPr>
              <a:t>faaliyetlerini</a:t>
            </a:r>
            <a:r>
              <a:rPr lang="en-US" altLang="bg-BG" b="1" dirty="0" smtClean="0">
                <a:latin typeface="Arial" charset="0"/>
                <a:cs typeface="Arial" charset="0"/>
              </a:rPr>
              <a:t> </a:t>
            </a:r>
            <a:r>
              <a:rPr lang="en-US" altLang="bg-BG" b="1" dirty="0" err="1" smtClean="0">
                <a:latin typeface="Arial" charset="0"/>
                <a:cs typeface="Arial" charset="0"/>
              </a:rPr>
              <a:t>sürdürmektedir</a:t>
            </a:r>
            <a:r>
              <a:rPr lang="en-US" altLang="bg-BG" b="1" dirty="0" smtClean="0">
                <a:latin typeface="Arial" charset="0"/>
                <a:cs typeface="Arial" charset="0"/>
              </a:rPr>
              <a:t>.</a:t>
            </a:r>
          </a:p>
        </p:txBody>
      </p:sp>
    </p:spTree>
    <p:extLst>
      <p:ext uri="{BB962C8B-B14F-4D97-AF65-F5344CB8AC3E}">
        <p14:creationId xmlns:p14="http://schemas.microsoft.com/office/powerpoint/2010/main" val="2632880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effectLst/>
            </a:endParaRPr>
          </a:p>
        </p:txBody>
      </p:sp>
      <p:sp>
        <p:nvSpPr>
          <p:cNvPr id="3" name="İçerik Yer Tutucusu 2"/>
          <p:cNvSpPr>
            <a:spLocks noGrp="1"/>
          </p:cNvSpPr>
          <p:nvPr>
            <p:ph sz="quarter" idx="1"/>
          </p:nvPr>
        </p:nvSpPr>
        <p:spPr>
          <a:xfrm>
            <a:off x="467544" y="1262366"/>
            <a:ext cx="8424937" cy="4894593"/>
          </a:xfrm>
        </p:spPr>
        <p:txBody>
          <a:bodyPr/>
          <a:lstStyle/>
          <a:p>
            <a:pPr lvl="0"/>
            <a:endParaRPr lang="tr-TR" sz="1800" dirty="0" smtClean="0">
              <a:latin typeface="Arial" panose="020B0604020202020204" pitchFamily="34" charset="0"/>
              <a:cs typeface="Arial" panose="020B0604020202020204" pitchFamily="34" charset="0"/>
            </a:endParaRPr>
          </a:p>
          <a:p>
            <a:pPr lvl="0"/>
            <a:endParaRPr lang="tr-TR" sz="1800" dirty="0">
              <a:latin typeface="Arial" panose="020B0604020202020204" pitchFamily="34" charset="0"/>
              <a:cs typeface="Arial" panose="020B0604020202020204" pitchFamily="34" charset="0"/>
            </a:endParaRPr>
          </a:p>
          <a:p>
            <a:pPr marL="0" lvl="0" indent="0">
              <a:buNone/>
            </a:pPr>
            <a:endParaRPr lang="tr-TR" sz="4000" b="1" dirty="0" smtClean="0">
              <a:latin typeface="Arial" panose="020B0604020202020204" pitchFamily="34" charset="0"/>
              <a:cs typeface="Arial" panose="020B0604020202020204" pitchFamily="34" charset="0"/>
            </a:endParaRPr>
          </a:p>
          <a:p>
            <a:pPr marL="0" lvl="0" indent="0" algn="ctr">
              <a:buNone/>
            </a:pPr>
            <a:r>
              <a:rPr lang="tr-TR" sz="4000" b="1" dirty="0" smtClean="0">
                <a:latin typeface="Arial" panose="020B0604020202020204" pitchFamily="34" charset="0"/>
                <a:cs typeface="Arial" panose="020B0604020202020204" pitchFamily="34" charset="0"/>
              </a:rPr>
              <a:t>Projelerimiz</a:t>
            </a:r>
          </a:p>
          <a:p>
            <a:endParaRPr lang="tr-TR" dirty="0"/>
          </a:p>
        </p:txBody>
      </p:sp>
      <p:sp>
        <p:nvSpPr>
          <p:cNvPr id="6" name="Metin kutusu 5"/>
          <p:cNvSpPr txBox="1"/>
          <p:nvPr/>
        </p:nvSpPr>
        <p:spPr>
          <a:xfrm>
            <a:off x="1043608" y="1854116"/>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val="3144198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9698" name="Rectangle 5"/>
          <p:cNvSpPr>
            <a:spLocks noGrp="1"/>
          </p:cNvSpPr>
          <p:nvPr>
            <p:ph type="title"/>
          </p:nvPr>
        </p:nvSpPr>
        <p:spPr/>
        <p:txBody>
          <a:bodyPr>
            <a:normAutofit/>
          </a:bodyPr>
          <a:lstStyle/>
          <a:p>
            <a:pPr eaLnBrk="1" hangingPunct="1"/>
            <a:r>
              <a:rPr lang="tr-TR" altLang="bg-BG" sz="2400" b="1" dirty="0" smtClean="0"/>
              <a:t>«</a:t>
            </a:r>
            <a:r>
              <a:rPr lang="tr-TR" altLang="bg-BG" sz="2400" b="1" dirty="0" err="1" smtClean="0"/>
              <a:t>Obezite</a:t>
            </a:r>
            <a:r>
              <a:rPr lang="tr-TR" altLang="bg-BG" sz="2400" b="1" dirty="0" smtClean="0"/>
              <a:t> ve Kadın» Projesi</a:t>
            </a:r>
          </a:p>
        </p:txBody>
      </p:sp>
      <p:pic>
        <p:nvPicPr>
          <p:cNvPr id="29699" name="Picture 8" descr="mart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65375" y="1124744"/>
            <a:ext cx="3578625" cy="2868116"/>
          </a:xfrm>
        </p:spPr>
      </p:pic>
      <p:pic>
        <p:nvPicPr>
          <p:cNvPr id="14338" name="Picture 2" descr="C:\Users\Serpil\Desktop\İzmir CV\Obez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5544369" cy="558923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Serpil\Desktop\İzmir CV\mart21.12_pict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4369" y="3992860"/>
            <a:ext cx="3599631" cy="286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07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31746" name="Rectangle 10"/>
          <p:cNvSpPr>
            <a:spLocks noGrp="1"/>
          </p:cNvSpPr>
          <p:nvPr>
            <p:ph type="title"/>
          </p:nvPr>
        </p:nvSpPr>
        <p:spPr>
          <a:xfrm>
            <a:off x="457200" y="152400"/>
            <a:ext cx="8229600" cy="990600"/>
          </a:xfrm>
        </p:spPr>
        <p:txBody>
          <a:bodyPr>
            <a:normAutofit/>
          </a:bodyPr>
          <a:lstStyle/>
          <a:p>
            <a:pPr eaLnBrk="1" hangingPunct="1"/>
            <a:r>
              <a:rPr lang="tr-TR" altLang="bg-BG" sz="2400" b="1" dirty="0" smtClean="0"/>
              <a:t>“Türkiye’de Bilim Teknoloji ve Mühendislikte Kadın Akademisyenler Ağı” Projesi</a:t>
            </a:r>
          </a:p>
        </p:txBody>
      </p:sp>
      <p:pic>
        <p:nvPicPr>
          <p:cNvPr id="31747" name="Picture 8" descr="(27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76056" y="1159071"/>
            <a:ext cx="2952328" cy="3278041"/>
          </a:xfrm>
        </p:spPr>
      </p:pic>
      <p:pic>
        <p:nvPicPr>
          <p:cNvPr id="31748" name="Picture 9" descr="(28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95736" y="4437112"/>
            <a:ext cx="4753297" cy="2016224"/>
          </a:xfrm>
        </p:spPr>
      </p:pic>
      <p:pic>
        <p:nvPicPr>
          <p:cNvPr id="8194" name="Picture 2" descr="C:\Users\Serpil\Desktop\İzmir CV\1524699_10153676032905273_1618948148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340768"/>
            <a:ext cx="360040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038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31746" name="Rectangle 10"/>
          <p:cNvSpPr>
            <a:spLocks noGrp="1"/>
          </p:cNvSpPr>
          <p:nvPr>
            <p:ph type="title"/>
          </p:nvPr>
        </p:nvSpPr>
        <p:spPr>
          <a:xfrm>
            <a:off x="457200" y="152400"/>
            <a:ext cx="8229600" cy="990600"/>
          </a:xfrm>
        </p:spPr>
        <p:txBody>
          <a:bodyPr>
            <a:normAutofit/>
          </a:bodyPr>
          <a:lstStyle/>
          <a:p>
            <a:pPr eaLnBrk="1" hangingPunct="1"/>
            <a:r>
              <a:rPr lang="tr-TR" altLang="bg-BG" sz="2400" b="1" dirty="0" smtClean="0"/>
              <a:t>“Türkiye’de Bilim Teknoloji ve Mühendislikte Kadın Akademisyenler Ağı” Projesi</a:t>
            </a:r>
          </a:p>
        </p:txBody>
      </p:sp>
      <p:sp>
        <p:nvSpPr>
          <p:cNvPr id="4" name="Dikdörtgen 3"/>
          <p:cNvSpPr/>
          <p:nvPr/>
        </p:nvSpPr>
        <p:spPr>
          <a:xfrm>
            <a:off x="611560" y="1268760"/>
            <a:ext cx="7704856" cy="5078313"/>
          </a:xfrm>
          <a:prstGeom prst="rect">
            <a:avLst/>
          </a:prstGeom>
        </p:spPr>
        <p:txBody>
          <a:bodyPr wrap="square">
            <a:spAutoFit/>
          </a:bodyPr>
          <a:lstStyle/>
          <a:p>
            <a:pPr algn="just">
              <a:lnSpc>
                <a:spcPct val="150000"/>
              </a:lnSpc>
            </a:pPr>
            <a:r>
              <a:rPr lang="tr-TR" sz="2400" b="1" dirty="0">
                <a:latin typeface="Arial" panose="020B0604020202020204" pitchFamily="34" charset="0"/>
                <a:cs typeface="Arial" panose="020B0604020202020204" pitchFamily="34" charset="0"/>
              </a:rPr>
              <a:t>Türkiye’de Bilim, Mühendislik ve Teknolojide Kadın Akademisyenler Ağı Projesi” (</a:t>
            </a:r>
            <a:r>
              <a:rPr lang="tr-TR" sz="2400" b="1" dirty="0" err="1">
                <a:latin typeface="Arial" panose="020B0604020202020204" pitchFamily="34" charset="0"/>
                <a:cs typeface="Arial" panose="020B0604020202020204" pitchFamily="34" charset="0"/>
              </a:rPr>
              <a:t>BMT-KAAĞ</a:t>
            </a:r>
            <a:r>
              <a:rPr lang="tr-TR" sz="2400" b="1" dirty="0">
                <a:latin typeface="Arial" panose="020B0604020202020204" pitchFamily="34" charset="0"/>
                <a:cs typeface="Arial" panose="020B0604020202020204" pitchFamily="34" charset="0"/>
              </a:rPr>
              <a:t>) tamamlanmıştır. Üniversitelerimizdeki kadın ve erkek akademisyenleri konu alan “Türkiye’de Bilim, Mühendislik ve Teknolojide Kadın Akademisyenler Ağı Projesi” (</a:t>
            </a:r>
            <a:r>
              <a:rPr lang="tr-TR" sz="2400" b="1" dirty="0" err="1">
                <a:latin typeface="Arial" panose="020B0604020202020204" pitchFamily="34" charset="0"/>
                <a:cs typeface="Arial" panose="020B0604020202020204" pitchFamily="34" charset="0"/>
              </a:rPr>
              <a:t>BMT-KAAĞ</a:t>
            </a:r>
            <a:r>
              <a:rPr lang="tr-TR" sz="2400" b="1" dirty="0">
                <a:latin typeface="Arial" panose="020B0604020202020204" pitchFamily="34" charset="0"/>
                <a:cs typeface="Arial" panose="020B0604020202020204" pitchFamily="34" charset="0"/>
              </a:rPr>
              <a:t>) Ağustos </a:t>
            </a:r>
            <a:r>
              <a:rPr lang="tr-TR" sz="2400" b="1" dirty="0" err="1">
                <a:latin typeface="Arial" panose="020B0604020202020204" pitchFamily="34" charset="0"/>
                <a:cs typeface="Arial" panose="020B0604020202020204" pitchFamily="34" charset="0"/>
              </a:rPr>
              <a:t>2010’da</a:t>
            </a:r>
            <a:r>
              <a:rPr lang="tr-TR" sz="2400" b="1" dirty="0">
                <a:latin typeface="Arial" panose="020B0604020202020204" pitchFamily="34" charset="0"/>
                <a:cs typeface="Arial" panose="020B0604020202020204" pitchFamily="34" charset="0"/>
              </a:rPr>
              <a:t> başlamış ve Haziran </a:t>
            </a:r>
            <a:r>
              <a:rPr lang="tr-TR" sz="2400" b="1" dirty="0" err="1">
                <a:latin typeface="Arial" panose="020B0604020202020204" pitchFamily="34" charset="0"/>
                <a:cs typeface="Arial" panose="020B0604020202020204" pitchFamily="34" charset="0"/>
              </a:rPr>
              <a:t>2013’te</a:t>
            </a:r>
            <a:r>
              <a:rPr lang="tr-TR" sz="2400" b="1" dirty="0">
                <a:latin typeface="Arial" panose="020B0604020202020204" pitchFamily="34" charset="0"/>
                <a:cs typeface="Arial" panose="020B0604020202020204" pitchFamily="34" charset="0"/>
              </a:rPr>
              <a:t> tamamlanmıştır. </a:t>
            </a:r>
            <a:endParaRPr lang="tr-TR" sz="2400" dirty="0">
              <a:latin typeface="Arial" panose="020B0604020202020204" pitchFamily="34" charset="0"/>
              <a:cs typeface="Arial" panose="020B0604020202020204" pitchFamily="34" charset="0"/>
            </a:endParaRPr>
          </a:p>
          <a:p>
            <a:endParaRPr lang="tr-TR" dirty="0" smtClean="0"/>
          </a:p>
          <a:p>
            <a:endParaRPr lang="tr-TR" dirty="0"/>
          </a:p>
          <a:p>
            <a:endParaRPr lang="tr-TR" dirty="0" smtClean="0"/>
          </a:p>
          <a:p>
            <a:endParaRPr lang="tr-TR" dirty="0"/>
          </a:p>
        </p:txBody>
      </p:sp>
    </p:spTree>
    <p:extLst>
      <p:ext uri="{BB962C8B-B14F-4D97-AF65-F5344CB8AC3E}">
        <p14:creationId xmlns:p14="http://schemas.microsoft.com/office/powerpoint/2010/main" val="771984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31746" name="Rectangle 10"/>
          <p:cNvSpPr>
            <a:spLocks noGrp="1"/>
          </p:cNvSpPr>
          <p:nvPr>
            <p:ph type="title"/>
          </p:nvPr>
        </p:nvSpPr>
        <p:spPr>
          <a:xfrm>
            <a:off x="457200" y="152400"/>
            <a:ext cx="8229600" cy="990600"/>
          </a:xfrm>
        </p:spPr>
        <p:txBody>
          <a:bodyPr>
            <a:normAutofit/>
          </a:bodyPr>
          <a:lstStyle/>
          <a:p>
            <a:pPr eaLnBrk="1" hangingPunct="1"/>
            <a:r>
              <a:rPr lang="tr-TR" altLang="bg-BG" sz="2400" b="1" dirty="0" smtClean="0"/>
              <a:t>“Türkiye’de Bilim Teknoloji ve Mühendislikte Kadın Akademisyenler Ağı” Projesi</a:t>
            </a:r>
          </a:p>
        </p:txBody>
      </p:sp>
      <p:sp>
        <p:nvSpPr>
          <p:cNvPr id="4" name="Dikdörtgen 3"/>
          <p:cNvSpPr/>
          <p:nvPr/>
        </p:nvSpPr>
        <p:spPr>
          <a:xfrm>
            <a:off x="611560" y="1268760"/>
            <a:ext cx="7992888" cy="4801314"/>
          </a:xfrm>
          <a:prstGeom prst="rect">
            <a:avLst/>
          </a:prstGeom>
        </p:spPr>
        <p:txBody>
          <a:bodyPr wrap="square">
            <a:spAutoFit/>
          </a:bodyPr>
          <a:lstStyle/>
          <a:p>
            <a:pPr algn="just">
              <a:lnSpc>
                <a:spcPct val="150000"/>
              </a:lnSpc>
            </a:pPr>
            <a:r>
              <a:rPr lang="tr-TR" sz="2400" b="1" dirty="0" smtClean="0">
                <a:latin typeface="Arial" panose="020B0604020202020204" pitchFamily="34" charset="0"/>
                <a:cs typeface="Arial" panose="020B0604020202020204" pitchFamily="34" charset="0"/>
              </a:rPr>
              <a:t>Bilimsel </a:t>
            </a:r>
            <a:r>
              <a:rPr lang="tr-TR" sz="2400" b="1" dirty="0">
                <a:latin typeface="Arial" panose="020B0604020202020204" pitchFamily="34" charset="0"/>
                <a:cs typeface="Arial" panose="020B0604020202020204" pitchFamily="34" charset="0"/>
              </a:rPr>
              <a:t>Araştırma ve Geliştirme Destekleme Programı Projeleri kapsamında gerçekleştirilmiş bu proje bilim, mühendislik ve teknoloji alanlarındaki toplumsal cinsiyet verileriyle kadın akademisyenlerin kariyer deneyimleri konusundaki bilgi </a:t>
            </a:r>
            <a:r>
              <a:rPr lang="tr-TR" sz="2400" b="1" dirty="0" smtClean="0">
                <a:latin typeface="Arial" panose="020B0604020202020204" pitchFamily="34" charset="0"/>
                <a:cs typeface="Arial" panose="020B0604020202020204" pitchFamily="34" charset="0"/>
              </a:rPr>
              <a:t>birikiminin zenginleştirmesi hedeflenmiştir</a:t>
            </a:r>
            <a:r>
              <a:rPr lang="tr-TR" sz="2400" b="1" dirty="0">
                <a:latin typeface="Arial" panose="020B0604020202020204" pitchFamily="34" charset="0"/>
                <a:cs typeface="Arial" panose="020B0604020202020204" pitchFamily="34" charset="0"/>
              </a:rPr>
              <a:t>. </a:t>
            </a:r>
            <a:endParaRPr lang="tr-TR" sz="2400" b="1" dirty="0" smtClean="0">
              <a:latin typeface="Arial" panose="020B0604020202020204" pitchFamily="34" charset="0"/>
              <a:cs typeface="Arial" panose="020B0604020202020204" pitchFamily="34" charset="0"/>
            </a:endParaRPr>
          </a:p>
          <a:p>
            <a:endParaRPr lang="tr-TR" dirty="0"/>
          </a:p>
          <a:p>
            <a:endParaRPr lang="tr-TR" dirty="0" smtClean="0"/>
          </a:p>
          <a:p>
            <a:endParaRPr lang="tr-TR" dirty="0"/>
          </a:p>
          <a:p>
            <a:endParaRPr lang="tr-TR" dirty="0" smtClean="0"/>
          </a:p>
          <a:p>
            <a:endParaRPr lang="tr-TR" dirty="0"/>
          </a:p>
        </p:txBody>
      </p:sp>
    </p:spTree>
    <p:extLst>
      <p:ext uri="{BB962C8B-B14F-4D97-AF65-F5344CB8AC3E}">
        <p14:creationId xmlns:p14="http://schemas.microsoft.com/office/powerpoint/2010/main" val="3558690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31746" name="Rectangle 10"/>
          <p:cNvSpPr>
            <a:spLocks noGrp="1"/>
          </p:cNvSpPr>
          <p:nvPr>
            <p:ph type="title"/>
          </p:nvPr>
        </p:nvSpPr>
        <p:spPr>
          <a:xfrm>
            <a:off x="457200" y="152400"/>
            <a:ext cx="8229600" cy="990600"/>
          </a:xfrm>
        </p:spPr>
        <p:txBody>
          <a:bodyPr>
            <a:normAutofit/>
          </a:bodyPr>
          <a:lstStyle/>
          <a:p>
            <a:pPr eaLnBrk="1" hangingPunct="1"/>
            <a:r>
              <a:rPr lang="tr-TR" altLang="bg-BG" sz="2400" b="1" dirty="0" smtClean="0"/>
              <a:t>“Türkiye’de Bilim Teknoloji ve Mühendislikte Kadın Akademisyenler Ağı” Projesi</a:t>
            </a:r>
          </a:p>
        </p:txBody>
      </p:sp>
      <p:sp>
        <p:nvSpPr>
          <p:cNvPr id="4" name="Dikdörtgen 3"/>
          <p:cNvSpPr/>
          <p:nvPr/>
        </p:nvSpPr>
        <p:spPr>
          <a:xfrm>
            <a:off x="395536" y="1268760"/>
            <a:ext cx="8280920" cy="4985980"/>
          </a:xfrm>
          <a:prstGeom prst="rect">
            <a:avLst/>
          </a:prstGeom>
        </p:spPr>
        <p:txBody>
          <a:bodyPr wrap="square">
            <a:spAutoFit/>
          </a:bodyPr>
          <a:lstStyle/>
          <a:p>
            <a:pPr algn="just">
              <a:lnSpc>
                <a:spcPct val="150000"/>
              </a:lnSpc>
            </a:pPr>
            <a:r>
              <a:rPr lang="tr-TR" sz="2200" b="1" dirty="0">
                <a:latin typeface="Arial" panose="020B0604020202020204" pitchFamily="34" charset="0"/>
                <a:cs typeface="Arial" panose="020B0604020202020204" pitchFamily="34" charset="0"/>
              </a:rPr>
              <a:t>Proje boyunca Türkiye’de bilim, mühendislik ve teknoloji alanlarında çalışan kadın akademisyenlerin kariyer deneyimleri, araştırma kariyerlerinde cinsler arası deneyimlerdeki farklılaşmaları ve kritik noktaları, üniversitedeki kadın temsil oranlarının az olduğu alanlarda, özellikle yönetim kademelerinde, üniversite bütçesinden yararlanabilme, hareketlilik ve çalışma hayatı dengesindeki ayrışmalarını inceleme fırsatı yakalanmıştır</a:t>
            </a:r>
            <a:r>
              <a:rPr lang="tr-TR" sz="2200" b="1" dirty="0" smtClean="0">
                <a:latin typeface="Arial" panose="020B0604020202020204" pitchFamily="34" charset="0"/>
                <a:cs typeface="Arial" panose="020B0604020202020204" pitchFamily="34" charset="0"/>
              </a:rPr>
              <a:t>.</a:t>
            </a:r>
            <a:endParaRPr lang="tr-TR" sz="2200" dirty="0" smtClean="0">
              <a:latin typeface="Arial" panose="020B0604020202020204" pitchFamily="34" charset="0"/>
              <a:cs typeface="Arial" panose="020B0604020202020204" pitchFamily="34" charset="0"/>
            </a:endParaRPr>
          </a:p>
          <a:p>
            <a:endParaRPr lang="tr-TR" dirty="0"/>
          </a:p>
          <a:p>
            <a:endParaRPr lang="tr-TR" dirty="0" smtClean="0"/>
          </a:p>
          <a:p>
            <a:endParaRPr lang="tr-TR" dirty="0"/>
          </a:p>
        </p:txBody>
      </p:sp>
    </p:spTree>
    <p:extLst>
      <p:ext uri="{BB962C8B-B14F-4D97-AF65-F5344CB8AC3E}">
        <p14:creationId xmlns:p14="http://schemas.microsoft.com/office/powerpoint/2010/main" val="636324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31746" name="Rectangle 10"/>
          <p:cNvSpPr>
            <a:spLocks noGrp="1"/>
          </p:cNvSpPr>
          <p:nvPr>
            <p:ph type="title"/>
          </p:nvPr>
        </p:nvSpPr>
        <p:spPr>
          <a:xfrm>
            <a:off x="457200" y="152400"/>
            <a:ext cx="8229600" cy="990600"/>
          </a:xfrm>
        </p:spPr>
        <p:txBody>
          <a:bodyPr>
            <a:normAutofit/>
          </a:bodyPr>
          <a:lstStyle/>
          <a:p>
            <a:pPr eaLnBrk="1" hangingPunct="1"/>
            <a:r>
              <a:rPr lang="tr-TR" altLang="bg-BG" sz="2400" b="1" dirty="0" smtClean="0"/>
              <a:t>“Türkiye’de Bilim Teknoloji ve Mühendislikte Kadın Akademisyenler Ağı” Projesi</a:t>
            </a:r>
          </a:p>
        </p:txBody>
      </p:sp>
      <p:sp>
        <p:nvSpPr>
          <p:cNvPr id="4" name="Dikdörtgen 3"/>
          <p:cNvSpPr/>
          <p:nvPr/>
        </p:nvSpPr>
        <p:spPr>
          <a:xfrm>
            <a:off x="755576" y="1268760"/>
            <a:ext cx="7560840" cy="4524315"/>
          </a:xfrm>
          <a:prstGeom prst="rect">
            <a:avLst/>
          </a:prstGeom>
        </p:spPr>
        <p:txBody>
          <a:bodyPr wrap="square">
            <a:spAutoFit/>
          </a:bodyPr>
          <a:lstStyle/>
          <a:p>
            <a:pPr algn="just">
              <a:lnSpc>
                <a:spcPct val="150000"/>
              </a:lnSpc>
            </a:pPr>
            <a:r>
              <a:rPr lang="tr-TR" sz="2400" b="1" dirty="0" smtClean="0">
                <a:latin typeface="Arial" panose="020B0604020202020204" pitchFamily="34" charset="0"/>
                <a:cs typeface="Arial" panose="020B0604020202020204" pitchFamily="34" charset="0"/>
              </a:rPr>
              <a:t>Projenin </a:t>
            </a:r>
            <a:r>
              <a:rPr lang="tr-TR" sz="2400" b="1" dirty="0">
                <a:latin typeface="Arial" panose="020B0604020202020204" pitchFamily="34" charset="0"/>
                <a:cs typeface="Arial" panose="020B0604020202020204" pitchFamily="34" charset="0"/>
              </a:rPr>
              <a:t>sentez raporu "Türk Yükseköğretiminde Kadın Katılımı Üzerine Bir Araştırma" başlığı ile Prof</a:t>
            </a:r>
            <a:r>
              <a:rPr lang="tr-TR" sz="2400" b="1" dirty="0" smtClean="0">
                <a:latin typeface="Arial" panose="020B0604020202020204" pitchFamily="34" charset="0"/>
                <a:cs typeface="Arial" panose="020B0604020202020204" pitchFamily="34" charset="0"/>
              </a:rPr>
              <a:t>. Dr. Gülsün </a:t>
            </a:r>
            <a:r>
              <a:rPr lang="tr-TR" sz="2400" b="1" dirty="0">
                <a:latin typeface="Arial" panose="020B0604020202020204" pitchFamily="34" charset="0"/>
                <a:cs typeface="Arial" panose="020B0604020202020204" pitchFamily="34" charset="0"/>
              </a:rPr>
              <a:t>Sağlamer, Prof</a:t>
            </a:r>
            <a:r>
              <a:rPr lang="tr-TR" sz="2400" b="1" dirty="0" smtClean="0">
                <a:latin typeface="Arial" panose="020B0604020202020204" pitchFamily="34" charset="0"/>
                <a:cs typeface="Arial" panose="020B0604020202020204" pitchFamily="34" charset="0"/>
              </a:rPr>
              <a:t>. Dr. Mine </a:t>
            </a:r>
            <a:r>
              <a:rPr lang="tr-TR" sz="2400" b="1" dirty="0">
                <a:latin typeface="Arial" panose="020B0604020202020204" pitchFamily="34" charset="0"/>
                <a:cs typeface="Arial" panose="020B0604020202020204" pitchFamily="34" charset="0"/>
              </a:rPr>
              <a:t>G</a:t>
            </a:r>
            <a:r>
              <a:rPr lang="tr-TR" sz="2400" b="1" dirty="0" smtClean="0">
                <a:latin typeface="Arial" panose="020B0604020202020204" pitchFamily="34" charset="0"/>
                <a:cs typeface="Arial" panose="020B0604020202020204" pitchFamily="34" charset="0"/>
              </a:rPr>
              <a:t>. Tan</a:t>
            </a:r>
            <a:r>
              <a:rPr lang="tr-TR" sz="2400" b="1" dirty="0">
                <a:latin typeface="Arial" panose="020B0604020202020204" pitchFamily="34" charset="0"/>
                <a:cs typeface="Arial" panose="020B0604020202020204" pitchFamily="34" charset="0"/>
              </a:rPr>
              <a:t>, Araştırmacı Hülya Çağlayan editörlüğünde Aralık 2013 tarihinde 978-975-561-440-3 ISBN numarasıyla kitap haline getirilip yayınlanmıştır.</a:t>
            </a:r>
          </a:p>
          <a:p>
            <a:endParaRPr lang="tr-TR" dirty="0" smtClean="0"/>
          </a:p>
          <a:p>
            <a:endParaRPr lang="tr-TR" dirty="0"/>
          </a:p>
          <a:p>
            <a:endParaRPr lang="tr-TR" dirty="0" smtClean="0"/>
          </a:p>
          <a:p>
            <a:endParaRPr lang="tr-TR" dirty="0"/>
          </a:p>
        </p:txBody>
      </p:sp>
    </p:spTree>
    <p:extLst>
      <p:ext uri="{BB962C8B-B14F-4D97-AF65-F5344CB8AC3E}">
        <p14:creationId xmlns:p14="http://schemas.microsoft.com/office/powerpoint/2010/main" val="1550861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bg-BG" sz="2400" b="1" dirty="0"/>
              <a:t>“Türkiye’de Bilim Teknoloji ve Mühendislikte Kadın Akademisyenler Ağı” Projesi Sonuç Raporu: </a:t>
            </a:r>
            <a:endParaRPr lang="tr-TR" sz="2400" dirty="0"/>
          </a:p>
        </p:txBody>
      </p:sp>
      <p:sp>
        <p:nvSpPr>
          <p:cNvPr id="3" name="İçerik Yer Tutucusu 2"/>
          <p:cNvSpPr>
            <a:spLocks noGrp="1"/>
          </p:cNvSpPr>
          <p:nvPr>
            <p:ph sz="quarter" idx="1"/>
          </p:nvPr>
        </p:nvSpPr>
        <p:spPr>
          <a:xfrm>
            <a:off x="4572000" y="1262366"/>
            <a:ext cx="4320480" cy="4894593"/>
          </a:xfrm>
        </p:spPr>
        <p:txBody>
          <a:bodyPr/>
          <a:lstStyle/>
          <a:p>
            <a:pPr lvl="0"/>
            <a:endParaRPr lang="tr-TR" sz="1800" dirty="0" smtClean="0">
              <a:latin typeface="Arial" panose="020B0604020202020204" pitchFamily="34" charset="0"/>
              <a:cs typeface="Arial" panose="020B0604020202020204" pitchFamily="34" charset="0"/>
            </a:endParaRPr>
          </a:p>
          <a:p>
            <a:pPr lvl="0"/>
            <a:endParaRPr lang="tr-TR" sz="1800" dirty="0" smtClean="0">
              <a:latin typeface="Arial" panose="020B0604020202020204" pitchFamily="34" charset="0"/>
              <a:cs typeface="Arial" panose="020B0604020202020204" pitchFamily="34" charset="0"/>
            </a:endParaRPr>
          </a:p>
          <a:p>
            <a:pPr lvl="0"/>
            <a:endParaRPr lang="tr-TR" sz="1800" dirty="0">
              <a:latin typeface="Arial" panose="020B0604020202020204" pitchFamily="34" charset="0"/>
              <a:cs typeface="Arial" panose="020B0604020202020204" pitchFamily="34" charset="0"/>
            </a:endParaRPr>
          </a:p>
          <a:p>
            <a:pPr lvl="0"/>
            <a:endParaRPr lang="tr-TR" sz="1800" dirty="0" smtClean="0">
              <a:latin typeface="Arial" panose="020B0604020202020204" pitchFamily="34" charset="0"/>
              <a:cs typeface="Arial" panose="020B0604020202020204" pitchFamily="34" charset="0"/>
            </a:endParaRPr>
          </a:p>
          <a:p>
            <a:pPr lvl="0"/>
            <a:r>
              <a:rPr lang="tr-TR" sz="1800" b="1" dirty="0" smtClean="0">
                <a:latin typeface="Arial" panose="020B0604020202020204" pitchFamily="34" charset="0"/>
                <a:cs typeface="Arial" panose="020B0604020202020204" pitchFamily="34" charset="0"/>
              </a:rPr>
              <a:t>Yükseköğretimde </a:t>
            </a:r>
            <a:r>
              <a:rPr lang="tr-TR" sz="1800" b="1" dirty="0">
                <a:latin typeface="Arial" panose="020B0604020202020204" pitchFamily="34" charset="0"/>
                <a:cs typeface="Arial" panose="020B0604020202020204" pitchFamily="34" charset="0"/>
              </a:rPr>
              <a:t>Kadın Katılımı Üzerine Bir Araştırma</a:t>
            </a:r>
            <a:r>
              <a:rPr lang="tr-TR" sz="1800" dirty="0">
                <a:latin typeface="Arial" panose="020B0604020202020204" pitchFamily="34" charset="0"/>
                <a:cs typeface="Arial" panose="020B0604020202020204" pitchFamily="34" charset="0"/>
              </a:rPr>
              <a:t>, Cenkler </a:t>
            </a:r>
            <a:r>
              <a:rPr lang="tr-TR" sz="1800" dirty="0" err="1">
                <a:latin typeface="Arial" panose="020B0604020202020204" pitchFamily="34" charset="0"/>
                <a:cs typeface="Arial" panose="020B0604020202020204" pitchFamily="34" charset="0"/>
              </a:rPr>
              <a:t>Matbacılık</a:t>
            </a:r>
            <a:r>
              <a:rPr lang="tr-TR" sz="1800" dirty="0">
                <a:latin typeface="Arial" panose="020B0604020202020204" pitchFamily="34" charset="0"/>
                <a:cs typeface="Arial" panose="020B0604020202020204" pitchFamily="34" charset="0"/>
              </a:rPr>
              <a:t>, Aralık 2013, İstanbul.</a:t>
            </a:r>
          </a:p>
          <a:p>
            <a:endParaRPr lang="tr-TR" dirty="0"/>
          </a:p>
        </p:txBody>
      </p:sp>
      <p:sp>
        <p:nvSpPr>
          <p:cNvPr id="6" name="Metin kutusu 5"/>
          <p:cNvSpPr txBox="1"/>
          <p:nvPr/>
        </p:nvSpPr>
        <p:spPr>
          <a:xfrm>
            <a:off x="1043608" y="1854116"/>
            <a:ext cx="184731" cy="369332"/>
          </a:xfrm>
          <a:prstGeom prst="rect">
            <a:avLst/>
          </a:prstGeom>
          <a:noFill/>
        </p:spPr>
        <p:txBody>
          <a:bodyPr wrap="none" rtlCol="0">
            <a:spAutoFit/>
          </a:bodyPr>
          <a:lstStyle/>
          <a:p>
            <a:endParaRPr lang="tr-TR" dirty="0"/>
          </a:p>
        </p:txBody>
      </p:sp>
      <p:pic>
        <p:nvPicPr>
          <p:cNvPr id="5" name="Resim 4" descr="D:\Belgelerim\kasaum\Türkiye’de Bilim, Mühendislik ve Teknolojide Kadın Akademisyenler Ağı\Türk Yükseköğretiminde Kadın Katılımı Üzerine Bir Araştırm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340768"/>
            <a:ext cx="4176464" cy="5040560"/>
          </a:xfrm>
          <a:prstGeom prst="rect">
            <a:avLst/>
          </a:prstGeom>
          <a:noFill/>
          <a:ln>
            <a:noFill/>
          </a:ln>
        </p:spPr>
      </p:pic>
    </p:spTree>
    <p:extLst>
      <p:ext uri="{BB962C8B-B14F-4D97-AF65-F5344CB8AC3E}">
        <p14:creationId xmlns:p14="http://schemas.microsoft.com/office/powerpoint/2010/main" val="589823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30722" name="Rectangle 2"/>
          <p:cNvSpPr>
            <a:spLocks noGrp="1"/>
          </p:cNvSpPr>
          <p:nvPr>
            <p:ph type="title" sz="quarter"/>
          </p:nvPr>
        </p:nvSpPr>
        <p:spPr/>
        <p:txBody>
          <a:bodyPr>
            <a:normAutofit/>
          </a:bodyPr>
          <a:lstStyle/>
          <a:p>
            <a:pPr eaLnBrk="1" hangingPunct="1"/>
            <a:r>
              <a:rPr lang="tr-TR" altLang="bg-BG" sz="2400" b="1" dirty="0" smtClean="0"/>
              <a:t>“Konu Kadınsa” Projesi  </a:t>
            </a:r>
          </a:p>
        </p:txBody>
      </p:sp>
      <p:pic>
        <p:nvPicPr>
          <p:cNvPr id="30727" name="Picture 12" descr="ekim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644900"/>
            <a:ext cx="367188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3" descr="ekim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644900"/>
            <a:ext cx="396557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C:\Users\Serpil\Desktop\İzmir CV\k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425" y="1193098"/>
            <a:ext cx="1364806" cy="864096"/>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descr="C:\Users\Serpil\Desktop\İzmir CV\UNDP we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193098"/>
            <a:ext cx="71437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731" name="Picture 11" descr="C:\Users\Serpil\Desktop\İzmir CV\sabkucu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5694" y="1307646"/>
            <a:ext cx="2826395" cy="635000"/>
          </a:xfrm>
          <a:prstGeom prst="rect">
            <a:avLst/>
          </a:prstGeom>
          <a:noFill/>
          <a:extLst>
            <a:ext uri="{909E8E84-426E-40DD-AFC4-6F175D3DCCD1}">
              <a14:hiddenFill xmlns:a14="http://schemas.microsoft.com/office/drawing/2010/main">
                <a:solidFill>
                  <a:srgbClr val="FFFFFF"/>
                </a:solidFill>
              </a14:hiddenFill>
            </a:ext>
          </a:extLst>
        </p:spPr>
      </p:pic>
      <p:pic>
        <p:nvPicPr>
          <p:cNvPr id="30732" name="Picture 12" descr="C:\Users\Serpil\Desktop\İzmir CV\kou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401" y="2620269"/>
            <a:ext cx="1159447" cy="680333"/>
          </a:xfrm>
          <a:prstGeom prst="rect">
            <a:avLst/>
          </a:prstGeom>
          <a:noFill/>
          <a:extLst>
            <a:ext uri="{909E8E84-426E-40DD-AFC4-6F175D3DCCD1}">
              <a14:hiddenFill xmlns:a14="http://schemas.microsoft.com/office/drawing/2010/main">
                <a:solidFill>
                  <a:srgbClr val="FFFFFF"/>
                </a:solidFill>
              </a14:hiddenFill>
            </a:ext>
          </a:extLst>
        </p:spPr>
      </p:pic>
      <p:pic>
        <p:nvPicPr>
          <p:cNvPr id="30733" name="Picture 13" descr="C:\Users\Serpil\Desktop\İzmir CV\kog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1641" y="2516733"/>
            <a:ext cx="17145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30734" name="Picture 14" descr="C:\Users\Serpil\Desktop\İzmir CV\basiskelelogo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0778" y="2516733"/>
            <a:ext cx="1157385" cy="54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094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30722" name="Rectangle 2"/>
          <p:cNvSpPr>
            <a:spLocks noGrp="1"/>
          </p:cNvSpPr>
          <p:nvPr>
            <p:ph type="title" sz="quarter"/>
          </p:nvPr>
        </p:nvSpPr>
        <p:spPr/>
        <p:txBody>
          <a:bodyPr>
            <a:normAutofit/>
          </a:bodyPr>
          <a:lstStyle/>
          <a:p>
            <a:pPr eaLnBrk="1" hangingPunct="1"/>
            <a:r>
              <a:rPr lang="tr-TR" altLang="bg-BG" sz="2400" b="1" dirty="0" smtClean="0"/>
              <a:t>“Konu Kadınsa” Projesi  </a:t>
            </a:r>
          </a:p>
        </p:txBody>
      </p:sp>
      <p:sp>
        <p:nvSpPr>
          <p:cNvPr id="2" name="Dikdörtgen 1"/>
          <p:cNvSpPr/>
          <p:nvPr/>
        </p:nvSpPr>
        <p:spPr>
          <a:xfrm>
            <a:off x="467544" y="1484784"/>
            <a:ext cx="7704856" cy="4524315"/>
          </a:xfrm>
          <a:prstGeom prst="rect">
            <a:avLst/>
          </a:prstGeom>
        </p:spPr>
        <p:txBody>
          <a:bodyPr wrap="square">
            <a:spAutoFit/>
          </a:bodyPr>
          <a:lstStyle/>
          <a:p>
            <a:pPr algn="just"/>
            <a:r>
              <a:rPr lang="tr-TR" sz="2400" b="1" i="1" u="sng" dirty="0" err="1"/>
              <a:t>Pojenin</a:t>
            </a:r>
            <a:r>
              <a:rPr lang="tr-TR" sz="2400" b="1" i="1" u="sng" dirty="0"/>
              <a:t> içeriği, kapsamı ve amacı </a:t>
            </a:r>
            <a:r>
              <a:rPr lang="tr-TR" sz="2400" b="1" i="1" u="sng" dirty="0" smtClean="0"/>
              <a:t>;</a:t>
            </a:r>
          </a:p>
          <a:p>
            <a:pPr algn="just"/>
            <a:endParaRPr lang="tr-TR" sz="2400" u="sng" dirty="0"/>
          </a:p>
          <a:p>
            <a:pPr algn="just"/>
            <a:r>
              <a:rPr lang="bg-BG" sz="2400" b="1" dirty="0" smtClean="0">
                <a:latin typeface="Arial" panose="020B0604020202020204" pitchFamily="34" charset="0"/>
                <a:cs typeface="Arial" panose="020B0604020202020204" pitchFamily="34" charset="0"/>
              </a:rPr>
              <a:t>Kadın </a:t>
            </a:r>
            <a:r>
              <a:rPr lang="bg-BG" sz="2400" b="1" dirty="0">
                <a:latin typeface="Arial" panose="020B0604020202020204" pitchFamily="34" charset="0"/>
                <a:cs typeface="Arial" panose="020B0604020202020204" pitchFamily="34" charset="0"/>
              </a:rPr>
              <a:t>Sorunlarını Araştırma ve Uygulama Merkezi (KASAUM), Başiskele Belediyesi Kent Konseyi Kadın Meclisi ile Kocaeli Kültürel Gelişim ve Dayanışma Derneği (KOGED)'nin düzenlediği, Birleşmiş Milletler Kadınların İnsan Haklarının Geliştirilmesi Ortak Programı Sabancı Vakfı Hibe Programı </a:t>
            </a:r>
            <a:r>
              <a:rPr lang="tr-TR" sz="2400" b="1" dirty="0" smtClean="0">
                <a:latin typeface="Arial" panose="020B0604020202020204" pitchFamily="34" charset="0"/>
                <a:cs typeface="Arial" panose="020B0604020202020204" pitchFamily="34" charset="0"/>
              </a:rPr>
              <a:t>desteğiyle «Konu Kadınsa» projesi yürütülmektedir</a:t>
            </a:r>
            <a:r>
              <a:rPr lang="tr-TR" sz="2400" b="1" dirty="0">
                <a:latin typeface="Arial" panose="020B0604020202020204" pitchFamily="34" charset="0"/>
                <a:cs typeface="Arial" panose="020B0604020202020204" pitchFamily="34" charset="0"/>
              </a:rPr>
              <a:t>. </a:t>
            </a:r>
            <a:r>
              <a:rPr lang="tr-TR" sz="2400" b="1" dirty="0" smtClean="0">
                <a:latin typeface="Arial" panose="020B0604020202020204" pitchFamily="34" charset="0"/>
                <a:cs typeface="Arial" panose="020B0604020202020204" pitchFamily="34" charset="0"/>
              </a:rPr>
              <a:t>Proje, </a:t>
            </a:r>
            <a:r>
              <a:rPr lang="tr-TR" sz="2400" b="1" u="sng" dirty="0" smtClean="0">
                <a:latin typeface="Arial" panose="020B0604020202020204" pitchFamily="34" charset="0"/>
                <a:cs typeface="Arial" panose="020B0604020202020204" pitchFamily="34" charset="0"/>
              </a:rPr>
              <a:t>toplumsal </a:t>
            </a:r>
            <a:r>
              <a:rPr lang="tr-TR" sz="2400" b="1" u="sng" dirty="0">
                <a:latin typeface="Arial" panose="020B0604020202020204" pitchFamily="34" charset="0"/>
                <a:cs typeface="Arial" panose="020B0604020202020204" pitchFamily="34" charset="0"/>
              </a:rPr>
              <a:t>cinsiyet eşitliği ve kadınların insan hakları açısından bilinçlenmesi konularında farkındalık yaratmayı </a:t>
            </a:r>
            <a:r>
              <a:rPr lang="tr-TR" sz="2400" b="1" u="sng" dirty="0" smtClean="0">
                <a:latin typeface="Arial" panose="020B0604020202020204" pitchFamily="34" charset="0"/>
                <a:cs typeface="Arial" panose="020B0604020202020204" pitchFamily="34" charset="0"/>
              </a:rPr>
              <a:t>amaçlamaktadır</a:t>
            </a:r>
            <a:r>
              <a:rPr lang="tr-TR" sz="2400" b="1" dirty="0" smtClean="0">
                <a:latin typeface="Arial" panose="020B0604020202020204" pitchFamily="34" charset="0"/>
                <a:cs typeface="Arial" panose="020B0604020202020204" pitchFamily="34" charset="0"/>
              </a:rPr>
              <a:t>. </a:t>
            </a: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197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18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1266" name="Başlık 1"/>
          <p:cNvSpPr>
            <a:spLocks noGrp="1"/>
          </p:cNvSpPr>
          <p:nvPr>
            <p:ph type="title"/>
          </p:nvPr>
        </p:nvSpPr>
        <p:spPr/>
        <p:txBody>
          <a:bodyPr/>
          <a:lstStyle/>
          <a:p>
            <a:pPr eaLnBrk="1" hangingPunct="1"/>
            <a:r>
              <a:rPr lang="tr-TR" altLang="bg-BG" b="1" smtClean="0"/>
              <a:t>Amaçlar</a:t>
            </a:r>
            <a:endParaRPr lang="en-US" altLang="bg-BG" b="1" smtClean="0"/>
          </a:p>
        </p:txBody>
      </p:sp>
      <p:sp>
        <p:nvSpPr>
          <p:cNvPr id="11267" name="Veri Yer Tutucusu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D8391040-2064-44C6-B8A9-1135E59D0D58}" type="datetime1">
              <a:rPr lang="tr-TR" altLang="bg-BG" sz="1400" smtClean="0">
                <a:solidFill>
                  <a:srgbClr val="FEFEFE"/>
                </a:solidFill>
                <a:latin typeface="Century Gothic" pitchFamily="34" charset="0"/>
              </a:rPr>
              <a:pPr eaLnBrk="1" hangingPunct="1">
                <a:spcBef>
                  <a:spcPct val="0"/>
                </a:spcBef>
                <a:buClrTx/>
                <a:buSzTx/>
                <a:buFontTx/>
                <a:buNone/>
              </a:pPr>
              <a:t>24.04.2014</a:t>
            </a:fld>
            <a:endParaRPr lang="en-US" altLang="bg-BG" sz="1400" smtClean="0">
              <a:solidFill>
                <a:srgbClr val="FEFEFE"/>
              </a:solidFill>
              <a:latin typeface="Century Gothic" pitchFamily="34" charset="0"/>
            </a:endParaRPr>
          </a:p>
        </p:txBody>
      </p:sp>
      <p:sp>
        <p:nvSpPr>
          <p:cNvPr id="11268" name="Altbilgi Yer Tutucusu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tr-TR" altLang="bg-BG" sz="1400" smtClean="0">
              <a:solidFill>
                <a:schemeClr val="accent1"/>
              </a:solidFill>
              <a:latin typeface="Century Gothic" pitchFamily="34" charset="0"/>
            </a:endParaRPr>
          </a:p>
        </p:txBody>
      </p:sp>
      <p:sp>
        <p:nvSpPr>
          <p:cNvPr id="11269"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D186553F-9EE6-40BB-B058-A913BD08F830}" type="slidenum">
              <a:rPr lang="en-US" altLang="bg-BG" sz="1400" smtClean="0">
                <a:solidFill>
                  <a:srgbClr val="FEFEFE"/>
                </a:solidFill>
                <a:latin typeface="Century Gothic" pitchFamily="34" charset="0"/>
              </a:rPr>
              <a:pPr eaLnBrk="1" hangingPunct="1">
                <a:spcBef>
                  <a:spcPct val="0"/>
                </a:spcBef>
                <a:buClrTx/>
                <a:buSzTx/>
                <a:buFontTx/>
                <a:buNone/>
              </a:pPr>
              <a:t>3</a:t>
            </a:fld>
            <a:endParaRPr lang="en-US" altLang="bg-BG" sz="1400" smtClean="0">
              <a:solidFill>
                <a:srgbClr val="FEFEFE"/>
              </a:solidFill>
              <a:latin typeface="Century Gothic" pitchFamily="34" charset="0"/>
            </a:endParaRPr>
          </a:p>
        </p:txBody>
      </p:sp>
      <p:sp>
        <p:nvSpPr>
          <p:cNvPr id="11270" name="İçerik Yer Tutucusu 2"/>
          <p:cNvSpPr>
            <a:spLocks noGrp="1"/>
          </p:cNvSpPr>
          <p:nvPr>
            <p:ph sz="quarter" idx="1"/>
          </p:nvPr>
        </p:nvSpPr>
        <p:spPr>
          <a:xfrm>
            <a:off x="457200" y="1219200"/>
            <a:ext cx="8229600" cy="4937125"/>
          </a:xfrm>
        </p:spPr>
        <p:txBody>
          <a:bodyPr/>
          <a:lstStyle/>
          <a:p>
            <a:pPr marL="0" indent="0" algn="just" eaLnBrk="1" hangingPunct="1">
              <a:lnSpc>
                <a:spcPct val="150000"/>
              </a:lnSpc>
              <a:buFont typeface="Wingdings 2" pitchFamily="18" charset="2"/>
              <a:buNone/>
            </a:pPr>
            <a:r>
              <a:rPr lang="en-US" altLang="bg-BG" b="1" smtClean="0">
                <a:latin typeface="Arial" charset="0"/>
                <a:cs typeface="Arial" charset="0"/>
              </a:rPr>
              <a:t>Kocaeli Üniversitesi bünyesindeki fakülte ve akademik birimlerde kadın araştırmaları ve toplumsal cinsiyet akademik alanının gelişmesini sağlamak amacıyla disiplinlerarası çalışmalar yapmak</a:t>
            </a:r>
            <a:r>
              <a:rPr lang="tr-TR" altLang="bg-BG" b="1" smtClean="0">
                <a:latin typeface="Arial" charset="0"/>
                <a:cs typeface="Arial" charset="0"/>
              </a:rPr>
              <a:t>,</a:t>
            </a:r>
            <a:endParaRPr lang="en-US" altLang="bg-BG" b="1" smtClean="0">
              <a:latin typeface="Arial" charset="0"/>
              <a:cs typeface="Arial" charset="0"/>
            </a:endParaRPr>
          </a:p>
        </p:txBody>
      </p:sp>
    </p:spTree>
    <p:extLst>
      <p:ext uri="{BB962C8B-B14F-4D97-AF65-F5344CB8AC3E}">
        <p14:creationId xmlns:p14="http://schemas.microsoft.com/office/powerpoint/2010/main" val="754240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30722" name="Rectangle 2"/>
          <p:cNvSpPr>
            <a:spLocks noGrp="1"/>
          </p:cNvSpPr>
          <p:nvPr>
            <p:ph type="title" sz="quarter"/>
          </p:nvPr>
        </p:nvSpPr>
        <p:spPr/>
        <p:txBody>
          <a:bodyPr>
            <a:normAutofit/>
          </a:bodyPr>
          <a:lstStyle/>
          <a:p>
            <a:pPr eaLnBrk="1" hangingPunct="1"/>
            <a:r>
              <a:rPr lang="tr-TR" altLang="bg-BG" sz="2400" b="1" dirty="0" smtClean="0"/>
              <a:t>“Konu Kadınsa” Projesi  </a:t>
            </a:r>
          </a:p>
        </p:txBody>
      </p:sp>
      <p:sp>
        <p:nvSpPr>
          <p:cNvPr id="2" name="Dikdörtgen 1"/>
          <p:cNvSpPr/>
          <p:nvPr/>
        </p:nvSpPr>
        <p:spPr>
          <a:xfrm>
            <a:off x="467544" y="1484784"/>
            <a:ext cx="8424936" cy="4555093"/>
          </a:xfrm>
          <a:prstGeom prst="rect">
            <a:avLst/>
          </a:prstGeom>
        </p:spPr>
        <p:txBody>
          <a:bodyPr wrap="square">
            <a:spAutoFit/>
          </a:bodyPr>
          <a:lstStyle/>
          <a:p>
            <a:pPr algn="just"/>
            <a:r>
              <a:rPr lang="tr-TR" sz="2000" b="1" i="1" u="sng" dirty="0" smtClean="0">
                <a:latin typeface="Arial" panose="020B0604020202020204" pitchFamily="34" charset="0"/>
                <a:cs typeface="Arial" panose="020B0604020202020204" pitchFamily="34" charset="0"/>
              </a:rPr>
              <a:t>Proje </a:t>
            </a:r>
            <a:r>
              <a:rPr lang="tr-TR" sz="2000" b="1" i="1" u="sng" dirty="0">
                <a:latin typeface="Arial" panose="020B0604020202020204" pitchFamily="34" charset="0"/>
                <a:cs typeface="Arial" panose="020B0604020202020204" pitchFamily="34" charset="0"/>
              </a:rPr>
              <a:t>kapsamında yapılacak çalışmalar;</a:t>
            </a:r>
            <a:endParaRPr lang="tr-TR" sz="2000" b="1" u="sng" dirty="0">
              <a:latin typeface="Arial" panose="020B0604020202020204" pitchFamily="34" charset="0"/>
              <a:cs typeface="Arial" panose="020B0604020202020204" pitchFamily="34" charset="0"/>
            </a:endParaRPr>
          </a:p>
          <a:p>
            <a:pPr algn="just">
              <a:lnSpc>
                <a:spcPct val="150000"/>
              </a:lnSpc>
            </a:pPr>
            <a:r>
              <a:rPr lang="tr-TR" sz="2000" dirty="0">
                <a:latin typeface="Arial" panose="020B0604020202020204" pitchFamily="34" charset="0"/>
                <a:cs typeface="Arial" panose="020B0604020202020204" pitchFamily="34" charset="0"/>
              </a:rPr>
              <a:t> </a:t>
            </a:r>
            <a:r>
              <a:rPr lang="tr-TR" sz="2000" b="1" dirty="0">
                <a:latin typeface="Arial" panose="020B0604020202020204" pitchFamily="34" charset="0"/>
                <a:cs typeface="Arial" panose="020B0604020202020204" pitchFamily="34" charset="0"/>
              </a:rPr>
              <a:t>Proje, tanıtım toplantıları, </a:t>
            </a:r>
            <a:r>
              <a:rPr lang="tr-TR" sz="2000" b="1" dirty="0" err="1">
                <a:latin typeface="Arial" panose="020B0604020202020204" pitchFamily="34" charset="0"/>
                <a:cs typeface="Arial" panose="020B0604020202020204" pitchFamily="34" charset="0"/>
              </a:rPr>
              <a:t>çalıştaylar</a:t>
            </a:r>
            <a:r>
              <a:rPr lang="tr-TR" sz="2000" b="1" dirty="0">
                <a:latin typeface="Arial" panose="020B0604020202020204" pitchFamily="34" charset="0"/>
                <a:cs typeface="Arial" panose="020B0604020202020204" pitchFamily="34" charset="0"/>
              </a:rPr>
              <a:t>, eğitimler ve kültürel </a:t>
            </a:r>
            <a:r>
              <a:rPr lang="tr-TR" sz="2000" b="1" dirty="0" smtClean="0">
                <a:latin typeface="Arial" panose="020B0604020202020204" pitchFamily="34" charset="0"/>
                <a:cs typeface="Arial" panose="020B0604020202020204" pitchFamily="34" charset="0"/>
              </a:rPr>
              <a:t>faaliyetlerle </a:t>
            </a:r>
            <a:r>
              <a:rPr lang="tr-TR" sz="2000" b="1" dirty="0" err="1">
                <a:latin typeface="Arial" panose="020B0604020202020204" pitchFamily="34" charset="0"/>
                <a:cs typeface="Arial" panose="020B0604020202020204" pitchFamily="34" charset="0"/>
              </a:rPr>
              <a:t>Kocaeli’de</a:t>
            </a:r>
            <a:r>
              <a:rPr lang="tr-TR" sz="2000" b="1" dirty="0">
                <a:latin typeface="Arial" panose="020B0604020202020204" pitchFamily="34" charset="0"/>
                <a:cs typeface="Arial" panose="020B0604020202020204" pitchFamily="34" charset="0"/>
              </a:rPr>
              <a:t> 1000  kişiye  ulaşmayı hedefliyor. Ayrıca 150 kişiye  Toplumsal Cinsiyet Eşitliği  (</a:t>
            </a:r>
            <a:r>
              <a:rPr lang="tr-TR" sz="2000" b="1" dirty="0" err="1">
                <a:latin typeface="Arial" panose="020B0604020202020204" pitchFamily="34" charset="0"/>
                <a:cs typeface="Arial" panose="020B0604020202020204" pitchFamily="34" charset="0"/>
              </a:rPr>
              <a:t>TCE</a:t>
            </a:r>
            <a:r>
              <a:rPr lang="tr-TR" sz="2000" b="1" dirty="0">
                <a:latin typeface="Arial" panose="020B0604020202020204" pitchFamily="34" charset="0"/>
                <a:cs typeface="Arial" panose="020B0604020202020204" pitchFamily="34" charset="0"/>
              </a:rPr>
              <a:t>) ile ilgili eğitimler verilecek.  Hedef grubumuz içerisinde </a:t>
            </a:r>
            <a:r>
              <a:rPr lang="tr-TR" sz="2000" b="1" dirty="0" err="1">
                <a:latin typeface="Arial" panose="020B0604020202020204" pitchFamily="34" charset="0"/>
                <a:cs typeface="Arial" panose="020B0604020202020204" pitchFamily="34" charset="0"/>
              </a:rPr>
              <a:t>Başiskele</a:t>
            </a:r>
            <a:r>
              <a:rPr lang="tr-TR" sz="2000" b="1" dirty="0">
                <a:latin typeface="Arial" panose="020B0604020202020204" pitchFamily="34" charset="0"/>
                <a:cs typeface="Arial" panose="020B0604020202020204" pitchFamily="34" charset="0"/>
              </a:rPr>
              <a:t> Belediyesi’nden 20 erkek personel, 20 kadın, Şehit Selçuk </a:t>
            </a:r>
            <a:r>
              <a:rPr lang="tr-TR" sz="2000" b="1" dirty="0" err="1">
                <a:latin typeface="Arial" panose="020B0604020202020204" pitchFamily="34" charset="0"/>
                <a:cs typeface="Arial" panose="020B0604020202020204" pitchFamily="34" charset="0"/>
              </a:rPr>
              <a:t>Gökdağ</a:t>
            </a:r>
            <a:r>
              <a:rPr lang="tr-TR" sz="2000" b="1" dirty="0">
                <a:latin typeface="Arial" panose="020B0604020202020204" pitchFamily="34" charset="0"/>
                <a:cs typeface="Arial" panose="020B0604020202020204" pitchFamily="34" charset="0"/>
              </a:rPr>
              <a:t> İlköğretim Okulu’ndan 50 veli, 40 öğrenci (kız ve erkek) ve 20 öğretmen bulunuyor. Bu hedef grup projede </a:t>
            </a:r>
            <a:r>
              <a:rPr lang="tr-TR" sz="2000" b="1" dirty="0" err="1">
                <a:latin typeface="Arial" panose="020B0604020202020204" pitchFamily="34" charset="0"/>
                <a:cs typeface="Arial" panose="020B0604020202020204" pitchFamily="34" charset="0"/>
              </a:rPr>
              <a:t>TCE</a:t>
            </a:r>
            <a:r>
              <a:rPr lang="tr-TR" sz="2000" b="1" dirty="0">
                <a:latin typeface="Arial" panose="020B0604020202020204" pitchFamily="34" charset="0"/>
                <a:cs typeface="Arial" panose="020B0604020202020204" pitchFamily="34" charset="0"/>
              </a:rPr>
              <a:t> eğitimi alacak. Ayrıca kadınlardan  kurulu bir tiyatro grubu  </a:t>
            </a:r>
            <a:r>
              <a:rPr lang="tr-TR" sz="2000" b="1" dirty="0" smtClean="0">
                <a:latin typeface="Arial" panose="020B0604020202020204" pitchFamily="34" charset="0"/>
                <a:cs typeface="Arial" panose="020B0604020202020204" pitchFamily="34" charset="0"/>
              </a:rPr>
              <a:t>kurularak </a:t>
            </a:r>
            <a:r>
              <a:rPr lang="tr-TR" sz="2000" b="1" dirty="0">
                <a:latin typeface="Arial" panose="020B0604020202020204" pitchFamily="34" charset="0"/>
                <a:cs typeface="Arial" panose="020B0604020202020204" pitchFamily="34" charset="0"/>
              </a:rPr>
              <a:t>proje sonunda gösteriler yapılacak.</a:t>
            </a:r>
          </a:p>
        </p:txBody>
      </p:sp>
    </p:spTree>
    <p:extLst>
      <p:ext uri="{BB962C8B-B14F-4D97-AF65-F5344CB8AC3E}">
        <p14:creationId xmlns:p14="http://schemas.microsoft.com/office/powerpoint/2010/main" val="538195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smtClean="0">
                <a:effectLst/>
              </a:rPr>
              <a:t>«</a:t>
            </a:r>
            <a:r>
              <a:rPr lang="tr-TR" sz="2400" b="1" dirty="0" err="1" smtClean="0">
                <a:effectLst/>
              </a:rPr>
              <a:t>There</a:t>
            </a:r>
            <a:r>
              <a:rPr lang="tr-TR" sz="2400" b="1" dirty="0" smtClean="0">
                <a:effectLst/>
              </a:rPr>
              <a:t> is a </a:t>
            </a:r>
            <a:r>
              <a:rPr lang="tr-TR" sz="2400" b="1" dirty="0" err="1" smtClean="0">
                <a:effectLst/>
              </a:rPr>
              <a:t>Safe</a:t>
            </a:r>
            <a:r>
              <a:rPr lang="tr-TR" sz="2400" b="1" dirty="0" smtClean="0">
                <a:effectLst/>
              </a:rPr>
              <a:t> Life» EU Project</a:t>
            </a:r>
            <a:endParaRPr lang="tr-TR" sz="2400" b="1" dirty="0">
              <a:effectLst/>
            </a:endParaRPr>
          </a:p>
        </p:txBody>
      </p:sp>
      <p:sp>
        <p:nvSpPr>
          <p:cNvPr id="3" name="İçerik Yer Tutucusu 2"/>
          <p:cNvSpPr>
            <a:spLocks noGrp="1"/>
          </p:cNvSpPr>
          <p:nvPr>
            <p:ph sz="quarter" idx="1"/>
          </p:nvPr>
        </p:nvSpPr>
        <p:spPr>
          <a:xfrm>
            <a:off x="467544" y="1262366"/>
            <a:ext cx="8424937" cy="4894593"/>
          </a:xfrm>
        </p:spPr>
        <p:txBody>
          <a:bodyPr/>
          <a:lstStyle/>
          <a:p>
            <a:pPr lvl="0"/>
            <a:endParaRPr lang="tr-TR" sz="1800" dirty="0" smtClean="0">
              <a:latin typeface="Arial" panose="020B0604020202020204" pitchFamily="34" charset="0"/>
              <a:cs typeface="Arial" panose="020B0604020202020204" pitchFamily="34" charset="0"/>
            </a:endParaRPr>
          </a:p>
          <a:p>
            <a:pPr lvl="0"/>
            <a:endParaRPr lang="tr-TR" sz="1800" dirty="0">
              <a:latin typeface="Arial" panose="020B0604020202020204" pitchFamily="34" charset="0"/>
              <a:cs typeface="Arial" panose="020B0604020202020204" pitchFamily="34" charset="0"/>
            </a:endParaRPr>
          </a:p>
          <a:p>
            <a:pPr marL="0" lvl="0" indent="0">
              <a:buNone/>
            </a:pPr>
            <a:endParaRPr lang="tr-TR" sz="4000" b="1" dirty="0" smtClean="0">
              <a:latin typeface="Arial" panose="020B0604020202020204" pitchFamily="34" charset="0"/>
              <a:cs typeface="Arial" panose="020B0604020202020204" pitchFamily="34" charset="0"/>
            </a:endParaRPr>
          </a:p>
          <a:p>
            <a:endParaRPr lang="tr-TR" dirty="0"/>
          </a:p>
        </p:txBody>
      </p:sp>
      <p:sp>
        <p:nvSpPr>
          <p:cNvPr id="6" name="Metin kutusu 5"/>
          <p:cNvSpPr txBox="1"/>
          <p:nvPr/>
        </p:nvSpPr>
        <p:spPr>
          <a:xfrm>
            <a:off x="1043608" y="1854116"/>
            <a:ext cx="184731" cy="369332"/>
          </a:xfrm>
          <a:prstGeom prst="rect">
            <a:avLst/>
          </a:prstGeom>
          <a:noFill/>
        </p:spPr>
        <p:txBody>
          <a:bodyPr wrap="none" rtlCol="0">
            <a:spAutoFit/>
          </a:bodyPr>
          <a:lstStyle/>
          <a:p>
            <a:endParaRPr lang="tr-TR" dirty="0"/>
          </a:p>
        </p:txBody>
      </p:sp>
      <p:pic>
        <p:nvPicPr>
          <p:cNvPr id="15362" name="Picture 2" descr="C:\Users\Serpil\Desktop\İzmir CV\Afi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5505450" cy="5661248"/>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Serpil\Desktop\İzmir CV\subat8.14_picture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67" y="1196752"/>
            <a:ext cx="3816424" cy="330507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Serpil\Desktop\İzmir CV\subat8.14_picture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67" y="4512214"/>
            <a:ext cx="3809934" cy="234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50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smtClean="0">
                <a:effectLst/>
              </a:rPr>
              <a:t>«</a:t>
            </a:r>
            <a:r>
              <a:rPr lang="tr-TR" sz="2400" b="1" dirty="0" err="1" smtClean="0">
                <a:effectLst/>
              </a:rPr>
              <a:t>There</a:t>
            </a:r>
            <a:r>
              <a:rPr lang="tr-TR" sz="2400" b="1" dirty="0" smtClean="0">
                <a:effectLst/>
              </a:rPr>
              <a:t> is a </a:t>
            </a:r>
            <a:r>
              <a:rPr lang="tr-TR" sz="2400" b="1" dirty="0" err="1" smtClean="0">
                <a:effectLst/>
              </a:rPr>
              <a:t>Safe</a:t>
            </a:r>
            <a:r>
              <a:rPr lang="tr-TR" sz="2400" b="1" dirty="0" smtClean="0">
                <a:effectLst/>
              </a:rPr>
              <a:t> Life» EU Project</a:t>
            </a:r>
            <a:endParaRPr lang="tr-TR" sz="2400" b="1" dirty="0">
              <a:effectLst/>
            </a:endParaRPr>
          </a:p>
        </p:txBody>
      </p:sp>
      <p:sp>
        <p:nvSpPr>
          <p:cNvPr id="3" name="İçerik Yer Tutucusu 2"/>
          <p:cNvSpPr>
            <a:spLocks noGrp="1"/>
          </p:cNvSpPr>
          <p:nvPr>
            <p:ph sz="quarter" idx="1"/>
          </p:nvPr>
        </p:nvSpPr>
        <p:spPr>
          <a:xfrm>
            <a:off x="467544" y="1262366"/>
            <a:ext cx="8424937" cy="4894593"/>
          </a:xfrm>
        </p:spPr>
        <p:txBody>
          <a:bodyPr/>
          <a:lstStyle/>
          <a:p>
            <a:pPr lvl="0"/>
            <a:endParaRPr lang="tr-TR" sz="1800" dirty="0" smtClean="0">
              <a:latin typeface="Arial" panose="020B0604020202020204" pitchFamily="34" charset="0"/>
              <a:cs typeface="Arial" panose="020B0604020202020204" pitchFamily="34" charset="0"/>
            </a:endParaRPr>
          </a:p>
          <a:p>
            <a:pPr lvl="0"/>
            <a:endParaRPr lang="tr-TR" sz="1800" dirty="0">
              <a:latin typeface="Arial" panose="020B0604020202020204" pitchFamily="34" charset="0"/>
              <a:cs typeface="Arial" panose="020B0604020202020204" pitchFamily="34" charset="0"/>
            </a:endParaRPr>
          </a:p>
          <a:p>
            <a:pPr marL="0" lvl="0" indent="0">
              <a:buNone/>
            </a:pPr>
            <a:endParaRPr lang="tr-TR" sz="4000" b="1" dirty="0" smtClean="0">
              <a:latin typeface="Arial" panose="020B0604020202020204" pitchFamily="34" charset="0"/>
              <a:cs typeface="Arial" panose="020B0604020202020204" pitchFamily="34" charset="0"/>
            </a:endParaRPr>
          </a:p>
          <a:p>
            <a:endParaRPr lang="tr-TR" dirty="0"/>
          </a:p>
        </p:txBody>
      </p:sp>
      <p:sp>
        <p:nvSpPr>
          <p:cNvPr id="6" name="Metin kutusu 5"/>
          <p:cNvSpPr txBox="1"/>
          <p:nvPr/>
        </p:nvSpPr>
        <p:spPr>
          <a:xfrm>
            <a:off x="1043608" y="1854116"/>
            <a:ext cx="184731" cy="369332"/>
          </a:xfrm>
          <a:prstGeom prst="rect">
            <a:avLst/>
          </a:prstGeom>
          <a:noFill/>
        </p:spPr>
        <p:txBody>
          <a:bodyPr wrap="none" rtlCol="0">
            <a:spAutoFit/>
          </a:bodyPr>
          <a:lstStyle/>
          <a:p>
            <a:endParaRPr lang="tr-TR" dirty="0"/>
          </a:p>
        </p:txBody>
      </p:sp>
      <p:sp>
        <p:nvSpPr>
          <p:cNvPr id="4" name="Dikdörtgen 3"/>
          <p:cNvSpPr/>
          <p:nvPr/>
        </p:nvSpPr>
        <p:spPr>
          <a:xfrm>
            <a:off x="611560" y="1028343"/>
            <a:ext cx="7776864" cy="6555641"/>
          </a:xfrm>
          <a:prstGeom prst="rect">
            <a:avLst/>
          </a:prstGeom>
        </p:spPr>
        <p:txBody>
          <a:bodyPr wrap="square">
            <a:spAutoFit/>
          </a:bodyPr>
          <a:lstStyle/>
          <a:p>
            <a:pPr algn="just">
              <a:lnSpc>
                <a:spcPct val="150000"/>
              </a:lnSpc>
            </a:pPr>
            <a:r>
              <a:rPr lang="tr-TR" sz="2400" b="1" i="1" dirty="0">
                <a:latin typeface="Arial" panose="020B0604020202020204" pitchFamily="34" charset="0"/>
                <a:cs typeface="Arial" panose="020B0604020202020204" pitchFamily="34" charset="0"/>
              </a:rPr>
              <a:t>Kadına Yönelik Şiddetle Mücadelede Yerel ve Ulusal </a:t>
            </a:r>
            <a:r>
              <a:rPr lang="tr-TR" sz="2400" b="1" i="1" dirty="0" smtClean="0">
                <a:latin typeface="Arial" panose="020B0604020202020204" pitchFamily="34" charset="0"/>
                <a:cs typeface="Arial" panose="020B0604020202020204" pitchFamily="34" charset="0"/>
              </a:rPr>
              <a:t>STK’ların </a:t>
            </a:r>
            <a:r>
              <a:rPr lang="tr-TR" sz="2400" b="1" i="1" dirty="0">
                <a:latin typeface="Arial" panose="020B0604020202020204" pitchFamily="34" charset="0"/>
                <a:cs typeface="Arial" panose="020B0604020202020204" pitchFamily="34" charset="0"/>
              </a:rPr>
              <a:t>Güçlendirilmesi </a:t>
            </a:r>
            <a:r>
              <a:rPr lang="tr-TR" sz="2400" b="1" dirty="0">
                <a:latin typeface="Arial" panose="020B0604020202020204" pitchFamily="34" charset="0"/>
                <a:cs typeface="Arial" panose="020B0604020202020204" pitchFamily="34" charset="0"/>
              </a:rPr>
              <a:t>hibe programı kapsamında </a:t>
            </a:r>
            <a:r>
              <a:rPr lang="tr-TR" sz="2400" b="1" dirty="0" smtClean="0">
                <a:latin typeface="Arial" panose="020B0604020202020204" pitchFamily="34" charset="0"/>
                <a:cs typeface="Arial" panose="020B0604020202020204" pitchFamily="34" charset="0"/>
              </a:rPr>
              <a:t>AB-Merkezi </a:t>
            </a:r>
            <a:r>
              <a:rPr lang="tr-TR" sz="2400" b="1" dirty="0">
                <a:latin typeface="Arial" panose="020B0604020202020204" pitchFamily="34" charset="0"/>
                <a:cs typeface="Arial" panose="020B0604020202020204" pitchFamily="34" charset="0"/>
              </a:rPr>
              <a:t>Finans ve İhale Birimi tarafından finanse edilen ve Kocaeli, Sakarya, Düzce  illerinde uygulanmak üzere başarılı bulunan “VAW/56 - Güvenli Bir Hayat Var! / </a:t>
            </a:r>
            <a:r>
              <a:rPr lang="tr-TR" sz="2400" b="1" dirty="0" err="1">
                <a:latin typeface="Arial" panose="020B0604020202020204" pitchFamily="34" charset="0"/>
                <a:cs typeface="Arial" panose="020B0604020202020204" pitchFamily="34" charset="0"/>
              </a:rPr>
              <a:t>There</a:t>
            </a:r>
            <a:r>
              <a:rPr lang="tr-TR" sz="2400" b="1" dirty="0">
                <a:latin typeface="Arial" panose="020B0604020202020204" pitchFamily="34" charset="0"/>
                <a:cs typeface="Arial" panose="020B0604020202020204" pitchFamily="34" charset="0"/>
              </a:rPr>
              <a:t> is a </a:t>
            </a:r>
            <a:r>
              <a:rPr lang="tr-TR" sz="2400" b="1" dirty="0" err="1">
                <a:latin typeface="Arial" panose="020B0604020202020204" pitchFamily="34" charset="0"/>
                <a:cs typeface="Arial" panose="020B0604020202020204" pitchFamily="34" charset="0"/>
              </a:rPr>
              <a:t>Safe</a:t>
            </a:r>
            <a:r>
              <a:rPr lang="tr-TR" sz="2400" b="1" dirty="0">
                <a:latin typeface="Arial" panose="020B0604020202020204" pitchFamily="34" charset="0"/>
                <a:cs typeface="Arial" panose="020B0604020202020204" pitchFamily="34" charset="0"/>
              </a:rPr>
              <a:t> Life” </a:t>
            </a:r>
            <a:r>
              <a:rPr lang="tr-TR" sz="2400" b="1" dirty="0" smtClean="0">
                <a:latin typeface="Arial" panose="020B0604020202020204" pitchFamily="34" charset="0"/>
                <a:cs typeface="Arial" panose="020B0604020202020204" pitchFamily="34" charset="0"/>
              </a:rPr>
              <a:t>projesinde </a:t>
            </a:r>
            <a:r>
              <a:rPr lang="bg-BG" sz="2200" b="1" u="sng" dirty="0" smtClean="0">
                <a:latin typeface="Arial" panose="020B0604020202020204" pitchFamily="34" charset="0"/>
                <a:cs typeface="Arial" panose="020B0604020202020204" pitchFamily="34" charset="0"/>
              </a:rPr>
              <a:t>Sosyal </a:t>
            </a:r>
            <a:r>
              <a:rPr lang="bg-BG" sz="2200" b="1" u="sng" dirty="0">
                <a:latin typeface="Arial" panose="020B0604020202020204" pitchFamily="34" charset="0"/>
                <a:cs typeface="Arial" panose="020B0604020202020204" pitchFamily="34" charset="0"/>
              </a:rPr>
              <a:t>Hizmet Uzmanları Derneği Kocaeli </a:t>
            </a:r>
            <a:r>
              <a:rPr lang="bg-BG" sz="2200" b="1" u="sng" dirty="0" smtClean="0">
                <a:latin typeface="Arial" panose="020B0604020202020204" pitchFamily="34" charset="0"/>
                <a:cs typeface="Arial" panose="020B0604020202020204" pitchFamily="34" charset="0"/>
              </a:rPr>
              <a:t>şubesi</a:t>
            </a:r>
            <a:r>
              <a:rPr lang="tr-TR" sz="2200" b="1" u="sng" dirty="0" smtClean="0">
                <a:latin typeface="Arial" panose="020B0604020202020204" pitchFamily="34" charset="0"/>
                <a:cs typeface="Arial" panose="020B0604020202020204" pitchFamily="34" charset="0"/>
              </a:rPr>
              <a:t>, </a:t>
            </a:r>
            <a:r>
              <a:rPr lang="bg-BG" sz="2200" b="1" u="sng" dirty="0" smtClean="0">
                <a:latin typeface="Arial" panose="020B0604020202020204" pitchFamily="34" charset="0"/>
                <a:cs typeface="Arial" panose="020B0604020202020204" pitchFamily="34" charset="0"/>
              </a:rPr>
              <a:t>Kocaeli </a:t>
            </a:r>
            <a:r>
              <a:rPr lang="bg-BG" sz="2200" b="1" u="sng" dirty="0">
                <a:latin typeface="Arial" panose="020B0604020202020204" pitchFamily="34" charset="0"/>
                <a:cs typeface="Arial" panose="020B0604020202020204" pitchFamily="34" charset="0"/>
              </a:rPr>
              <a:t>Üniversitesi, Kocaeli Barosu, Sakarya Üniversitesi, Düzce Üniversitesi ve S.S. Nilüfer Kadın Çevre Kültür ve İşletme Kooperatifi </a:t>
            </a:r>
            <a:r>
              <a:rPr lang="bg-BG" sz="2200" b="1" dirty="0">
                <a:latin typeface="Arial" panose="020B0604020202020204" pitchFamily="34" charset="0"/>
                <a:cs typeface="Arial" panose="020B0604020202020204" pitchFamily="34" charset="0"/>
              </a:rPr>
              <a:t>proje ortağı olarak yer almaktadır. </a:t>
            </a:r>
            <a:endParaRPr lang="tr-TR" dirty="0"/>
          </a:p>
          <a:p>
            <a:endParaRPr lang="tr-TR" dirty="0" smtClean="0"/>
          </a:p>
          <a:p>
            <a:endParaRPr lang="tr-TR" dirty="0"/>
          </a:p>
        </p:txBody>
      </p:sp>
    </p:spTree>
    <p:extLst>
      <p:ext uri="{BB962C8B-B14F-4D97-AF65-F5344CB8AC3E}">
        <p14:creationId xmlns:p14="http://schemas.microsoft.com/office/powerpoint/2010/main" val="46573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smtClean="0">
                <a:effectLst/>
              </a:rPr>
              <a:t>«</a:t>
            </a:r>
            <a:r>
              <a:rPr lang="tr-TR" sz="2400" b="1" dirty="0" err="1" smtClean="0">
                <a:effectLst/>
              </a:rPr>
              <a:t>There</a:t>
            </a:r>
            <a:r>
              <a:rPr lang="tr-TR" sz="2400" b="1" dirty="0" smtClean="0">
                <a:effectLst/>
              </a:rPr>
              <a:t> is a </a:t>
            </a:r>
            <a:r>
              <a:rPr lang="tr-TR" sz="2400" b="1" dirty="0" err="1" smtClean="0">
                <a:effectLst/>
              </a:rPr>
              <a:t>Safe</a:t>
            </a:r>
            <a:r>
              <a:rPr lang="tr-TR" sz="2400" b="1" dirty="0" smtClean="0">
                <a:effectLst/>
              </a:rPr>
              <a:t> Life» EU Project</a:t>
            </a:r>
            <a:endParaRPr lang="tr-TR" sz="2400" b="1" dirty="0">
              <a:effectLst/>
            </a:endParaRPr>
          </a:p>
        </p:txBody>
      </p:sp>
      <p:sp>
        <p:nvSpPr>
          <p:cNvPr id="3" name="İçerik Yer Tutucusu 2"/>
          <p:cNvSpPr>
            <a:spLocks noGrp="1"/>
          </p:cNvSpPr>
          <p:nvPr>
            <p:ph sz="quarter" idx="1"/>
          </p:nvPr>
        </p:nvSpPr>
        <p:spPr>
          <a:xfrm>
            <a:off x="467544" y="1262366"/>
            <a:ext cx="8424937" cy="4894593"/>
          </a:xfrm>
        </p:spPr>
        <p:txBody>
          <a:bodyPr/>
          <a:lstStyle/>
          <a:p>
            <a:pPr lvl="0"/>
            <a:endParaRPr lang="tr-TR" sz="1800" dirty="0" smtClean="0">
              <a:latin typeface="Arial" panose="020B0604020202020204" pitchFamily="34" charset="0"/>
              <a:cs typeface="Arial" panose="020B0604020202020204" pitchFamily="34" charset="0"/>
            </a:endParaRPr>
          </a:p>
          <a:p>
            <a:pPr lvl="0"/>
            <a:endParaRPr lang="tr-TR" sz="1800" dirty="0">
              <a:latin typeface="Arial" panose="020B0604020202020204" pitchFamily="34" charset="0"/>
              <a:cs typeface="Arial" panose="020B0604020202020204" pitchFamily="34" charset="0"/>
            </a:endParaRPr>
          </a:p>
          <a:p>
            <a:pPr marL="0" lvl="0" indent="0">
              <a:buNone/>
            </a:pPr>
            <a:endParaRPr lang="tr-TR" sz="4000" b="1" dirty="0" smtClean="0">
              <a:latin typeface="Arial" panose="020B0604020202020204" pitchFamily="34" charset="0"/>
              <a:cs typeface="Arial" panose="020B0604020202020204" pitchFamily="34" charset="0"/>
            </a:endParaRPr>
          </a:p>
          <a:p>
            <a:endParaRPr lang="tr-TR" dirty="0"/>
          </a:p>
        </p:txBody>
      </p:sp>
      <p:sp>
        <p:nvSpPr>
          <p:cNvPr id="6" name="Metin kutusu 5"/>
          <p:cNvSpPr txBox="1"/>
          <p:nvPr/>
        </p:nvSpPr>
        <p:spPr>
          <a:xfrm>
            <a:off x="1043608" y="1854116"/>
            <a:ext cx="184731" cy="369332"/>
          </a:xfrm>
          <a:prstGeom prst="rect">
            <a:avLst/>
          </a:prstGeom>
          <a:noFill/>
        </p:spPr>
        <p:txBody>
          <a:bodyPr wrap="none" rtlCol="0">
            <a:spAutoFit/>
          </a:bodyPr>
          <a:lstStyle/>
          <a:p>
            <a:endParaRPr lang="tr-TR" dirty="0"/>
          </a:p>
        </p:txBody>
      </p:sp>
      <p:sp>
        <p:nvSpPr>
          <p:cNvPr id="4" name="Dikdörtgen 3"/>
          <p:cNvSpPr/>
          <p:nvPr/>
        </p:nvSpPr>
        <p:spPr>
          <a:xfrm>
            <a:off x="611560" y="1028343"/>
            <a:ext cx="7776864" cy="5216813"/>
          </a:xfrm>
          <a:prstGeom prst="rect">
            <a:avLst/>
          </a:prstGeom>
        </p:spPr>
        <p:txBody>
          <a:bodyPr wrap="square">
            <a:spAutoFit/>
          </a:bodyPr>
          <a:lstStyle/>
          <a:p>
            <a:pPr algn="just">
              <a:lnSpc>
                <a:spcPct val="150000"/>
              </a:lnSpc>
            </a:pPr>
            <a:r>
              <a:rPr lang="bg-BG" sz="2200" b="1" dirty="0">
                <a:latin typeface="Arial" panose="020B0604020202020204" pitchFamily="34" charset="0"/>
                <a:cs typeface="Arial" panose="020B0604020202020204" pitchFamily="34" charset="0"/>
              </a:rPr>
              <a:t>Doğu Marmara Kalkınma Ajansı (MARKA) ve Gölcük Kaymakamlığı ise projede iştirakçi olarak yer almaktadır. Yapılacak projede Kocaeli, Sakarya ve Düzce illerinde KYŞ ile mücadeleyi gündemine alan sivil toplum kuruluşlarının ve girişimlerin kapasitelerinin geliştirilmesi; yerel ve bölgesel işbirliğinin teşvik edilmesi ile toplumsal cinsiyet tabanlı şiddetle mücadele konusunda yürütülen hizmetlerin iyileştirilmesi ve bu yönde bilincin artırılması amaçlanmaktadır. </a:t>
            </a:r>
            <a:endParaRPr lang="tr-TR" sz="2200" b="1" dirty="0">
              <a:latin typeface="Arial" panose="020B0604020202020204" pitchFamily="34" charset="0"/>
              <a:cs typeface="Arial" panose="020B0604020202020204" pitchFamily="34" charset="0"/>
            </a:endParaRPr>
          </a:p>
          <a:p>
            <a:endParaRPr lang="tr-TR" dirty="0" smtClean="0"/>
          </a:p>
          <a:p>
            <a:endParaRPr lang="tr-TR" dirty="0"/>
          </a:p>
        </p:txBody>
      </p:sp>
    </p:spTree>
    <p:extLst>
      <p:ext uri="{BB962C8B-B14F-4D97-AF65-F5344CB8AC3E}">
        <p14:creationId xmlns:p14="http://schemas.microsoft.com/office/powerpoint/2010/main" val="3729879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effectLst/>
            </a:endParaRPr>
          </a:p>
        </p:txBody>
      </p:sp>
      <p:sp>
        <p:nvSpPr>
          <p:cNvPr id="3" name="İçerik Yer Tutucusu 2"/>
          <p:cNvSpPr>
            <a:spLocks noGrp="1"/>
          </p:cNvSpPr>
          <p:nvPr>
            <p:ph sz="quarter" idx="1"/>
          </p:nvPr>
        </p:nvSpPr>
        <p:spPr>
          <a:xfrm>
            <a:off x="4932040" y="1262366"/>
            <a:ext cx="3960440" cy="4894593"/>
          </a:xfrm>
        </p:spPr>
        <p:txBody>
          <a:bodyPr/>
          <a:lstStyle/>
          <a:p>
            <a:endParaRPr lang="tr-TR" sz="1800" dirty="0" smtClean="0"/>
          </a:p>
          <a:p>
            <a:endParaRPr lang="tr-TR" sz="1800" dirty="0"/>
          </a:p>
          <a:p>
            <a:endParaRPr lang="tr-TR" sz="1800" dirty="0" smtClean="0"/>
          </a:p>
          <a:p>
            <a:r>
              <a:rPr lang="en-GB" sz="1800" dirty="0" err="1" smtClean="0"/>
              <a:t>Münevver</a:t>
            </a:r>
            <a:r>
              <a:rPr lang="en-GB" sz="1800" dirty="0" smtClean="0"/>
              <a:t> </a:t>
            </a:r>
            <a:r>
              <a:rPr lang="en-GB" sz="1800" dirty="0" err="1"/>
              <a:t>Tekcan</a:t>
            </a:r>
            <a:r>
              <a:rPr lang="en-GB" sz="1800" dirty="0"/>
              <a:t>, </a:t>
            </a:r>
            <a:r>
              <a:rPr lang="en-GB" sz="1800" b="1" dirty="0"/>
              <a:t>Kadın </a:t>
            </a:r>
            <a:r>
              <a:rPr lang="en-GB" sz="1800" b="1" dirty="0" err="1"/>
              <a:t>Kitabı</a:t>
            </a:r>
            <a:r>
              <a:rPr lang="en-GB" sz="1800" dirty="0"/>
              <a:t>, </a:t>
            </a:r>
            <a:r>
              <a:rPr lang="en-GB" sz="1800" dirty="0" err="1"/>
              <a:t>Umuttepe</a:t>
            </a:r>
            <a:r>
              <a:rPr lang="en-GB" sz="1800" dirty="0"/>
              <a:t> </a:t>
            </a:r>
            <a:r>
              <a:rPr lang="en-GB" sz="1800" dirty="0" err="1"/>
              <a:t>Yayınları</a:t>
            </a:r>
            <a:r>
              <a:rPr lang="en-GB" sz="1800" dirty="0"/>
              <a:t>, ISBN: 9786055936990, </a:t>
            </a:r>
            <a:r>
              <a:rPr lang="en-GB" sz="1800" dirty="0" err="1"/>
              <a:t>Kocaeli</a:t>
            </a:r>
            <a:r>
              <a:rPr lang="en-GB" sz="1800" dirty="0"/>
              <a:t>.</a:t>
            </a:r>
            <a:endParaRPr lang="tr-TR" sz="1800" dirty="0"/>
          </a:p>
          <a:p>
            <a:endParaRPr lang="tr-TR" dirty="0"/>
          </a:p>
        </p:txBody>
      </p:sp>
      <p:sp>
        <p:nvSpPr>
          <p:cNvPr id="6" name="Metin kutusu 5"/>
          <p:cNvSpPr txBox="1"/>
          <p:nvPr/>
        </p:nvSpPr>
        <p:spPr>
          <a:xfrm>
            <a:off x="1043608" y="1854116"/>
            <a:ext cx="184731" cy="369332"/>
          </a:xfrm>
          <a:prstGeom prst="rect">
            <a:avLst/>
          </a:prstGeom>
          <a:noFill/>
        </p:spPr>
        <p:txBody>
          <a:bodyPr wrap="none" rtlCol="0">
            <a:spAutoFit/>
          </a:bodyPr>
          <a:lstStyle/>
          <a:p>
            <a:endParaRPr lang="tr-TR" dirty="0"/>
          </a:p>
        </p:txBody>
      </p:sp>
      <p:pic>
        <p:nvPicPr>
          <p:cNvPr id="8" name="Resim 7" descr="D:\Belgelerim\kasaum\Kadın kitabı\kadın kitabı.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68760"/>
            <a:ext cx="4176463" cy="5184576"/>
          </a:xfrm>
          <a:prstGeom prst="rect">
            <a:avLst/>
          </a:prstGeom>
          <a:noFill/>
          <a:ln>
            <a:noFill/>
          </a:ln>
        </p:spPr>
      </p:pic>
    </p:spTree>
    <p:extLst>
      <p:ext uri="{BB962C8B-B14F-4D97-AF65-F5344CB8AC3E}">
        <p14:creationId xmlns:p14="http://schemas.microsoft.com/office/powerpoint/2010/main" val="3873742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bg-BG" sz="2400" b="1" dirty="0">
                <a:latin typeface="Book Antiqua" panose="02040602050305030304" pitchFamily="18" charset="0"/>
              </a:rPr>
              <a:t>Kitabın </a:t>
            </a:r>
            <a:r>
              <a:rPr lang="bg-BG" sz="2400" b="1" dirty="0" smtClean="0">
                <a:latin typeface="Book Antiqua" panose="02040602050305030304" pitchFamily="18" charset="0"/>
              </a:rPr>
              <a:t>içeriği</a:t>
            </a:r>
            <a:endParaRPr lang="tr-TR" sz="2400" dirty="0">
              <a:effectLst/>
              <a:latin typeface="Book Antiqua" panose="02040602050305030304" pitchFamily="18" charset="0"/>
            </a:endParaRPr>
          </a:p>
        </p:txBody>
      </p:sp>
      <p:sp>
        <p:nvSpPr>
          <p:cNvPr id="3" name="İçerik Yer Tutucusu 2"/>
          <p:cNvSpPr>
            <a:spLocks noGrp="1"/>
          </p:cNvSpPr>
          <p:nvPr>
            <p:ph sz="quarter" idx="1"/>
          </p:nvPr>
        </p:nvSpPr>
        <p:spPr>
          <a:xfrm>
            <a:off x="323528" y="1268760"/>
            <a:ext cx="8496944" cy="4894593"/>
          </a:xfrm>
        </p:spPr>
        <p:txBody>
          <a:bodyPr>
            <a:normAutofit fontScale="77500" lnSpcReduction="20000"/>
          </a:bodyPr>
          <a:lstStyle/>
          <a:p>
            <a:pPr marL="0" indent="0">
              <a:lnSpc>
                <a:spcPct val="150000"/>
              </a:lnSpc>
              <a:buNone/>
            </a:pPr>
            <a:r>
              <a:rPr lang="bg-BG" sz="2100" b="1" dirty="0" smtClean="0"/>
              <a:t>Çocuklarda </a:t>
            </a:r>
            <a:r>
              <a:rPr lang="bg-BG" sz="2100" b="1" dirty="0"/>
              <a:t>Cinsiyet Ayrımcılığı ve </a:t>
            </a:r>
            <a:r>
              <a:rPr lang="bg-BG" sz="2100" b="1" dirty="0" smtClean="0"/>
              <a:t>Yoksunluk</a:t>
            </a:r>
            <a:r>
              <a:rPr lang="bg-BG" sz="2100" b="1" dirty="0"/>
              <a:t/>
            </a:r>
            <a:br>
              <a:rPr lang="bg-BG" sz="2100" b="1" dirty="0"/>
            </a:br>
            <a:r>
              <a:rPr lang="bg-BG" sz="2100" b="1" dirty="0"/>
              <a:t>Sağlık Hizmetlerinde Türk </a:t>
            </a:r>
            <a:r>
              <a:rPr lang="bg-BG" sz="2100" b="1" dirty="0" smtClean="0"/>
              <a:t>Kadını</a:t>
            </a:r>
            <a:r>
              <a:rPr lang="bg-BG" sz="2100" b="1" dirty="0"/>
              <a:t/>
            </a:r>
            <a:br>
              <a:rPr lang="bg-BG" sz="2100" b="1" dirty="0"/>
            </a:br>
            <a:r>
              <a:rPr lang="bg-BG" sz="2100" b="1" dirty="0"/>
              <a:t>Toplumsal Cinsiyet, Kadın ve Görünmezlik</a:t>
            </a:r>
            <a:br>
              <a:rPr lang="bg-BG" sz="2100" b="1" dirty="0"/>
            </a:br>
            <a:r>
              <a:rPr lang="bg-BG" sz="2100" b="1" dirty="0"/>
              <a:t>Orhun Yazıtları'nda Kadınla İlgili Sözvarlığı</a:t>
            </a:r>
            <a:br>
              <a:rPr lang="bg-BG" sz="2100" b="1" dirty="0"/>
            </a:br>
            <a:r>
              <a:rPr lang="bg-BG" sz="2100" b="1" dirty="0"/>
              <a:t>Ortaçağ Türk Devri Kaynaklarına Göre Günlük Hayatta Kadın</a:t>
            </a:r>
            <a:br>
              <a:rPr lang="bg-BG" sz="2100" b="1" dirty="0"/>
            </a:br>
            <a:r>
              <a:rPr lang="bg-BG" sz="2100" b="1" dirty="0"/>
              <a:t>Milli Mücadele'de Türk Kadını</a:t>
            </a:r>
            <a:br>
              <a:rPr lang="bg-BG" sz="2100" b="1" dirty="0"/>
            </a:br>
            <a:r>
              <a:rPr lang="bg-BG" sz="2100" b="1" dirty="0"/>
              <a:t>Libraries: Private, Public and National: Women Libraries an Alternative</a:t>
            </a:r>
            <a:br>
              <a:rPr lang="bg-BG" sz="2100" b="1" dirty="0"/>
            </a:br>
            <a:r>
              <a:rPr lang="bg-BG" sz="2100" b="1" dirty="0"/>
              <a:t>Kadın Çalışmasında Ayrımcılık ve Cinsel Taciz</a:t>
            </a:r>
            <a:br>
              <a:rPr lang="bg-BG" sz="2100" b="1" dirty="0"/>
            </a:br>
            <a:r>
              <a:rPr lang="bg-BG" sz="2100" b="1" dirty="0"/>
              <a:t>Namus Cinayetinden Cins Kıyımına: Türkiye'de Kadına Karşı Şiddet</a:t>
            </a:r>
            <a:br>
              <a:rPr lang="bg-BG" sz="2100" b="1" dirty="0"/>
            </a:br>
            <a:r>
              <a:rPr lang="bg-BG" sz="2100" b="1" dirty="0"/>
              <a:t>Kamusal-Özel Ayrımı Bağlamında Türk Medeni Kanununda Aile Reisliği</a:t>
            </a:r>
            <a:br>
              <a:rPr lang="bg-BG" sz="2100" b="1" dirty="0"/>
            </a:br>
            <a:r>
              <a:rPr lang="bg-BG" sz="2100" b="1" dirty="0"/>
              <a:t>Toplumsal Cinsiyet, Kadın ve Spor</a:t>
            </a:r>
            <a:br>
              <a:rPr lang="bg-BG" sz="2100" b="1" dirty="0"/>
            </a:br>
            <a:r>
              <a:rPr lang="bg-BG" sz="2100" b="1" dirty="0"/>
              <a:t>Toplumsal Cinsiyet ve Estetik; Moda ve Estetik Temalı Televizyon Programlarına Eleştirel Bir </a:t>
            </a:r>
            <a:r>
              <a:rPr lang="bg-BG" sz="2100" b="1" dirty="0" smtClean="0"/>
              <a:t>Bakış</a:t>
            </a:r>
            <a:r>
              <a:rPr lang="bg-BG" sz="1800" dirty="0"/>
              <a:t/>
            </a:r>
            <a:br>
              <a:rPr lang="bg-BG" sz="1800" dirty="0"/>
            </a:br>
            <a:r>
              <a:rPr lang="bg-BG" sz="1800" dirty="0"/>
              <a:t> </a:t>
            </a:r>
            <a:endParaRPr lang="tr-TR" sz="1800" dirty="0"/>
          </a:p>
          <a:p>
            <a:endParaRPr lang="tr-TR" dirty="0"/>
          </a:p>
        </p:txBody>
      </p:sp>
      <p:sp>
        <p:nvSpPr>
          <p:cNvPr id="6" name="Metin kutusu 5"/>
          <p:cNvSpPr txBox="1"/>
          <p:nvPr/>
        </p:nvSpPr>
        <p:spPr>
          <a:xfrm>
            <a:off x="1043608" y="1854116"/>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val="3192296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32770" name="Rectangle 5"/>
          <p:cNvSpPr>
            <a:spLocks noGrp="1"/>
          </p:cNvSpPr>
          <p:nvPr>
            <p:ph type="title"/>
          </p:nvPr>
        </p:nvSpPr>
        <p:spPr/>
        <p:txBody>
          <a:bodyPr/>
          <a:lstStyle/>
          <a:p>
            <a:pPr eaLnBrk="1" hangingPunct="1"/>
            <a:endParaRPr lang="tr-TR" altLang="bg-BG" smtClean="0"/>
          </a:p>
        </p:txBody>
      </p:sp>
      <p:pic>
        <p:nvPicPr>
          <p:cNvPr id="32771" name="Picture 2" descr="C:\Documents and Settings\ygsahin\Desktop\dergi_logo_t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11760" y="1916832"/>
            <a:ext cx="3810000" cy="1143000"/>
          </a:xfrm>
          <a:noFill/>
        </p:spPr>
      </p:pic>
      <p:sp>
        <p:nvSpPr>
          <p:cNvPr id="32772" name="Rectangle 7"/>
          <p:cNvSpPr>
            <a:spLocks noChangeArrowheads="1"/>
          </p:cNvSpPr>
          <p:nvPr/>
        </p:nvSpPr>
        <p:spPr bwMode="auto">
          <a:xfrm>
            <a:off x="1822450" y="3246438"/>
            <a:ext cx="42284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tr-TR" altLang="bg-BG" sz="1800" b="1" dirty="0" smtClean="0">
              <a:latin typeface="Arial" charset="0"/>
            </a:endParaRPr>
          </a:p>
          <a:p>
            <a:pPr eaLnBrk="1" hangingPunct="1">
              <a:spcBef>
                <a:spcPct val="0"/>
              </a:spcBef>
              <a:buClrTx/>
              <a:buSzTx/>
              <a:buFontTx/>
              <a:buNone/>
            </a:pPr>
            <a:endParaRPr lang="tr-TR" altLang="bg-BG" sz="1800" b="1" dirty="0">
              <a:latin typeface="Arial" charset="0"/>
            </a:endParaRPr>
          </a:p>
          <a:p>
            <a:pPr eaLnBrk="1" hangingPunct="1">
              <a:spcBef>
                <a:spcPct val="0"/>
              </a:spcBef>
              <a:buClrTx/>
              <a:buSzTx/>
              <a:buFontTx/>
              <a:buNone/>
            </a:pPr>
            <a:r>
              <a:rPr lang="tr-TR" altLang="bg-BG" sz="1800" b="1" dirty="0" smtClean="0">
                <a:latin typeface="Arial" charset="0"/>
              </a:rPr>
              <a:t>http</a:t>
            </a:r>
            <a:r>
              <a:rPr lang="tr-TR" altLang="bg-BG" sz="1800" b="1" dirty="0">
                <a:latin typeface="Arial" charset="0"/>
              </a:rPr>
              <a:t>://</a:t>
            </a:r>
            <a:r>
              <a:rPr lang="tr-TR" altLang="bg-BG" sz="1800" b="1" dirty="0" err="1">
                <a:latin typeface="Arial" charset="0"/>
              </a:rPr>
              <a:t>www.womenstudiesjournal.org</a:t>
            </a:r>
            <a:endParaRPr lang="tr-TR" altLang="bg-BG" sz="1800" b="1" dirty="0">
              <a:latin typeface="Arial" charset="0"/>
            </a:endParaRPr>
          </a:p>
        </p:txBody>
      </p:sp>
    </p:spTree>
    <p:extLst>
      <p:ext uri="{BB962C8B-B14F-4D97-AF65-F5344CB8AC3E}">
        <p14:creationId xmlns:p14="http://schemas.microsoft.com/office/powerpoint/2010/main" val="2124991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2290" name="Başlık 1"/>
          <p:cNvSpPr>
            <a:spLocks noGrp="1"/>
          </p:cNvSpPr>
          <p:nvPr>
            <p:ph type="title"/>
          </p:nvPr>
        </p:nvSpPr>
        <p:spPr/>
        <p:txBody>
          <a:bodyPr/>
          <a:lstStyle/>
          <a:p>
            <a:pPr eaLnBrk="1" hangingPunct="1"/>
            <a:r>
              <a:rPr lang="tr-TR" altLang="bg-BG" b="1" smtClean="0"/>
              <a:t>Amaçlar</a:t>
            </a:r>
            <a:endParaRPr lang="en-US" altLang="bg-BG" b="1" smtClean="0"/>
          </a:p>
        </p:txBody>
      </p:sp>
      <p:sp>
        <p:nvSpPr>
          <p:cNvPr id="12291" name="Veri Yer Tutucusu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637FECA8-6F52-45B9-8DE9-7BA3FA7F3AA3}" type="datetime1">
              <a:rPr lang="tr-TR" altLang="bg-BG" sz="1400" smtClean="0">
                <a:solidFill>
                  <a:srgbClr val="FEFEFE"/>
                </a:solidFill>
                <a:latin typeface="Century Gothic" pitchFamily="34" charset="0"/>
              </a:rPr>
              <a:pPr eaLnBrk="1" hangingPunct="1">
                <a:spcBef>
                  <a:spcPct val="0"/>
                </a:spcBef>
                <a:buClrTx/>
                <a:buSzTx/>
                <a:buFontTx/>
                <a:buNone/>
              </a:pPr>
              <a:t>24.04.2014</a:t>
            </a:fld>
            <a:endParaRPr lang="en-US" altLang="bg-BG" sz="1400" smtClean="0">
              <a:solidFill>
                <a:srgbClr val="FEFEFE"/>
              </a:solidFill>
              <a:latin typeface="Century Gothic" pitchFamily="34" charset="0"/>
            </a:endParaRPr>
          </a:p>
        </p:txBody>
      </p:sp>
      <p:sp>
        <p:nvSpPr>
          <p:cNvPr id="12292" name="Altbilgi Yer Tutucusu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tr-TR" altLang="bg-BG" sz="1400" smtClean="0">
              <a:solidFill>
                <a:schemeClr val="accent1"/>
              </a:solidFill>
              <a:latin typeface="Century Gothic" pitchFamily="34" charset="0"/>
            </a:endParaRPr>
          </a:p>
        </p:txBody>
      </p:sp>
      <p:sp>
        <p:nvSpPr>
          <p:cNvPr id="12293"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59664AE7-2622-4A5E-9824-A42E8D88AE2F}" type="slidenum">
              <a:rPr lang="en-US" altLang="bg-BG" sz="1400" smtClean="0">
                <a:solidFill>
                  <a:srgbClr val="FEFEFE"/>
                </a:solidFill>
                <a:latin typeface="Century Gothic" pitchFamily="34" charset="0"/>
              </a:rPr>
              <a:pPr eaLnBrk="1" hangingPunct="1">
                <a:spcBef>
                  <a:spcPct val="0"/>
                </a:spcBef>
                <a:buClrTx/>
                <a:buSzTx/>
                <a:buFontTx/>
                <a:buNone/>
              </a:pPr>
              <a:t>4</a:t>
            </a:fld>
            <a:endParaRPr lang="en-US" altLang="bg-BG" sz="1400" smtClean="0">
              <a:solidFill>
                <a:srgbClr val="FEFEFE"/>
              </a:solidFill>
              <a:latin typeface="Century Gothic" pitchFamily="34" charset="0"/>
            </a:endParaRPr>
          </a:p>
        </p:txBody>
      </p:sp>
      <p:sp>
        <p:nvSpPr>
          <p:cNvPr id="12294" name="İçerik Yer Tutucusu 2"/>
          <p:cNvSpPr>
            <a:spLocks noGrp="1"/>
          </p:cNvSpPr>
          <p:nvPr>
            <p:ph sz="quarter" idx="1"/>
          </p:nvPr>
        </p:nvSpPr>
        <p:spPr>
          <a:xfrm>
            <a:off x="457200" y="1219200"/>
            <a:ext cx="8229600" cy="4937125"/>
          </a:xfrm>
        </p:spPr>
        <p:txBody>
          <a:bodyPr/>
          <a:lstStyle/>
          <a:p>
            <a:pPr marL="0" indent="0" algn="just" eaLnBrk="1" hangingPunct="1">
              <a:lnSpc>
                <a:spcPct val="150000"/>
              </a:lnSpc>
              <a:buFont typeface="Wingdings 2" pitchFamily="18" charset="2"/>
              <a:buNone/>
            </a:pPr>
            <a:r>
              <a:rPr lang="en-US" altLang="bg-BG" b="1" smtClean="0">
                <a:latin typeface="Arial" charset="0"/>
                <a:cs typeface="Arial" charset="0"/>
              </a:rPr>
              <a:t>Bilim, ekonomi, hukuk, siyaset, sanayi, kitle iletişim, sanat, medya, sağlık, sosyal yaşam, aile, iş yaşamı bağlamında kadınların toplumsal konumu ile ilgili sorunlarını tespit etmek ve bu sorunlara duyarlılığı arttırmak,</a:t>
            </a:r>
          </a:p>
        </p:txBody>
      </p:sp>
    </p:spTree>
    <p:extLst>
      <p:ext uri="{BB962C8B-B14F-4D97-AF65-F5344CB8AC3E}">
        <p14:creationId xmlns:p14="http://schemas.microsoft.com/office/powerpoint/2010/main" val="922431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3314" name="Başlık 1"/>
          <p:cNvSpPr>
            <a:spLocks noGrp="1"/>
          </p:cNvSpPr>
          <p:nvPr>
            <p:ph type="title"/>
          </p:nvPr>
        </p:nvSpPr>
        <p:spPr/>
        <p:txBody>
          <a:bodyPr/>
          <a:lstStyle/>
          <a:p>
            <a:pPr eaLnBrk="1" hangingPunct="1"/>
            <a:r>
              <a:rPr lang="tr-TR" altLang="bg-BG" b="1" smtClean="0"/>
              <a:t>Amaçlar</a:t>
            </a:r>
            <a:endParaRPr lang="en-US" altLang="bg-BG" b="1" smtClean="0"/>
          </a:p>
        </p:txBody>
      </p:sp>
      <p:sp>
        <p:nvSpPr>
          <p:cNvPr id="13315" name="Veri Yer Tutucusu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7B0F4AFF-EFE4-4125-B3B7-60A04F201E49}" type="datetime1">
              <a:rPr lang="tr-TR" altLang="bg-BG" sz="1400" smtClean="0">
                <a:solidFill>
                  <a:srgbClr val="FEFEFE"/>
                </a:solidFill>
                <a:latin typeface="Century Gothic" pitchFamily="34" charset="0"/>
              </a:rPr>
              <a:pPr eaLnBrk="1" hangingPunct="1">
                <a:spcBef>
                  <a:spcPct val="0"/>
                </a:spcBef>
                <a:buClrTx/>
                <a:buSzTx/>
                <a:buFontTx/>
                <a:buNone/>
              </a:pPr>
              <a:t>24.04.2014</a:t>
            </a:fld>
            <a:endParaRPr lang="en-US" altLang="bg-BG" sz="1400" smtClean="0">
              <a:solidFill>
                <a:srgbClr val="FEFEFE"/>
              </a:solidFill>
              <a:latin typeface="Century Gothic" pitchFamily="34" charset="0"/>
            </a:endParaRPr>
          </a:p>
        </p:txBody>
      </p:sp>
      <p:sp>
        <p:nvSpPr>
          <p:cNvPr id="13316" name="Altbilgi Yer Tutucusu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tr-TR" altLang="bg-BG" sz="1400" smtClean="0">
              <a:solidFill>
                <a:schemeClr val="accent1"/>
              </a:solidFill>
              <a:latin typeface="Century Gothic" pitchFamily="34" charset="0"/>
            </a:endParaRPr>
          </a:p>
        </p:txBody>
      </p:sp>
      <p:sp>
        <p:nvSpPr>
          <p:cNvPr id="13317"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7CB083FB-F4FC-4B34-8260-564ACBF8D82E}" type="slidenum">
              <a:rPr lang="en-US" altLang="bg-BG" sz="1400" smtClean="0">
                <a:solidFill>
                  <a:srgbClr val="FEFEFE"/>
                </a:solidFill>
                <a:latin typeface="Century Gothic" pitchFamily="34" charset="0"/>
              </a:rPr>
              <a:pPr eaLnBrk="1" hangingPunct="1">
                <a:spcBef>
                  <a:spcPct val="0"/>
                </a:spcBef>
                <a:buClrTx/>
                <a:buSzTx/>
                <a:buFontTx/>
                <a:buNone/>
              </a:pPr>
              <a:t>5</a:t>
            </a:fld>
            <a:endParaRPr lang="en-US" altLang="bg-BG" sz="1400" smtClean="0">
              <a:solidFill>
                <a:srgbClr val="FEFEFE"/>
              </a:solidFill>
              <a:latin typeface="Century Gothic" pitchFamily="34" charset="0"/>
            </a:endParaRPr>
          </a:p>
        </p:txBody>
      </p:sp>
      <p:sp>
        <p:nvSpPr>
          <p:cNvPr id="13318" name="İçerik Yer Tutucusu 2"/>
          <p:cNvSpPr>
            <a:spLocks noGrp="1"/>
          </p:cNvSpPr>
          <p:nvPr>
            <p:ph sz="quarter" idx="1"/>
          </p:nvPr>
        </p:nvSpPr>
        <p:spPr>
          <a:xfrm>
            <a:off x="457200" y="1219200"/>
            <a:ext cx="8229600" cy="4937125"/>
          </a:xfrm>
        </p:spPr>
        <p:txBody>
          <a:bodyPr/>
          <a:lstStyle/>
          <a:p>
            <a:pPr marL="0" indent="0" algn="just" eaLnBrk="1" hangingPunct="1">
              <a:lnSpc>
                <a:spcPct val="150000"/>
              </a:lnSpc>
              <a:buFont typeface="Wingdings 2" pitchFamily="18" charset="2"/>
              <a:buNone/>
            </a:pPr>
            <a:r>
              <a:rPr lang="en-US" altLang="bg-BG" b="1" dirty="0" smtClean="0">
                <a:latin typeface="Arial" charset="0"/>
                <a:cs typeface="Arial" charset="0"/>
              </a:rPr>
              <a:t>Kadın </a:t>
            </a:r>
            <a:r>
              <a:rPr lang="en-US" altLang="bg-BG" b="1" dirty="0" err="1" smtClean="0">
                <a:latin typeface="Arial" charset="0"/>
                <a:cs typeface="Arial" charset="0"/>
              </a:rPr>
              <a:t>sorunlarına</a:t>
            </a:r>
            <a:r>
              <a:rPr lang="en-US" altLang="bg-BG" b="1" dirty="0" smtClean="0">
                <a:latin typeface="Arial" charset="0"/>
                <a:cs typeface="Arial" charset="0"/>
              </a:rPr>
              <a:t> </a:t>
            </a:r>
            <a:r>
              <a:rPr lang="en-US" altLang="bg-BG" b="1" dirty="0" err="1" smtClean="0">
                <a:latin typeface="Arial" charset="0"/>
                <a:cs typeface="Arial" charset="0"/>
              </a:rPr>
              <a:t>ilişkin</a:t>
            </a:r>
            <a:r>
              <a:rPr lang="en-US" altLang="bg-BG" b="1" dirty="0" smtClean="0">
                <a:latin typeface="Arial" charset="0"/>
                <a:cs typeface="Arial" charset="0"/>
              </a:rPr>
              <a:t> </a:t>
            </a:r>
            <a:r>
              <a:rPr lang="en-US" altLang="bg-BG" b="1" dirty="0" err="1" smtClean="0">
                <a:latin typeface="Arial" charset="0"/>
                <a:cs typeface="Arial" charset="0"/>
              </a:rPr>
              <a:t>bilimsel</a:t>
            </a:r>
            <a:r>
              <a:rPr lang="en-US" altLang="bg-BG" b="1" dirty="0" smtClean="0">
                <a:latin typeface="Arial" charset="0"/>
                <a:cs typeface="Arial" charset="0"/>
              </a:rPr>
              <a:t> </a:t>
            </a:r>
            <a:r>
              <a:rPr lang="en-US" altLang="bg-BG" b="1" dirty="0" err="1" smtClean="0">
                <a:latin typeface="Arial" charset="0"/>
                <a:cs typeface="Arial" charset="0"/>
              </a:rPr>
              <a:t>araştırmalar</a:t>
            </a:r>
            <a:r>
              <a:rPr lang="en-US" altLang="bg-BG" b="1" dirty="0" smtClean="0">
                <a:latin typeface="Arial" charset="0"/>
                <a:cs typeface="Arial" charset="0"/>
              </a:rPr>
              <a:t> </a:t>
            </a:r>
            <a:r>
              <a:rPr lang="en-US" altLang="bg-BG" b="1" dirty="0" err="1" smtClean="0">
                <a:latin typeface="Arial" charset="0"/>
                <a:cs typeface="Arial" charset="0"/>
              </a:rPr>
              <a:t>yapmak</a:t>
            </a:r>
            <a:r>
              <a:rPr lang="en-US" altLang="bg-BG" b="1" dirty="0" smtClean="0">
                <a:latin typeface="Arial" charset="0"/>
                <a:cs typeface="Arial" charset="0"/>
              </a:rPr>
              <a:t>, </a:t>
            </a:r>
            <a:r>
              <a:rPr lang="en-US" altLang="bg-BG" b="1" dirty="0" err="1" smtClean="0">
                <a:latin typeface="Arial" charset="0"/>
                <a:cs typeface="Arial" charset="0"/>
              </a:rPr>
              <a:t>desteklemek</a:t>
            </a:r>
            <a:r>
              <a:rPr lang="en-US" altLang="bg-BG" b="1" dirty="0" smtClean="0">
                <a:latin typeface="Arial" charset="0"/>
                <a:cs typeface="Arial" charset="0"/>
              </a:rPr>
              <a:t>, </a:t>
            </a:r>
            <a:r>
              <a:rPr lang="en-US" altLang="bg-BG" b="1" dirty="0" err="1" smtClean="0">
                <a:latin typeface="Arial" charset="0"/>
                <a:cs typeface="Arial" charset="0"/>
              </a:rPr>
              <a:t>bu</a:t>
            </a:r>
            <a:r>
              <a:rPr lang="en-US" altLang="bg-BG" b="1" dirty="0" smtClean="0">
                <a:latin typeface="Arial" charset="0"/>
                <a:cs typeface="Arial" charset="0"/>
              </a:rPr>
              <a:t> </a:t>
            </a:r>
            <a:r>
              <a:rPr lang="en-US" altLang="bg-BG" b="1" dirty="0" err="1" smtClean="0">
                <a:latin typeface="Arial" charset="0"/>
                <a:cs typeface="Arial" charset="0"/>
              </a:rPr>
              <a:t>araştırmalarda</a:t>
            </a:r>
            <a:r>
              <a:rPr lang="en-US" altLang="bg-BG" b="1" dirty="0" smtClean="0">
                <a:latin typeface="Arial" charset="0"/>
                <a:cs typeface="Arial" charset="0"/>
              </a:rPr>
              <a:t>, </a:t>
            </a:r>
            <a:r>
              <a:rPr lang="en-US" altLang="bg-BG" b="1" dirty="0" err="1" smtClean="0">
                <a:latin typeface="Arial" charset="0"/>
                <a:cs typeface="Arial" charset="0"/>
              </a:rPr>
              <a:t>ilgili</a:t>
            </a:r>
            <a:r>
              <a:rPr lang="en-US" altLang="bg-BG" b="1" dirty="0" smtClean="0">
                <a:latin typeface="Arial" charset="0"/>
                <a:cs typeface="Arial" charset="0"/>
              </a:rPr>
              <a:t> </a:t>
            </a:r>
            <a:r>
              <a:rPr lang="en-US" altLang="bg-BG" b="1" dirty="0" err="1" smtClean="0">
                <a:latin typeface="Arial" charset="0"/>
                <a:cs typeface="Arial" charset="0"/>
              </a:rPr>
              <a:t>ulusal</a:t>
            </a:r>
            <a:r>
              <a:rPr lang="en-US" altLang="bg-BG" b="1" dirty="0" smtClean="0">
                <a:latin typeface="Arial" charset="0"/>
                <a:cs typeface="Arial" charset="0"/>
              </a:rPr>
              <a:t> </a:t>
            </a:r>
            <a:r>
              <a:rPr lang="en-US" altLang="bg-BG" b="1" dirty="0" err="1" smtClean="0">
                <a:latin typeface="Arial" charset="0"/>
                <a:cs typeface="Arial" charset="0"/>
              </a:rPr>
              <a:t>ve</a:t>
            </a:r>
            <a:r>
              <a:rPr lang="en-US" altLang="bg-BG" b="1" dirty="0" smtClean="0">
                <a:latin typeface="Arial" charset="0"/>
                <a:cs typeface="Arial" charset="0"/>
              </a:rPr>
              <a:t> </a:t>
            </a:r>
            <a:r>
              <a:rPr lang="en-US" altLang="bg-BG" b="1" dirty="0" err="1" smtClean="0">
                <a:latin typeface="Arial" charset="0"/>
                <a:cs typeface="Arial" charset="0"/>
              </a:rPr>
              <a:t>uluslararası</a:t>
            </a:r>
            <a:r>
              <a:rPr lang="en-US" altLang="bg-BG" b="1" dirty="0" smtClean="0">
                <a:latin typeface="Arial" charset="0"/>
                <a:cs typeface="Arial" charset="0"/>
              </a:rPr>
              <a:t> </a:t>
            </a:r>
            <a:r>
              <a:rPr lang="en-US" altLang="bg-BG" b="1" dirty="0" err="1" smtClean="0">
                <a:latin typeface="Arial" charset="0"/>
                <a:cs typeface="Arial" charset="0"/>
              </a:rPr>
              <a:t>kuruluşlarla</a:t>
            </a:r>
            <a:r>
              <a:rPr lang="en-US" altLang="bg-BG" b="1" dirty="0" smtClean="0">
                <a:latin typeface="Arial" charset="0"/>
                <a:cs typeface="Arial" charset="0"/>
              </a:rPr>
              <a:t> </a:t>
            </a:r>
            <a:r>
              <a:rPr lang="en-US" altLang="bg-BG" b="1" dirty="0" err="1" smtClean="0">
                <a:latin typeface="Arial" charset="0"/>
                <a:cs typeface="Arial" charset="0"/>
              </a:rPr>
              <a:t>işbirliği</a:t>
            </a:r>
            <a:r>
              <a:rPr lang="en-US" altLang="bg-BG" b="1" dirty="0" smtClean="0">
                <a:latin typeface="Arial" charset="0"/>
                <a:cs typeface="Arial" charset="0"/>
              </a:rPr>
              <a:t> </a:t>
            </a:r>
            <a:r>
              <a:rPr lang="en-US" altLang="bg-BG" b="1" dirty="0" err="1" smtClean="0">
                <a:latin typeface="Arial" charset="0"/>
                <a:cs typeface="Arial" charset="0"/>
              </a:rPr>
              <a:t>sağlamak</a:t>
            </a:r>
            <a:r>
              <a:rPr lang="en-US" altLang="bg-BG" b="1" dirty="0" smtClean="0">
                <a:latin typeface="Arial" charset="0"/>
                <a:cs typeface="Arial" charset="0"/>
              </a:rPr>
              <a:t>,</a:t>
            </a:r>
          </a:p>
        </p:txBody>
      </p:sp>
    </p:spTree>
    <p:extLst>
      <p:ext uri="{BB962C8B-B14F-4D97-AF65-F5344CB8AC3E}">
        <p14:creationId xmlns:p14="http://schemas.microsoft.com/office/powerpoint/2010/main" val="896545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4338" name="Başlık 1"/>
          <p:cNvSpPr>
            <a:spLocks noGrp="1"/>
          </p:cNvSpPr>
          <p:nvPr>
            <p:ph type="title"/>
          </p:nvPr>
        </p:nvSpPr>
        <p:spPr/>
        <p:txBody>
          <a:bodyPr/>
          <a:lstStyle/>
          <a:p>
            <a:pPr eaLnBrk="1" hangingPunct="1"/>
            <a:r>
              <a:rPr lang="tr-TR" altLang="bg-BG" b="1" smtClean="0"/>
              <a:t>Amaçlar</a:t>
            </a:r>
            <a:endParaRPr lang="en-US" altLang="bg-BG" b="1" smtClean="0"/>
          </a:p>
        </p:txBody>
      </p:sp>
      <p:sp>
        <p:nvSpPr>
          <p:cNvPr id="14339" name="Veri Yer Tutucusu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58412A15-AA37-41D7-9FB5-659A1DCCE1EC}" type="datetime1">
              <a:rPr lang="tr-TR" altLang="bg-BG" sz="1400" smtClean="0">
                <a:solidFill>
                  <a:srgbClr val="FEFEFE"/>
                </a:solidFill>
                <a:latin typeface="Century Gothic" pitchFamily="34" charset="0"/>
              </a:rPr>
              <a:pPr eaLnBrk="1" hangingPunct="1">
                <a:spcBef>
                  <a:spcPct val="0"/>
                </a:spcBef>
                <a:buClrTx/>
                <a:buSzTx/>
                <a:buFontTx/>
                <a:buNone/>
              </a:pPr>
              <a:t>24.04.2014</a:t>
            </a:fld>
            <a:endParaRPr lang="en-US" altLang="bg-BG" sz="1400" smtClean="0">
              <a:solidFill>
                <a:srgbClr val="FEFEFE"/>
              </a:solidFill>
              <a:latin typeface="Century Gothic" pitchFamily="34" charset="0"/>
            </a:endParaRPr>
          </a:p>
        </p:txBody>
      </p:sp>
      <p:sp>
        <p:nvSpPr>
          <p:cNvPr id="14340" name="Altbilgi Yer Tutucusu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tr-TR" altLang="bg-BG" sz="1400" smtClean="0">
              <a:solidFill>
                <a:schemeClr val="accent1"/>
              </a:solidFill>
              <a:latin typeface="Century Gothic" pitchFamily="34" charset="0"/>
            </a:endParaRPr>
          </a:p>
        </p:txBody>
      </p:sp>
      <p:sp>
        <p:nvSpPr>
          <p:cNvPr id="14341"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D9611663-F715-4A66-8A25-670A102A448F}" type="slidenum">
              <a:rPr lang="en-US" altLang="bg-BG" sz="1400" smtClean="0">
                <a:solidFill>
                  <a:srgbClr val="FEFEFE"/>
                </a:solidFill>
                <a:latin typeface="Century Gothic" pitchFamily="34" charset="0"/>
              </a:rPr>
              <a:pPr eaLnBrk="1" hangingPunct="1">
                <a:spcBef>
                  <a:spcPct val="0"/>
                </a:spcBef>
                <a:buClrTx/>
                <a:buSzTx/>
                <a:buFontTx/>
                <a:buNone/>
              </a:pPr>
              <a:t>6</a:t>
            </a:fld>
            <a:endParaRPr lang="en-US" altLang="bg-BG" sz="1400" smtClean="0">
              <a:solidFill>
                <a:srgbClr val="FEFEFE"/>
              </a:solidFill>
              <a:latin typeface="Century Gothic" pitchFamily="34" charset="0"/>
            </a:endParaRPr>
          </a:p>
        </p:txBody>
      </p:sp>
      <p:sp>
        <p:nvSpPr>
          <p:cNvPr id="14342" name="İçerik Yer Tutucusu 2"/>
          <p:cNvSpPr>
            <a:spLocks noGrp="1"/>
          </p:cNvSpPr>
          <p:nvPr>
            <p:ph sz="quarter" idx="1"/>
          </p:nvPr>
        </p:nvSpPr>
        <p:spPr>
          <a:xfrm>
            <a:off x="457200" y="1219200"/>
            <a:ext cx="8229600" cy="4937125"/>
          </a:xfrm>
        </p:spPr>
        <p:txBody>
          <a:bodyPr/>
          <a:lstStyle/>
          <a:p>
            <a:pPr marL="0" indent="0" eaLnBrk="1" hangingPunct="1">
              <a:lnSpc>
                <a:spcPct val="150000"/>
              </a:lnSpc>
              <a:buFont typeface="Wingdings 2" pitchFamily="18" charset="2"/>
              <a:buNone/>
            </a:pPr>
            <a:r>
              <a:rPr lang="tr-TR" altLang="bg-BG" b="1" smtClean="0">
                <a:latin typeface="Arial" charset="0"/>
                <a:cs typeface="Arial" charset="0"/>
              </a:rPr>
              <a:t>Y</a:t>
            </a:r>
            <a:r>
              <a:rPr lang="en-US" altLang="bg-BG" b="1" smtClean="0">
                <a:latin typeface="Arial" charset="0"/>
                <a:cs typeface="Arial" charset="0"/>
              </a:rPr>
              <a:t>urtiçinde ve dışında toplumsal cinsiyet eşitliğinin sağlanmasına ilişkin yapılan çalışmaları izlemek, duyurmak,</a:t>
            </a:r>
            <a:endParaRPr lang="tr-TR" altLang="bg-BG" b="1" smtClean="0">
              <a:latin typeface="Arial" charset="0"/>
              <a:cs typeface="Arial" charset="0"/>
            </a:endParaRPr>
          </a:p>
          <a:p>
            <a:pPr marL="0" indent="0" eaLnBrk="1" hangingPunct="1">
              <a:lnSpc>
                <a:spcPct val="150000"/>
              </a:lnSpc>
              <a:buFont typeface="Wingdings 2" pitchFamily="18" charset="2"/>
              <a:buNone/>
            </a:pPr>
            <a:endParaRPr lang="tr-TR" altLang="bg-BG" b="1" smtClean="0">
              <a:latin typeface="Arial" charset="0"/>
              <a:cs typeface="Arial" charset="0"/>
            </a:endParaRPr>
          </a:p>
          <a:p>
            <a:pPr marL="0" indent="0" eaLnBrk="1" hangingPunct="1">
              <a:lnSpc>
                <a:spcPct val="150000"/>
              </a:lnSpc>
              <a:buFont typeface="Wingdings 3" pitchFamily="18" charset="2"/>
              <a:buNone/>
            </a:pPr>
            <a:r>
              <a:rPr lang="en-US" altLang="bg-BG" b="1" smtClean="0">
                <a:latin typeface="Arial" charset="0"/>
                <a:cs typeface="Arial" charset="0"/>
              </a:rPr>
              <a:t>Kadın çalışmaları yürüten ulusal ve uluslararası kuruluşlarla iletişim ağı kurmak,</a:t>
            </a:r>
          </a:p>
          <a:p>
            <a:pPr marL="0" indent="0" eaLnBrk="1" hangingPunct="1">
              <a:buFont typeface="Wingdings 2" pitchFamily="18" charset="2"/>
              <a:buNone/>
            </a:pPr>
            <a:endParaRPr lang="en-US" altLang="bg-BG" smtClean="0"/>
          </a:p>
          <a:p>
            <a:pPr marL="0" indent="0" eaLnBrk="1" hangingPunct="1">
              <a:buFont typeface="Wingdings 2" pitchFamily="18" charset="2"/>
              <a:buNone/>
            </a:pPr>
            <a:endParaRPr lang="en-US" altLang="bg-BG" smtClean="0"/>
          </a:p>
          <a:p>
            <a:pPr marL="0" indent="0" eaLnBrk="1" hangingPunct="1">
              <a:buFont typeface="Wingdings 2" pitchFamily="18" charset="2"/>
              <a:buNone/>
            </a:pPr>
            <a:endParaRPr lang="en-US" altLang="bg-BG" smtClean="0"/>
          </a:p>
        </p:txBody>
      </p:sp>
    </p:spTree>
    <p:extLst>
      <p:ext uri="{BB962C8B-B14F-4D97-AF65-F5344CB8AC3E}">
        <p14:creationId xmlns:p14="http://schemas.microsoft.com/office/powerpoint/2010/main" val="2102962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5362" name="Başlık 1"/>
          <p:cNvSpPr>
            <a:spLocks noGrp="1"/>
          </p:cNvSpPr>
          <p:nvPr>
            <p:ph type="title"/>
          </p:nvPr>
        </p:nvSpPr>
        <p:spPr/>
        <p:txBody>
          <a:bodyPr/>
          <a:lstStyle/>
          <a:p>
            <a:pPr eaLnBrk="1" hangingPunct="1"/>
            <a:r>
              <a:rPr lang="tr-TR" altLang="bg-BG" b="1" smtClean="0"/>
              <a:t>Amaçlar</a:t>
            </a:r>
            <a:endParaRPr lang="en-US" altLang="bg-BG" b="1" smtClean="0"/>
          </a:p>
        </p:txBody>
      </p:sp>
      <p:sp>
        <p:nvSpPr>
          <p:cNvPr id="15363" name="Veri Yer Tutucusu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53B969F4-1791-468E-BB8A-43A6B35B49E2}" type="datetime1">
              <a:rPr lang="tr-TR" altLang="bg-BG" sz="1400" smtClean="0">
                <a:solidFill>
                  <a:srgbClr val="FEFEFE"/>
                </a:solidFill>
                <a:latin typeface="Century Gothic" pitchFamily="34" charset="0"/>
              </a:rPr>
              <a:pPr eaLnBrk="1" hangingPunct="1">
                <a:spcBef>
                  <a:spcPct val="0"/>
                </a:spcBef>
                <a:buClrTx/>
                <a:buSzTx/>
                <a:buFontTx/>
                <a:buNone/>
              </a:pPr>
              <a:t>24.04.2014</a:t>
            </a:fld>
            <a:endParaRPr lang="en-US" altLang="bg-BG" sz="1400" smtClean="0">
              <a:solidFill>
                <a:srgbClr val="FEFEFE"/>
              </a:solidFill>
              <a:latin typeface="Century Gothic" pitchFamily="34" charset="0"/>
            </a:endParaRPr>
          </a:p>
        </p:txBody>
      </p:sp>
      <p:sp>
        <p:nvSpPr>
          <p:cNvPr id="15364" name="Altbilgi Yer Tutucusu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tr-TR" altLang="bg-BG" sz="1400" smtClean="0">
              <a:solidFill>
                <a:schemeClr val="accent1"/>
              </a:solidFill>
              <a:latin typeface="Century Gothic" pitchFamily="34" charset="0"/>
            </a:endParaRPr>
          </a:p>
        </p:txBody>
      </p:sp>
      <p:sp>
        <p:nvSpPr>
          <p:cNvPr id="15365"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C9004D"/>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98C4AE63-892C-4AFB-9F51-0DFF20D9ADCF}" type="slidenum">
              <a:rPr lang="en-US" altLang="bg-BG" sz="1400" smtClean="0">
                <a:solidFill>
                  <a:srgbClr val="FEFEFE"/>
                </a:solidFill>
                <a:latin typeface="Century Gothic" pitchFamily="34" charset="0"/>
              </a:rPr>
              <a:pPr eaLnBrk="1" hangingPunct="1">
                <a:spcBef>
                  <a:spcPct val="0"/>
                </a:spcBef>
                <a:buClrTx/>
                <a:buSzTx/>
                <a:buFontTx/>
                <a:buNone/>
              </a:pPr>
              <a:t>7</a:t>
            </a:fld>
            <a:endParaRPr lang="en-US" altLang="bg-BG" sz="1400" smtClean="0">
              <a:solidFill>
                <a:srgbClr val="FEFEFE"/>
              </a:solidFill>
              <a:latin typeface="Century Gothic" pitchFamily="34" charset="0"/>
            </a:endParaRPr>
          </a:p>
        </p:txBody>
      </p:sp>
      <p:sp>
        <p:nvSpPr>
          <p:cNvPr id="3" name="İçerik Yer Tutucusu 2"/>
          <p:cNvSpPr>
            <a:spLocks noGrp="1"/>
          </p:cNvSpPr>
          <p:nvPr>
            <p:ph sz="quarter" idx="1"/>
          </p:nvPr>
        </p:nvSpPr>
        <p:spPr>
          <a:xfrm>
            <a:off x="457200" y="1219200"/>
            <a:ext cx="8229600" cy="4937125"/>
          </a:xfrm>
        </p:spPr>
        <p:txBody>
          <a:bodyPr rtlCol="0">
            <a:normAutofit fontScale="92500"/>
          </a:bodyPr>
          <a:lstStyle/>
          <a:p>
            <a:pPr marL="0" indent="0" algn="just" eaLnBrk="1" fontAlgn="auto" hangingPunct="1">
              <a:lnSpc>
                <a:spcPct val="150000"/>
              </a:lnSpc>
              <a:spcAft>
                <a:spcPts val="0"/>
              </a:spcAft>
              <a:buFont typeface="Wingdings 2" pitchFamily="18" charset="2"/>
              <a:buNone/>
              <a:defRPr/>
            </a:pPr>
            <a:r>
              <a:rPr lang="tr-TR" b="1" dirty="0" smtClean="0">
                <a:latin typeface="Arial" panose="020B0604020202020204" pitchFamily="34" charset="0"/>
                <a:cs typeface="Arial" panose="020B0604020202020204" pitchFamily="34" charset="0"/>
              </a:rPr>
              <a:t>K</a:t>
            </a:r>
            <a:r>
              <a:rPr lang="en-US" b="1" dirty="0" err="1" smtClean="0">
                <a:latin typeface="Arial" panose="020B0604020202020204" pitchFamily="34" charset="0"/>
                <a:cs typeface="Arial" panose="020B0604020202020204" pitchFamily="34" charset="0"/>
              </a:rPr>
              <a:t>adın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çalışmaları</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alanında</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yapılan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gelişme</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ve</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yayınların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izlenmesi</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amacıyla</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bir</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kitaplık</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oluşturmak</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amaçlarımız</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doğrultusunda</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yayınlar</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yapmak</a:t>
            </a:r>
            <a:r>
              <a:rPr lang="en-US" b="1" dirty="0" smtClean="0">
                <a:latin typeface="Arial" panose="020B0604020202020204" pitchFamily="34" charset="0"/>
                <a:cs typeface="Arial" panose="020B0604020202020204" pitchFamily="34" charset="0"/>
              </a:rPr>
              <a:t>;</a:t>
            </a:r>
            <a:endParaRPr lang="tr-TR" b="1" dirty="0" smtClean="0">
              <a:latin typeface="Arial" panose="020B0604020202020204" pitchFamily="34" charset="0"/>
              <a:cs typeface="Arial" panose="020B0604020202020204" pitchFamily="34" charset="0"/>
            </a:endParaRPr>
          </a:p>
          <a:p>
            <a:pPr marL="0" indent="0" algn="just" eaLnBrk="1" fontAlgn="auto" hangingPunct="1">
              <a:lnSpc>
                <a:spcPct val="150000"/>
              </a:lnSpc>
              <a:spcAft>
                <a:spcPts val="0"/>
              </a:spcAft>
              <a:buFont typeface="Wingdings 2" pitchFamily="18" charset="2"/>
              <a:buNone/>
              <a:defRPr/>
            </a:pPr>
            <a:endParaRPr lang="tr-TR" b="1" dirty="0">
              <a:latin typeface="Arial" panose="020B0604020202020204" pitchFamily="34" charset="0"/>
              <a:cs typeface="Arial" panose="020B0604020202020204" pitchFamily="34" charset="0"/>
            </a:endParaRPr>
          </a:p>
          <a:p>
            <a:pPr marL="0" indent="0" algn="just" eaLnBrk="1" fontAlgn="auto" hangingPunct="1">
              <a:lnSpc>
                <a:spcPct val="150000"/>
              </a:lnSpc>
              <a:spcAft>
                <a:spcPts val="0"/>
              </a:spcAft>
              <a:buFont typeface="Wingdings 3"/>
              <a:buNone/>
              <a:defRPr/>
            </a:pPr>
            <a:r>
              <a:rPr lang="en-US" b="1" dirty="0">
                <a:latin typeface="Arial" panose="020B0604020202020204" pitchFamily="34" charset="0"/>
                <a:cs typeface="Arial" panose="020B0604020202020204" pitchFamily="34" charset="0"/>
              </a:rPr>
              <a:t>Kadın </a:t>
            </a:r>
            <a:r>
              <a:rPr lang="en-US" b="1" dirty="0" err="1">
                <a:latin typeface="Arial" panose="020B0604020202020204" pitchFamily="34" charset="0"/>
                <a:cs typeface="Arial" panose="020B0604020202020204" pitchFamily="34" charset="0"/>
              </a:rPr>
              <a:t>sorunlarıyla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ilgili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yerel</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kuruluşların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çalışmalarına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katkıda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bulunmak</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amacıyla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veri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sağlamak</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kuruluşlarla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ortak</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projeler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hazırlamak</a:t>
            </a:r>
            <a:r>
              <a:rPr lang="en-US" b="1" dirty="0">
                <a:latin typeface="Arial" panose="020B0604020202020204" pitchFamily="34" charset="0"/>
                <a:cs typeface="Arial" panose="020B0604020202020204" pitchFamily="34" charset="0"/>
              </a:rPr>
              <a:t>.</a:t>
            </a:r>
          </a:p>
          <a:p>
            <a:pPr marL="0" indent="0" eaLnBrk="1" fontAlgn="auto" hangingPunct="1">
              <a:spcAft>
                <a:spcPts val="0"/>
              </a:spcAft>
              <a:buFont typeface="Wingdings 2" pitchFamily="18" charset="2"/>
              <a:buNone/>
              <a:defRPr/>
            </a:pPr>
            <a:endParaRPr lang="en-US" dirty="0" smtClean="0"/>
          </a:p>
          <a:p>
            <a:pPr marL="274320" indent="-274320" eaLnBrk="1" fontAlgn="auto" hangingPunct="1">
              <a:spcAft>
                <a:spcPts val="0"/>
              </a:spcAft>
              <a:buFont typeface="Wingdings 3"/>
              <a:buChar char=""/>
              <a:defRPr/>
            </a:pPr>
            <a:endParaRPr lang="en-US" dirty="0"/>
          </a:p>
        </p:txBody>
      </p:sp>
    </p:spTree>
    <p:extLst>
      <p:ext uri="{BB962C8B-B14F-4D97-AF65-F5344CB8AC3E}">
        <p14:creationId xmlns:p14="http://schemas.microsoft.com/office/powerpoint/2010/main" val="1861708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lgn="ctr">
              <a:buNone/>
            </a:pPr>
            <a:r>
              <a:rPr lang="tr-TR" sz="4400" b="1" dirty="0" smtClean="0">
                <a:latin typeface="Arial" panose="020B0604020202020204" pitchFamily="34" charset="0"/>
                <a:cs typeface="Arial" panose="020B0604020202020204" pitchFamily="34" charset="0"/>
              </a:rPr>
              <a:t>Faaliyetlerimiz</a:t>
            </a:r>
            <a:endParaRPr lang="tr-TR"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596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9BE1"/>
            </a:gs>
            <a:gs pos="11000">
              <a:srgbClr val="D0ABE1"/>
            </a:gs>
            <a:gs pos="44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normAutofit/>
          </a:bodyPr>
          <a:lstStyle/>
          <a:p>
            <a:pPr eaLnBrk="1" hangingPunct="1"/>
            <a:r>
              <a:rPr lang="tr-TR" altLang="bg-BG" sz="2400" b="1" dirty="0" smtClean="0"/>
              <a:t>«</a:t>
            </a:r>
            <a:r>
              <a:rPr lang="tr-TR" altLang="bg-BG" sz="2400" b="1" dirty="0" err="1" smtClean="0"/>
              <a:t>Meditation</a:t>
            </a:r>
            <a:r>
              <a:rPr lang="tr-TR" altLang="bg-BG" sz="2400" b="1" dirty="0" smtClean="0"/>
              <a:t> on </a:t>
            </a:r>
            <a:r>
              <a:rPr lang="tr-TR" altLang="bg-BG" sz="2400" b="1" dirty="0" err="1" smtClean="0"/>
              <a:t>Women</a:t>
            </a:r>
            <a:r>
              <a:rPr lang="tr-TR" altLang="bg-BG" sz="2400" b="1" dirty="0" smtClean="0"/>
              <a:t> </a:t>
            </a:r>
            <a:r>
              <a:rPr lang="tr-TR" altLang="bg-BG" sz="2400" b="1" dirty="0" err="1" smtClean="0"/>
              <a:t>and</a:t>
            </a:r>
            <a:r>
              <a:rPr lang="tr-TR" altLang="bg-BG" sz="2400" b="1" dirty="0" smtClean="0"/>
              <a:t> </a:t>
            </a:r>
            <a:r>
              <a:rPr lang="tr-TR" altLang="bg-BG" sz="2400" b="1" dirty="0" err="1" smtClean="0"/>
              <a:t>Shadow</a:t>
            </a:r>
            <a:r>
              <a:rPr lang="tr-TR" altLang="bg-BG" sz="2400" b="1" dirty="0" smtClean="0"/>
              <a:t>»  </a:t>
            </a:r>
            <a:br>
              <a:rPr lang="tr-TR" altLang="bg-BG" sz="2400" b="1" dirty="0" smtClean="0"/>
            </a:br>
            <a:r>
              <a:rPr lang="tr-TR" altLang="bg-BG" sz="2400" b="1" dirty="0" smtClean="0"/>
              <a:t>Fotoğraf Sergisi</a:t>
            </a:r>
          </a:p>
        </p:txBody>
      </p:sp>
      <p:pic>
        <p:nvPicPr>
          <p:cNvPr id="17411" name="Picture 4" descr="DSC_0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68341" y="1143024"/>
            <a:ext cx="3992722" cy="2857487"/>
          </a:xfrm>
        </p:spPr>
      </p:pic>
      <p:pic>
        <p:nvPicPr>
          <p:cNvPr id="17412" name="Picture 5" descr="C:\Documents and Settings\ygsahin\Desktop\20140127\_\Haber Resimleri\DSC_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843338"/>
            <a:ext cx="4067944"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C:\Users\Serpil\Desktop\İzmir CV\foto serg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25"/>
            <a:ext cx="5168340" cy="571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53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387</TotalTime>
  <Words>831</Words>
  <Application>Microsoft Office PowerPoint</Application>
  <PresentationFormat>Ekran Gösterisi (4:3)</PresentationFormat>
  <Paragraphs>114</Paragraphs>
  <Slides>36</Slides>
  <Notes>1</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Kaynak</vt:lpstr>
      <vt:lpstr>Kocaeli Üniversitesi Kadın Sorunlarını Araştırma ve Uygulama Merkezi [KASAUM]                                                    kasaum@kocaeli.edu.tr</vt:lpstr>
      <vt:lpstr>Kuruluş</vt:lpstr>
      <vt:lpstr>Amaçlar</vt:lpstr>
      <vt:lpstr>Amaçlar</vt:lpstr>
      <vt:lpstr>Amaçlar</vt:lpstr>
      <vt:lpstr>Amaçlar</vt:lpstr>
      <vt:lpstr>Amaçlar</vt:lpstr>
      <vt:lpstr>PowerPoint Sunusu</vt:lpstr>
      <vt:lpstr>«Meditation on Women and Shadow»   Fotoğraf Sergisi</vt:lpstr>
      <vt:lpstr>Sosyal Yaşamda Kadını Güçlendirmek - İlişkide Sınır Koyma Seminerleri</vt:lpstr>
      <vt:lpstr>Sosyal Yaşamda Kadını Güçlendirmek - İlişkide Sınır Koyma Seminerleri</vt:lpstr>
      <vt:lpstr>"Kadın ve Göç" Paneli </vt:lpstr>
      <vt:lpstr>International Workshop Women and Migration: Perspectives from and on Turkey</vt:lpstr>
      <vt:lpstr>Türkiye'de Kadınların Seçme Seçilme Hakkı Paneli</vt:lpstr>
      <vt:lpstr>Türkiye’de Kadına Yönelik Şiddetin Önlenmesi Paneli</vt:lpstr>
      <vt:lpstr>«Kadın ve Şiddet» Konulu  Kompozisyon ve Afiş Yarışması</vt:lpstr>
      <vt:lpstr>"Ortadoğu'nun Ortak Tınısı: Feyruz" Konferansı </vt:lpstr>
      <vt:lpstr>The 56th Meeting of the Permanent International Altaistic Conference (PIAC) Kocaeli-Turkey, 7-12 July 2013</vt:lpstr>
      <vt:lpstr>Diğer Paneller</vt:lpstr>
      <vt:lpstr>PowerPoint Sunusu</vt:lpstr>
      <vt:lpstr>«Obezite ve Kadın» Projesi</vt:lpstr>
      <vt:lpstr>“Türkiye’de Bilim Teknoloji ve Mühendislikte Kadın Akademisyenler Ağı” Projesi</vt:lpstr>
      <vt:lpstr>“Türkiye’de Bilim Teknoloji ve Mühendislikte Kadın Akademisyenler Ağı” Projesi</vt:lpstr>
      <vt:lpstr>“Türkiye’de Bilim Teknoloji ve Mühendislikte Kadın Akademisyenler Ağı” Projesi</vt:lpstr>
      <vt:lpstr>“Türkiye’de Bilim Teknoloji ve Mühendislikte Kadın Akademisyenler Ağı” Projesi</vt:lpstr>
      <vt:lpstr>“Türkiye’de Bilim Teknoloji ve Mühendislikte Kadın Akademisyenler Ağı” Projesi</vt:lpstr>
      <vt:lpstr>“Türkiye’de Bilim Teknoloji ve Mühendislikte Kadın Akademisyenler Ağı” Projesi Sonuç Raporu: </vt:lpstr>
      <vt:lpstr>“Konu Kadınsa” Projesi  </vt:lpstr>
      <vt:lpstr>“Konu Kadınsa” Projesi  </vt:lpstr>
      <vt:lpstr>“Konu Kadınsa” Projesi  </vt:lpstr>
      <vt:lpstr>«There is a Safe Life» EU Project</vt:lpstr>
      <vt:lpstr>«There is a Safe Life» EU Project</vt:lpstr>
      <vt:lpstr>«There is a Safe Life» EU Project</vt:lpstr>
      <vt:lpstr>PowerPoint Sunusu</vt:lpstr>
      <vt:lpstr>Kitabın içeriği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 Dr. Münevver Tekcan</dc:title>
  <dc:creator>Serpil</dc:creator>
  <cp:lastModifiedBy>Administrator</cp:lastModifiedBy>
  <cp:revision>35</cp:revision>
  <dcterms:created xsi:type="dcterms:W3CDTF">2014-03-25T10:25:42Z</dcterms:created>
  <dcterms:modified xsi:type="dcterms:W3CDTF">2014-04-24T10:34:16Z</dcterms:modified>
</cp:coreProperties>
</file>