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7" r:id="rId2"/>
    <p:sldId id="264" r:id="rId3"/>
    <p:sldId id="258" r:id="rId4"/>
    <p:sldId id="259" r:id="rId5"/>
    <p:sldId id="261" r:id="rId6"/>
    <p:sldId id="260" r:id="rId7"/>
    <p:sldId id="262" r:id="rId8"/>
    <p:sldId id="263"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21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2E84D-26E0-4C42-87A1-6CD98AC6A8B1}" type="datetimeFigureOut">
              <a:rPr lang="tr-TR" smtClean="0"/>
              <a:pPr/>
              <a:t>23.04.2014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C53E9-91BE-4F7F-B8C9-86F6163554B0}" type="slidenum">
              <a:rPr lang="tr-TR" smtClean="0"/>
              <a:pPr/>
              <a:t>‹#›</a:t>
            </a:fld>
            <a:endParaRPr lang="tr-TR"/>
          </a:p>
        </p:txBody>
      </p:sp>
    </p:spTree>
    <p:extLst>
      <p:ext uri="{BB962C8B-B14F-4D97-AF65-F5344CB8AC3E}">
        <p14:creationId xmlns:p14="http://schemas.microsoft.com/office/powerpoint/2010/main" xmlns="" val="321515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F370B94-0DC0-41B2-8B9D-2962772492DE}" type="slidenum">
              <a:rPr lang="tr-TR">
                <a:solidFill>
                  <a:prstClr val="black"/>
                </a:solidFill>
              </a:rPr>
              <a:pPr/>
              <a:t>1</a:t>
            </a:fld>
            <a:endParaRPr lang="tr-TR">
              <a:solidFill>
                <a:prstClr val="black"/>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Merkezin çalışmalarına öneri ve uyarılarıyla katkıda bulunan bir organdır.  </a:t>
            </a:r>
          </a:p>
          <a:p>
            <a:endParaRPr lang="tr-TR" dirty="0"/>
          </a:p>
        </p:txBody>
      </p:sp>
      <p:sp>
        <p:nvSpPr>
          <p:cNvPr id="4" name="3 Slayt Numarası Yer Tutucusu"/>
          <p:cNvSpPr>
            <a:spLocks noGrp="1"/>
          </p:cNvSpPr>
          <p:nvPr>
            <p:ph type="sldNum" sz="quarter" idx="10"/>
          </p:nvPr>
        </p:nvSpPr>
        <p:spPr/>
        <p:txBody>
          <a:bodyPr/>
          <a:lstStyle/>
          <a:p>
            <a:fld id="{70DC53E9-91BE-4F7F-B8C9-86F6163554B0}" type="slidenum">
              <a:rPr lang="tr-TR" smtClean="0"/>
              <a:pPr/>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grpSp>
          <p:nvGrpSpPr>
            <p:cNvPr id="3"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nvGrpSpPr>
              <p:cNvPr id="4"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grpSp>
          <p:nvGrpSpPr>
            <p:cNvPr id="5"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grpSp>
          <p:nvGrpSpPr>
            <p:cNvPr id="6"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grpSp>
      <p:sp>
        <p:nvSpPr>
          <p:cNvPr id="41027" name="Rectangle 67"/>
          <p:cNvSpPr>
            <a:spLocks noGrp="1" noChangeArrowheads="1"/>
          </p:cNvSpPr>
          <p:nvPr>
            <p:ph type="ctrTitle"/>
          </p:nvPr>
        </p:nvSpPr>
        <p:spPr>
          <a:xfrm>
            <a:off x="990600" y="1752600"/>
            <a:ext cx="7772400" cy="1143000"/>
          </a:xfrm>
        </p:spPr>
        <p:txBody>
          <a:bodyPr/>
          <a:lstStyle>
            <a:lvl1pPr>
              <a:defRPr/>
            </a:lvl1pPr>
          </a:lstStyle>
          <a:p>
            <a:r>
              <a:rPr lang="tr-TR"/>
              <a:t>Asıl başlık stili için tıklatın</a:t>
            </a:r>
          </a:p>
        </p:txBody>
      </p:sp>
      <p:sp>
        <p:nvSpPr>
          <p:cNvPr id="41028"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tr-TR"/>
              <a:t>Asıl alt başlık stilini düzenlemek için tıklatın</a:t>
            </a:r>
          </a:p>
        </p:txBody>
      </p:sp>
      <p:sp>
        <p:nvSpPr>
          <p:cNvPr id="69" name="Rectangle 69"/>
          <p:cNvSpPr>
            <a:spLocks noGrp="1" noChangeArrowheads="1"/>
          </p:cNvSpPr>
          <p:nvPr>
            <p:ph type="dt" sz="quarter" idx="10"/>
          </p:nvPr>
        </p:nvSpPr>
        <p:spPr/>
        <p:txBody>
          <a:bodyPr/>
          <a:lstStyle>
            <a:lvl1pPr>
              <a:defRPr smtClean="0"/>
            </a:lvl1pPr>
          </a:lstStyle>
          <a:p>
            <a:pPr>
              <a:defRPr/>
            </a:pPr>
            <a:r>
              <a:rPr lang="tr-TR" smtClean="0">
                <a:solidFill>
                  <a:srgbClr val="40458C"/>
                </a:solidFill>
              </a:rPr>
              <a:t>4/9/2014</a:t>
            </a:r>
            <a:endParaRPr lang="tr-TR">
              <a:solidFill>
                <a:srgbClr val="40458C"/>
              </a:solidFill>
            </a:endParaRPr>
          </a:p>
        </p:txBody>
      </p:sp>
      <p:sp>
        <p:nvSpPr>
          <p:cNvPr id="70" name="Rectangle 70"/>
          <p:cNvSpPr>
            <a:spLocks noGrp="1" noChangeArrowheads="1"/>
          </p:cNvSpPr>
          <p:nvPr>
            <p:ph type="ftr" sz="quarter" idx="11"/>
          </p:nvPr>
        </p:nvSpPr>
        <p:spPr/>
        <p:txBody>
          <a:bodyPr/>
          <a:lstStyle>
            <a:lvl1pPr>
              <a:defRPr smtClean="0"/>
            </a:lvl1pPr>
          </a:lstStyle>
          <a:p>
            <a:pPr>
              <a:defRPr/>
            </a:pPr>
            <a:r>
              <a:rPr lang="tr-TR" smtClean="0">
                <a:solidFill>
                  <a:srgbClr val="40458C"/>
                </a:solidFill>
              </a:rPr>
              <a:t>UKAM</a:t>
            </a:r>
            <a:endParaRPr lang="tr-TR">
              <a:solidFill>
                <a:srgbClr val="40458C"/>
              </a:solidFill>
            </a:endParaRPr>
          </a:p>
        </p:txBody>
      </p:sp>
      <p:sp>
        <p:nvSpPr>
          <p:cNvPr id="71" name="Rectangle 71"/>
          <p:cNvSpPr>
            <a:spLocks noGrp="1" noChangeArrowheads="1"/>
          </p:cNvSpPr>
          <p:nvPr>
            <p:ph type="sldNum" sz="quarter" idx="12"/>
          </p:nvPr>
        </p:nvSpPr>
        <p:spPr/>
        <p:txBody>
          <a:bodyPr/>
          <a:lstStyle>
            <a:lvl1pPr>
              <a:defRPr smtClean="0"/>
            </a:lvl1pPr>
          </a:lstStyle>
          <a:p>
            <a:pPr>
              <a:defRPr/>
            </a:pPr>
            <a:fld id="{35E8F6F8-4547-421B-BE57-BD25D74E9854}"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5"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6" name="Rectangle 67"/>
          <p:cNvSpPr>
            <a:spLocks noGrp="1" noChangeArrowheads="1"/>
          </p:cNvSpPr>
          <p:nvPr>
            <p:ph type="sldNum" sz="quarter" idx="12"/>
          </p:nvPr>
        </p:nvSpPr>
        <p:spPr>
          <a:ln/>
        </p:spPr>
        <p:txBody>
          <a:bodyPr/>
          <a:lstStyle>
            <a:lvl1pPr>
              <a:defRPr/>
            </a:lvl1pPr>
          </a:lstStyle>
          <a:p>
            <a:pPr>
              <a:defRPr/>
            </a:pPr>
            <a:fld id="{ADC58F5B-B669-4847-A663-B2825851F168}"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10350" y="304800"/>
            <a:ext cx="2000250" cy="5715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304800"/>
            <a:ext cx="584835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5"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6" name="Rectangle 67"/>
          <p:cNvSpPr>
            <a:spLocks noGrp="1" noChangeArrowheads="1"/>
          </p:cNvSpPr>
          <p:nvPr>
            <p:ph type="sldNum" sz="quarter" idx="12"/>
          </p:nvPr>
        </p:nvSpPr>
        <p:spPr>
          <a:ln/>
        </p:spPr>
        <p:txBody>
          <a:bodyPr/>
          <a:lstStyle>
            <a:lvl1pPr>
              <a:defRPr/>
            </a:lvl1pPr>
          </a:lstStyle>
          <a:p>
            <a:pPr>
              <a:defRPr/>
            </a:pPr>
            <a:fld id="{9CD44F0B-6BBD-46AB-BC5C-B7BFB5311002}"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048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838200" y="19050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800600" y="19050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6"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7" name="Rectangle 67"/>
          <p:cNvSpPr>
            <a:spLocks noGrp="1" noChangeArrowheads="1"/>
          </p:cNvSpPr>
          <p:nvPr>
            <p:ph type="sldNum" sz="quarter" idx="12"/>
          </p:nvPr>
        </p:nvSpPr>
        <p:spPr>
          <a:ln/>
        </p:spPr>
        <p:txBody>
          <a:bodyPr/>
          <a:lstStyle>
            <a:lvl1pPr>
              <a:defRPr/>
            </a:lvl1pPr>
          </a:lstStyle>
          <a:p>
            <a:pPr>
              <a:defRPr/>
            </a:pPr>
            <a:fld id="{32F0C44B-35D9-4E4C-8D81-881E5E3CD5CF}"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048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838200" y="19050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800600" y="19050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800600" y="40386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7"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8" name="Rectangle 67"/>
          <p:cNvSpPr>
            <a:spLocks noGrp="1" noChangeArrowheads="1"/>
          </p:cNvSpPr>
          <p:nvPr>
            <p:ph type="sldNum" sz="quarter" idx="12"/>
          </p:nvPr>
        </p:nvSpPr>
        <p:spPr>
          <a:ln/>
        </p:spPr>
        <p:txBody>
          <a:bodyPr/>
          <a:lstStyle>
            <a:lvl1pPr>
              <a:defRPr/>
            </a:lvl1pPr>
          </a:lstStyle>
          <a:p>
            <a:pPr>
              <a:defRPr/>
            </a:pPr>
            <a:fld id="{75DEDE90-3932-4793-B0D8-B813AB9A1F58}"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5"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6" name="Rectangle 67"/>
          <p:cNvSpPr>
            <a:spLocks noGrp="1" noChangeArrowheads="1"/>
          </p:cNvSpPr>
          <p:nvPr>
            <p:ph type="sldNum" sz="quarter" idx="12"/>
          </p:nvPr>
        </p:nvSpPr>
        <p:spPr>
          <a:ln/>
        </p:spPr>
        <p:txBody>
          <a:bodyPr/>
          <a:lstStyle>
            <a:lvl1pPr>
              <a:defRPr/>
            </a:lvl1pPr>
          </a:lstStyle>
          <a:p>
            <a:pPr>
              <a:defRPr/>
            </a:pPr>
            <a:fld id="{1BB454D5-1255-41A7-8708-EF3CDC1D1447}"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5"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6" name="Rectangle 67"/>
          <p:cNvSpPr>
            <a:spLocks noGrp="1" noChangeArrowheads="1"/>
          </p:cNvSpPr>
          <p:nvPr>
            <p:ph type="sldNum" sz="quarter" idx="12"/>
          </p:nvPr>
        </p:nvSpPr>
        <p:spPr>
          <a:ln/>
        </p:spPr>
        <p:txBody>
          <a:bodyPr/>
          <a:lstStyle>
            <a:lvl1pPr>
              <a:defRPr/>
            </a:lvl1pPr>
          </a:lstStyle>
          <a:p>
            <a:pPr>
              <a:defRPr/>
            </a:pPr>
            <a:fld id="{F9F0E24A-7E6A-4B0B-9404-59CC16AD1601}"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6"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7" name="Rectangle 67"/>
          <p:cNvSpPr>
            <a:spLocks noGrp="1" noChangeArrowheads="1"/>
          </p:cNvSpPr>
          <p:nvPr>
            <p:ph type="sldNum" sz="quarter" idx="12"/>
          </p:nvPr>
        </p:nvSpPr>
        <p:spPr>
          <a:ln/>
        </p:spPr>
        <p:txBody>
          <a:bodyPr/>
          <a:lstStyle>
            <a:lvl1pPr>
              <a:defRPr/>
            </a:lvl1pPr>
          </a:lstStyle>
          <a:p>
            <a:pPr>
              <a:defRPr/>
            </a:pPr>
            <a:fld id="{334E2FA3-0B31-4E4F-9FC4-5050562EC8D8}"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8"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9" name="Rectangle 67"/>
          <p:cNvSpPr>
            <a:spLocks noGrp="1" noChangeArrowheads="1"/>
          </p:cNvSpPr>
          <p:nvPr>
            <p:ph type="sldNum" sz="quarter" idx="12"/>
          </p:nvPr>
        </p:nvSpPr>
        <p:spPr>
          <a:ln/>
        </p:spPr>
        <p:txBody>
          <a:bodyPr/>
          <a:lstStyle>
            <a:lvl1pPr>
              <a:defRPr/>
            </a:lvl1pPr>
          </a:lstStyle>
          <a:p>
            <a:pPr>
              <a:defRPr/>
            </a:pPr>
            <a:fld id="{D28FD01A-C4C1-413D-9A29-3F31D86934F6}"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4"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5" name="Rectangle 67"/>
          <p:cNvSpPr>
            <a:spLocks noGrp="1" noChangeArrowheads="1"/>
          </p:cNvSpPr>
          <p:nvPr>
            <p:ph type="sldNum" sz="quarter" idx="12"/>
          </p:nvPr>
        </p:nvSpPr>
        <p:spPr>
          <a:ln/>
        </p:spPr>
        <p:txBody>
          <a:bodyPr/>
          <a:lstStyle>
            <a:lvl1pPr>
              <a:defRPr/>
            </a:lvl1pPr>
          </a:lstStyle>
          <a:p>
            <a:pPr>
              <a:defRPr/>
            </a:pPr>
            <a:fld id="{ADC83E47-D8D0-4883-ADE4-8B055C1DF876}"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3"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4" name="Rectangle 67"/>
          <p:cNvSpPr>
            <a:spLocks noGrp="1" noChangeArrowheads="1"/>
          </p:cNvSpPr>
          <p:nvPr>
            <p:ph type="sldNum" sz="quarter" idx="12"/>
          </p:nvPr>
        </p:nvSpPr>
        <p:spPr>
          <a:ln/>
        </p:spPr>
        <p:txBody>
          <a:bodyPr/>
          <a:lstStyle>
            <a:lvl1pPr>
              <a:defRPr/>
            </a:lvl1pPr>
          </a:lstStyle>
          <a:p>
            <a:pPr>
              <a:defRPr/>
            </a:pPr>
            <a:fld id="{AE845390-DCF2-45B8-BA8D-FE9DC4FDDFF3}"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6"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7" name="Rectangle 67"/>
          <p:cNvSpPr>
            <a:spLocks noGrp="1" noChangeArrowheads="1"/>
          </p:cNvSpPr>
          <p:nvPr>
            <p:ph type="sldNum" sz="quarter" idx="12"/>
          </p:nvPr>
        </p:nvSpPr>
        <p:spPr>
          <a:ln/>
        </p:spPr>
        <p:txBody>
          <a:bodyPr/>
          <a:lstStyle>
            <a:lvl1pPr>
              <a:defRPr/>
            </a:lvl1pPr>
          </a:lstStyle>
          <a:p>
            <a:pPr>
              <a:defRPr/>
            </a:pPr>
            <a:fld id="{334CC6B0-DB27-4034-8E52-988533FC9742}" type="slidenum">
              <a:rPr lang="tr-TR">
                <a:solidFill>
                  <a:srgbClr val="40458C"/>
                </a:solidFill>
              </a:rPr>
              <a:pPr>
                <a:defRPr/>
              </a:pPr>
              <a:t>‹#›</a:t>
            </a:fld>
            <a:endParaRPr lang="tr-TR">
              <a:solidFill>
                <a:srgbClr val="40458C"/>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5"/>
          <p:cNvSpPr>
            <a:spLocks noGrp="1" noChangeArrowheads="1"/>
          </p:cNvSpPr>
          <p:nvPr>
            <p:ph type="dt" sz="half" idx="10"/>
          </p:nvPr>
        </p:nvSpPr>
        <p:spPr>
          <a:ln/>
        </p:spPr>
        <p:txBody>
          <a:bodyPr/>
          <a:lstStyle>
            <a:lvl1pPr>
              <a:defRPr/>
            </a:lvl1pPr>
          </a:lstStyle>
          <a:p>
            <a:pPr>
              <a:defRPr/>
            </a:pPr>
            <a:r>
              <a:rPr lang="tr-TR" smtClean="0">
                <a:solidFill>
                  <a:srgbClr val="40458C"/>
                </a:solidFill>
              </a:rPr>
              <a:t>4/9/2014</a:t>
            </a:r>
            <a:endParaRPr lang="tr-TR">
              <a:solidFill>
                <a:srgbClr val="40458C"/>
              </a:solidFill>
            </a:endParaRPr>
          </a:p>
        </p:txBody>
      </p:sp>
      <p:sp>
        <p:nvSpPr>
          <p:cNvPr id="6" name="Rectangle 66"/>
          <p:cNvSpPr>
            <a:spLocks noGrp="1" noChangeArrowheads="1"/>
          </p:cNvSpPr>
          <p:nvPr>
            <p:ph type="ftr" sz="quarter" idx="11"/>
          </p:nvPr>
        </p:nvSpPr>
        <p:spPr>
          <a:ln/>
        </p:spPr>
        <p:txBody>
          <a:bodyPr/>
          <a:lstStyle>
            <a:lvl1pPr>
              <a:defRPr/>
            </a:lvl1pPr>
          </a:lstStyle>
          <a:p>
            <a:pPr>
              <a:defRPr/>
            </a:pPr>
            <a:r>
              <a:rPr lang="tr-TR" smtClean="0">
                <a:solidFill>
                  <a:srgbClr val="40458C"/>
                </a:solidFill>
              </a:rPr>
              <a:t>UKAM</a:t>
            </a:r>
            <a:endParaRPr lang="tr-TR">
              <a:solidFill>
                <a:srgbClr val="40458C"/>
              </a:solidFill>
            </a:endParaRPr>
          </a:p>
        </p:txBody>
      </p:sp>
      <p:sp>
        <p:nvSpPr>
          <p:cNvPr id="7" name="Rectangle 67"/>
          <p:cNvSpPr>
            <a:spLocks noGrp="1" noChangeArrowheads="1"/>
          </p:cNvSpPr>
          <p:nvPr>
            <p:ph type="sldNum" sz="quarter" idx="12"/>
          </p:nvPr>
        </p:nvSpPr>
        <p:spPr>
          <a:ln/>
        </p:spPr>
        <p:txBody>
          <a:bodyPr/>
          <a:lstStyle>
            <a:lvl1pPr>
              <a:defRPr/>
            </a:lvl1pPr>
          </a:lstStyle>
          <a:p>
            <a:pPr>
              <a:defRPr/>
            </a:pPr>
            <a:fld id="{85814DB8-9C67-43D2-B3EA-8CB9E77B4BD1}" type="slidenum">
              <a:rPr lang="tr-TR">
                <a:solidFill>
                  <a:srgbClr val="40458C"/>
                </a:solidFill>
              </a:rPr>
              <a:pPr>
                <a:defRPr/>
              </a:pPr>
              <a:t>‹#›</a:t>
            </a:fld>
            <a:endParaRPr lang="tr-TR">
              <a:solidFill>
                <a:srgbClr val="40458C"/>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grpSp>
          <p:nvGrpSpPr>
            <p:cNvPr id="3" name="Group 3"/>
            <p:cNvGrpSpPr>
              <a:grpSpLocks/>
            </p:cNvGrpSpPr>
            <p:nvPr/>
          </p:nvGrpSpPr>
          <p:grpSpPr bwMode="auto">
            <a:xfrm>
              <a:off x="0" y="0"/>
              <a:ext cx="5760" cy="4320"/>
              <a:chOff x="0" y="0"/>
              <a:chExt cx="5760" cy="4320"/>
            </a:xfrm>
          </p:grpSpPr>
          <p:grpSp>
            <p:nvGrpSpPr>
              <p:cNvPr id="4" name="Group 4"/>
              <p:cNvGrpSpPr>
                <a:grpSpLocks/>
              </p:cNvGrpSpPr>
              <p:nvPr/>
            </p:nvGrpSpPr>
            <p:grpSpPr bwMode="auto">
              <a:xfrm>
                <a:off x="0" y="192"/>
                <a:ext cx="5760" cy="4032"/>
                <a:chOff x="0" y="192"/>
                <a:chExt cx="5760" cy="4032"/>
              </a:xfrm>
            </p:grpSpPr>
            <p:sp>
              <p:nvSpPr>
                <p:cNvPr id="39941"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2"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3"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4"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5"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6"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7"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8"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49"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0"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1"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2"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3"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4"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5"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6"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7"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8"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59"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0"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1"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2"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grpSp>
            <p:nvGrpSpPr>
              <p:cNvPr id="5" name="Group 27"/>
              <p:cNvGrpSpPr>
                <a:grpSpLocks/>
              </p:cNvGrpSpPr>
              <p:nvPr/>
            </p:nvGrpSpPr>
            <p:grpSpPr bwMode="auto">
              <a:xfrm>
                <a:off x="192" y="0"/>
                <a:ext cx="5376" cy="4320"/>
                <a:chOff x="192" y="0"/>
                <a:chExt cx="5376" cy="4320"/>
              </a:xfrm>
            </p:grpSpPr>
            <p:sp>
              <p:nvSpPr>
                <p:cNvPr id="39964"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5"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6"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7"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8"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69"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0"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1"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2"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3"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4"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5"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6"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7"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8"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79"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0"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1"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2"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3"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4"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5"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6"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7"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8"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89"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90"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91"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92"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grpSp>
        <p:sp>
          <p:nvSpPr>
            <p:cNvPr id="39993"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94"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nvGrpSpPr>
            <p:cNvPr id="6" name="Group 59"/>
            <p:cNvGrpSpPr>
              <a:grpSpLocks/>
            </p:cNvGrpSpPr>
            <p:nvPr/>
          </p:nvGrpSpPr>
          <p:grpSpPr bwMode="auto">
            <a:xfrm>
              <a:off x="261" y="892"/>
              <a:ext cx="1124" cy="1464"/>
              <a:chOff x="96" y="916"/>
              <a:chExt cx="2208" cy="2876"/>
            </a:xfrm>
          </p:grpSpPr>
          <p:sp>
            <p:nvSpPr>
              <p:cNvPr id="39996"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97"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sp>
            <p:nvSpPr>
              <p:cNvPr id="39998"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spcBef>
                    <a:spcPct val="0"/>
                  </a:spcBef>
                  <a:spcAft>
                    <a:spcPct val="0"/>
                  </a:spcAft>
                  <a:defRPr/>
                </a:pPr>
                <a:endParaRPr lang="tr-TR" sz="2400">
                  <a:solidFill>
                    <a:srgbClr val="40458C"/>
                  </a:solidFill>
                </a:endParaRPr>
              </a:p>
            </p:txBody>
          </p:sp>
        </p:grpSp>
      </p:grpSp>
      <p:sp>
        <p:nvSpPr>
          <p:cNvPr id="5123"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5124"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0001"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fontAlgn="base">
              <a:spcBef>
                <a:spcPct val="0"/>
              </a:spcBef>
              <a:spcAft>
                <a:spcPct val="0"/>
              </a:spcAft>
              <a:defRPr/>
            </a:pPr>
            <a:r>
              <a:rPr lang="tr-TR" smtClean="0">
                <a:solidFill>
                  <a:srgbClr val="40458C"/>
                </a:solidFill>
              </a:rPr>
              <a:t>4/9/2014</a:t>
            </a:r>
            <a:endParaRPr lang="tr-TR">
              <a:solidFill>
                <a:srgbClr val="40458C"/>
              </a:solidFill>
            </a:endParaRPr>
          </a:p>
        </p:txBody>
      </p:sp>
      <p:sp>
        <p:nvSpPr>
          <p:cNvPr id="40002"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fontAlgn="base">
              <a:spcBef>
                <a:spcPct val="0"/>
              </a:spcBef>
              <a:spcAft>
                <a:spcPct val="0"/>
              </a:spcAft>
              <a:defRPr/>
            </a:pPr>
            <a:r>
              <a:rPr lang="tr-TR" smtClean="0">
                <a:solidFill>
                  <a:srgbClr val="40458C"/>
                </a:solidFill>
              </a:rPr>
              <a:t>UKAM</a:t>
            </a:r>
            <a:endParaRPr lang="tr-TR">
              <a:solidFill>
                <a:srgbClr val="40458C"/>
              </a:solidFill>
            </a:endParaRPr>
          </a:p>
        </p:txBody>
      </p:sp>
      <p:sp>
        <p:nvSpPr>
          <p:cNvPr id="40003"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fontAlgn="base">
              <a:spcBef>
                <a:spcPct val="0"/>
              </a:spcBef>
              <a:spcAft>
                <a:spcPct val="0"/>
              </a:spcAft>
              <a:defRPr/>
            </a:pPr>
            <a:fld id="{FC2AEDC8-E958-4672-B40C-91073CC07C84}" type="slidenum">
              <a:rPr lang="tr-TR">
                <a:solidFill>
                  <a:srgbClr val="40458C"/>
                </a:solidFill>
              </a:rPr>
              <a:pPr fontAlgn="base">
                <a:spcBef>
                  <a:spcPct val="0"/>
                </a:spcBef>
                <a:spcAft>
                  <a:spcPct val="0"/>
                </a:spcAft>
                <a:defRPr/>
              </a:pPr>
              <a:t>‹#›</a:t>
            </a:fld>
            <a:endParaRPr lang="tr-TR">
              <a:solidFill>
                <a:srgbClr val="40458C"/>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mailto:elvane@uludag.edu.tr" TargetMode="External"/><Relationship Id="rId2" Type="http://schemas.openxmlformats.org/officeDocument/2006/relationships/hyperlink" Target="mailto:msaadet@gmail.com" TargetMode="External"/><Relationship Id="rId1" Type="http://schemas.openxmlformats.org/officeDocument/2006/relationships/slideLayout" Target="../slideLayouts/slideLayout2.xml"/><Relationship Id="rId5" Type="http://schemas.openxmlformats.org/officeDocument/2006/relationships/hyperlink" Target="mailto:bursa@aile.gov.tr" TargetMode="External"/><Relationship Id="rId4" Type="http://schemas.openxmlformats.org/officeDocument/2006/relationships/hyperlink" Target="mailto:okul@emineornek.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ozlemi@uludag.edu.tr" TargetMode="External"/><Relationship Id="rId2" Type="http://schemas.openxmlformats.org/officeDocument/2006/relationships/hyperlink" Target="mailto:saytac@uludag.edu.tr" TargetMode="External"/><Relationship Id="rId1" Type="http://schemas.openxmlformats.org/officeDocument/2006/relationships/slideLayout" Target="../slideLayouts/slideLayout2.xml"/><Relationship Id="rId4" Type="http://schemas.openxmlformats.org/officeDocument/2006/relationships/hyperlink" Target="mailto:umran@uludag.edu.t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55576" y="3212976"/>
            <a:ext cx="7772400" cy="1843088"/>
          </a:xfrm>
        </p:spPr>
        <p:txBody>
          <a:bodyPr/>
          <a:lstStyle/>
          <a:p>
            <a:pPr algn="ctr" eaLnBrk="1" hangingPunct="1"/>
            <a:r>
              <a:rPr lang="tr-TR" b="1" dirty="0" smtClean="0"/>
              <a:t>ULUDAĞ ÜNİVERSİTESİ KADIN ÇALIŞMALARI UYGULAMA VE ARAŞTIRMA MERKEZİ</a:t>
            </a:r>
            <a:endParaRPr lang="en-US" b="1" dirty="0" smtClean="0"/>
          </a:p>
        </p:txBody>
      </p:sp>
      <p:pic>
        <p:nvPicPr>
          <p:cNvPr id="8" name="7 Resim" descr="jpgversiyonu.jpg"/>
          <p:cNvPicPr>
            <a:picLocks noChangeAspect="1"/>
          </p:cNvPicPr>
          <p:nvPr/>
        </p:nvPicPr>
        <p:blipFill>
          <a:blip r:embed="rId3" cstate="print"/>
          <a:stretch>
            <a:fillRect/>
          </a:stretch>
        </p:blipFill>
        <p:spPr>
          <a:xfrm>
            <a:off x="0" y="0"/>
            <a:ext cx="1584176" cy="1484784"/>
          </a:xfrm>
          <a:prstGeom prst="rect">
            <a:avLst/>
          </a:prstGeom>
        </p:spPr>
      </p:pic>
      <p:pic>
        <p:nvPicPr>
          <p:cNvPr id="11" name="10 Resim" descr="4.jpg"/>
          <p:cNvPicPr>
            <a:picLocks noChangeAspect="1"/>
          </p:cNvPicPr>
          <p:nvPr/>
        </p:nvPicPr>
        <p:blipFill>
          <a:blip r:embed="rId4" cstate="print"/>
          <a:stretch>
            <a:fillRect/>
          </a:stretch>
        </p:blipFill>
        <p:spPr>
          <a:xfrm>
            <a:off x="6300192" y="0"/>
            <a:ext cx="2843808" cy="18448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0648"/>
            <a:ext cx="7772400" cy="666328"/>
          </a:xfrm>
        </p:spPr>
        <p:txBody>
          <a:bodyPr/>
          <a:lstStyle/>
          <a:p>
            <a:r>
              <a:rPr lang="tr-TR" sz="4000" b="1" dirty="0" smtClean="0"/>
              <a:t>Üyeler</a:t>
            </a:r>
            <a:endParaRPr lang="tr-TR" sz="4000" dirty="0"/>
          </a:p>
        </p:txBody>
      </p:sp>
      <p:sp>
        <p:nvSpPr>
          <p:cNvPr id="3" name="2 İçerik Yer Tutucusu"/>
          <p:cNvSpPr>
            <a:spLocks noGrp="1"/>
          </p:cNvSpPr>
          <p:nvPr>
            <p:ph idx="1"/>
          </p:nvPr>
        </p:nvSpPr>
        <p:spPr>
          <a:xfrm>
            <a:off x="683568" y="1196752"/>
            <a:ext cx="7848872" cy="4114800"/>
          </a:xfrm>
        </p:spPr>
        <p:txBody>
          <a:bodyPr/>
          <a:lstStyle/>
          <a:p>
            <a:pPr>
              <a:spcBef>
                <a:spcPts val="0"/>
              </a:spcBef>
            </a:pPr>
            <a:r>
              <a:rPr lang="tr-TR" sz="1800" b="1" dirty="0" err="1" smtClean="0"/>
              <a:t>Yard</a:t>
            </a:r>
            <a:r>
              <a:rPr lang="tr-TR" sz="1800" b="1" dirty="0" smtClean="0"/>
              <a:t>. Doç. Dr. Saadet MAYDAER</a:t>
            </a:r>
            <a:endParaRPr lang="tr-TR" sz="1800" dirty="0" smtClean="0"/>
          </a:p>
          <a:p>
            <a:pPr>
              <a:spcBef>
                <a:spcPts val="0"/>
              </a:spcBef>
            </a:pPr>
            <a:r>
              <a:rPr lang="tr-TR" sz="1800" dirty="0" smtClean="0"/>
              <a:t>İlahiyat Fakültesi</a:t>
            </a:r>
          </a:p>
          <a:p>
            <a:pPr>
              <a:spcBef>
                <a:spcPts val="0"/>
              </a:spcBef>
            </a:pPr>
            <a:r>
              <a:rPr lang="tr-TR" sz="1800" dirty="0" smtClean="0"/>
              <a:t>Telefon: 0(224) 243 10 66 </a:t>
            </a:r>
          </a:p>
          <a:p>
            <a:pPr>
              <a:spcBef>
                <a:spcPts val="0"/>
              </a:spcBef>
            </a:pPr>
            <a:r>
              <a:rPr lang="tr-TR" sz="1800" dirty="0" smtClean="0"/>
              <a:t>E-posta: </a:t>
            </a:r>
            <a:r>
              <a:rPr lang="tr-TR" sz="1800" u="sng" dirty="0" err="1" smtClean="0">
                <a:hlinkClick r:id="rId2"/>
              </a:rPr>
              <a:t>msaadet</a:t>
            </a:r>
            <a:r>
              <a:rPr lang="tr-TR" sz="1800" u="sng" dirty="0" smtClean="0">
                <a:hlinkClick r:id="rId2"/>
              </a:rPr>
              <a:t>@</a:t>
            </a:r>
            <a:r>
              <a:rPr lang="tr-TR" sz="1800" u="sng" dirty="0" err="1" smtClean="0">
                <a:hlinkClick r:id="rId2"/>
              </a:rPr>
              <a:t>gmail</a:t>
            </a:r>
            <a:r>
              <a:rPr lang="tr-TR" sz="1800" u="sng" dirty="0" smtClean="0">
                <a:hlinkClick r:id="rId2"/>
              </a:rPr>
              <a:t>.com</a:t>
            </a:r>
            <a:endParaRPr lang="tr-TR" sz="1800" dirty="0" smtClean="0"/>
          </a:p>
          <a:p>
            <a:pPr>
              <a:spcBef>
                <a:spcPts val="0"/>
              </a:spcBef>
              <a:buNone/>
            </a:pPr>
            <a:endParaRPr lang="tr-TR" sz="1800" dirty="0" smtClean="0"/>
          </a:p>
          <a:p>
            <a:pPr>
              <a:spcBef>
                <a:spcPts val="0"/>
              </a:spcBef>
            </a:pPr>
            <a:r>
              <a:rPr lang="tr-TR" sz="1800" b="1" dirty="0" smtClean="0"/>
              <a:t>Öğretim Görevlisi Dr. Elvan ERTÜRK</a:t>
            </a:r>
            <a:endParaRPr lang="tr-TR" sz="1800" dirty="0" smtClean="0"/>
          </a:p>
          <a:p>
            <a:pPr>
              <a:spcBef>
                <a:spcPts val="0"/>
              </a:spcBef>
            </a:pPr>
            <a:r>
              <a:rPr lang="tr-TR" sz="1800" dirty="0" smtClean="0"/>
              <a:t>Fen- Edebiyat Fakültesi Psikoloji Bölümü</a:t>
            </a:r>
          </a:p>
          <a:p>
            <a:pPr>
              <a:spcBef>
                <a:spcPts val="0"/>
              </a:spcBef>
            </a:pPr>
            <a:r>
              <a:rPr lang="tr-TR" sz="1800" dirty="0" smtClean="0"/>
              <a:t>Telefon: 0(224) 294 18 77 </a:t>
            </a:r>
          </a:p>
          <a:p>
            <a:pPr>
              <a:spcBef>
                <a:spcPts val="0"/>
              </a:spcBef>
            </a:pPr>
            <a:r>
              <a:rPr lang="tr-TR" sz="1800" dirty="0" smtClean="0"/>
              <a:t>E-posta: </a:t>
            </a:r>
            <a:r>
              <a:rPr lang="tr-TR" sz="1800" u="sng" dirty="0" err="1" smtClean="0">
                <a:hlinkClick r:id="rId3"/>
              </a:rPr>
              <a:t>elvane</a:t>
            </a:r>
            <a:r>
              <a:rPr lang="tr-TR" sz="1800" u="sng" dirty="0" smtClean="0">
                <a:hlinkClick r:id="rId3"/>
              </a:rPr>
              <a:t>@</a:t>
            </a:r>
            <a:r>
              <a:rPr lang="tr-TR" sz="1800" u="sng" dirty="0" err="1" smtClean="0">
                <a:hlinkClick r:id="rId3"/>
              </a:rPr>
              <a:t>uludag</a:t>
            </a:r>
            <a:r>
              <a:rPr lang="tr-TR" sz="1800" u="sng" dirty="0" smtClean="0">
                <a:hlinkClick r:id="rId3"/>
              </a:rPr>
              <a:t>.edu.tr</a:t>
            </a:r>
            <a:endParaRPr lang="tr-TR" sz="1800" dirty="0" smtClean="0"/>
          </a:p>
          <a:p>
            <a:pPr>
              <a:spcBef>
                <a:spcPts val="0"/>
              </a:spcBef>
              <a:buNone/>
            </a:pPr>
            <a:endParaRPr lang="tr-TR" sz="1800" dirty="0" smtClean="0"/>
          </a:p>
          <a:p>
            <a:pPr>
              <a:spcBef>
                <a:spcPts val="0"/>
              </a:spcBef>
            </a:pPr>
            <a:r>
              <a:rPr lang="tr-TR" sz="1800" b="1" dirty="0" smtClean="0"/>
              <a:t>Emine ÖRNEK (Kurum dışı üye)</a:t>
            </a:r>
            <a:endParaRPr lang="tr-TR" sz="1800" dirty="0" smtClean="0"/>
          </a:p>
          <a:p>
            <a:pPr>
              <a:spcBef>
                <a:spcPts val="0"/>
              </a:spcBef>
            </a:pPr>
            <a:r>
              <a:rPr lang="tr-TR" sz="1800" dirty="0" smtClean="0"/>
              <a:t>Bursa Ticaret ve Sanayi Odası Kadın Girişimciler Kurulu Başkanı, </a:t>
            </a:r>
          </a:p>
          <a:p>
            <a:pPr>
              <a:spcBef>
                <a:spcPts val="0"/>
              </a:spcBef>
              <a:buNone/>
            </a:pPr>
            <a:r>
              <a:rPr lang="tr-TR" sz="1800" dirty="0" smtClean="0"/>
              <a:t>     Emine Örnek Eğitim Kurumları Yönetim Kurulu Başkanı </a:t>
            </a:r>
          </a:p>
          <a:p>
            <a:pPr>
              <a:spcBef>
                <a:spcPts val="0"/>
              </a:spcBef>
            </a:pPr>
            <a:r>
              <a:rPr lang="tr-TR" sz="1800" dirty="0" smtClean="0"/>
              <a:t>Telefon: 0(224) 549 16 00</a:t>
            </a:r>
          </a:p>
          <a:p>
            <a:pPr>
              <a:spcBef>
                <a:spcPts val="0"/>
              </a:spcBef>
            </a:pPr>
            <a:r>
              <a:rPr lang="tr-TR" sz="1800" dirty="0" smtClean="0"/>
              <a:t>E-posta: </a:t>
            </a:r>
            <a:r>
              <a:rPr lang="tr-TR" sz="1800" u="sng" dirty="0" smtClean="0">
                <a:hlinkClick r:id="rId4"/>
              </a:rPr>
              <a:t>okul@</a:t>
            </a:r>
            <a:r>
              <a:rPr lang="tr-TR" sz="1800" u="sng" dirty="0" err="1" smtClean="0">
                <a:hlinkClick r:id="rId4"/>
              </a:rPr>
              <a:t>emineornek</a:t>
            </a:r>
            <a:r>
              <a:rPr lang="tr-TR" sz="1800" u="sng" dirty="0" smtClean="0">
                <a:hlinkClick r:id="rId4"/>
              </a:rPr>
              <a:t>.com</a:t>
            </a:r>
            <a:endParaRPr lang="tr-TR" sz="1800" dirty="0" smtClean="0"/>
          </a:p>
          <a:p>
            <a:pPr>
              <a:spcBef>
                <a:spcPts val="0"/>
              </a:spcBef>
              <a:buNone/>
            </a:pPr>
            <a:endParaRPr lang="tr-TR" sz="1800" dirty="0" smtClean="0"/>
          </a:p>
          <a:p>
            <a:pPr>
              <a:spcBef>
                <a:spcPts val="0"/>
              </a:spcBef>
            </a:pPr>
            <a:r>
              <a:rPr lang="tr-TR" sz="1800" b="1" dirty="0" smtClean="0"/>
              <a:t>Dr. Sunay ÖZKUL (Kurum dışı üye)</a:t>
            </a:r>
            <a:endParaRPr lang="tr-TR" sz="1800" dirty="0" smtClean="0"/>
          </a:p>
          <a:p>
            <a:pPr>
              <a:spcBef>
                <a:spcPts val="0"/>
              </a:spcBef>
            </a:pPr>
            <a:r>
              <a:rPr lang="tr-TR" sz="1800" dirty="0" smtClean="0"/>
              <a:t>Bursa Aile ve Sosyal Politikalar İl Müdürü</a:t>
            </a:r>
          </a:p>
          <a:p>
            <a:pPr>
              <a:spcBef>
                <a:spcPts val="0"/>
              </a:spcBef>
            </a:pPr>
            <a:r>
              <a:rPr lang="tr-TR" sz="1800" dirty="0" smtClean="0"/>
              <a:t>Telefon: 0 (224) 223 19 26</a:t>
            </a:r>
          </a:p>
          <a:p>
            <a:pPr>
              <a:spcBef>
                <a:spcPts val="0"/>
              </a:spcBef>
            </a:pPr>
            <a:r>
              <a:rPr lang="tr-TR" sz="1800" dirty="0" smtClean="0"/>
              <a:t>E-posta:  </a:t>
            </a:r>
            <a:r>
              <a:rPr lang="tr-TR" sz="1800" u="sng" dirty="0" smtClean="0">
                <a:hlinkClick r:id="rId5"/>
              </a:rPr>
              <a:t>bursa@aile.gov.tr</a:t>
            </a:r>
            <a:r>
              <a:rPr lang="tr-TR" sz="1800" dirty="0" smtClean="0"/>
              <a:t> </a:t>
            </a:r>
          </a:p>
          <a:p>
            <a:endParaRPr lang="tr-TR" sz="2800" dirty="0"/>
          </a:p>
        </p:txBody>
      </p:sp>
      <p:sp>
        <p:nvSpPr>
          <p:cNvPr id="4" name="3 Altbilgi Yer Tutucusu"/>
          <p:cNvSpPr>
            <a:spLocks noGrp="1"/>
          </p:cNvSpPr>
          <p:nvPr>
            <p:ph type="ftr" sz="quarter" idx="11"/>
          </p:nvPr>
        </p:nvSpPr>
        <p:spPr>
          <a:xfrm>
            <a:off x="4211960" y="6237312"/>
            <a:ext cx="2895600" cy="457200"/>
          </a:xfrm>
        </p:spPr>
        <p:txBody>
          <a:bodyPr/>
          <a:lstStyle/>
          <a:p>
            <a:pPr>
              <a:defRPr/>
            </a:pPr>
            <a:r>
              <a:rPr lang="tr-TR" b="1" dirty="0" smtClean="0">
                <a:solidFill>
                  <a:srgbClr val="40458C"/>
                </a:solidFill>
              </a:rPr>
              <a:t>UKAM</a:t>
            </a:r>
            <a:endParaRPr lang="tr-TR" b="1" dirty="0">
              <a:solidFill>
                <a:srgbClr val="40458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ukam-veb.JPG"/>
          <p:cNvPicPr>
            <a:picLocks noGrp="1" noChangeAspect="1"/>
          </p:cNvPicPr>
          <p:nvPr>
            <p:ph idx="1"/>
          </p:nvPr>
        </p:nvPicPr>
        <p:blipFill>
          <a:blip r:embed="rId2" cstate="print"/>
          <a:stretch>
            <a:fillRect/>
          </a:stretch>
        </p:blipFill>
        <p:spPr>
          <a:xfrm>
            <a:off x="467544" y="1556792"/>
            <a:ext cx="8091465" cy="4824536"/>
          </a:xfrm>
        </p:spPr>
      </p:pic>
      <p:sp>
        <p:nvSpPr>
          <p:cNvPr id="4" name="3 Altbilgi Yer Tutucusu"/>
          <p:cNvSpPr>
            <a:spLocks noGrp="1"/>
          </p:cNvSpPr>
          <p:nvPr>
            <p:ph type="ftr" sz="quarter" idx="11"/>
          </p:nvPr>
        </p:nvSpPr>
        <p:spPr/>
        <p:txBody>
          <a:bodyPr/>
          <a:lstStyle/>
          <a:p>
            <a:pPr>
              <a:defRPr/>
            </a:pPr>
            <a:r>
              <a:rPr lang="tr-TR" b="1" dirty="0" smtClean="0">
                <a:solidFill>
                  <a:srgbClr val="40458C"/>
                </a:solidFill>
              </a:rPr>
              <a:t>UKAM</a:t>
            </a:r>
            <a:endParaRPr lang="tr-TR" b="1" dirty="0">
              <a:solidFill>
                <a:srgbClr val="40458C"/>
              </a:solidFill>
            </a:endParaRPr>
          </a:p>
        </p:txBody>
      </p:sp>
      <p:sp>
        <p:nvSpPr>
          <p:cNvPr id="6" name="1 Başlık"/>
          <p:cNvSpPr>
            <a:spLocks noGrp="1"/>
          </p:cNvSpPr>
          <p:nvPr>
            <p:ph type="title"/>
          </p:nvPr>
        </p:nvSpPr>
        <p:spPr>
          <a:xfrm>
            <a:off x="609600" y="304800"/>
            <a:ext cx="7772400" cy="1143000"/>
          </a:xfrm>
        </p:spPr>
        <p:txBody>
          <a:bodyPr/>
          <a:lstStyle/>
          <a:p>
            <a:pPr algn="ctr"/>
            <a:r>
              <a:rPr lang="tr-TR" sz="3600" dirty="0" smtClean="0"/>
              <a:t>Yönetim, Danışma </a:t>
            </a:r>
            <a:r>
              <a:rPr lang="tr-TR" sz="3600" dirty="0" smtClean="0"/>
              <a:t>Kurulu  ve Rektörümüz Prof. Dr. Kamil Dilek</a:t>
            </a:r>
            <a:endParaRPr lang="tr-T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2060848"/>
            <a:ext cx="7772400" cy="3958952"/>
          </a:xfrm>
        </p:spPr>
        <p:txBody>
          <a:bodyPr/>
          <a:lstStyle/>
          <a:p>
            <a:r>
              <a:rPr lang="tr-TR" dirty="0" smtClean="0">
                <a:solidFill>
                  <a:schemeClr val="tx1"/>
                </a:solidFill>
                <a:latin typeface="+mn-lt"/>
                <a:ea typeface="+mn-ea"/>
                <a:cs typeface="+mn-cs"/>
              </a:rPr>
              <a:t>Uludağ Üniversitesi, Kadın Çalışmaları Uygulama ve Araştırma Merkezi (UKAM), 2547 sayılı Yüksek Öğretim Kanunu'nun 2880 sayılı Kanunla değişik 7/d-2 maddesi uyarınca, 18 Temmuz 2013 tarih ve 28711 sayılı Resmi Gazete’ de yayınlanan yönetmelik çerçevesinde kurulmuştur.</a:t>
            </a:r>
            <a:endParaRPr lang="tr-TR" dirty="0"/>
          </a:p>
        </p:txBody>
      </p:sp>
      <p:sp>
        <p:nvSpPr>
          <p:cNvPr id="7" name="6 Altbilgi Yer Tutucusu"/>
          <p:cNvSpPr>
            <a:spLocks noGrp="1"/>
          </p:cNvSpPr>
          <p:nvPr>
            <p:ph type="ftr" sz="quarter" idx="11"/>
          </p:nvPr>
        </p:nvSpPr>
        <p:spPr/>
        <p:txBody>
          <a:bodyPr/>
          <a:lstStyle/>
          <a:p>
            <a:pPr>
              <a:defRPr/>
            </a:pPr>
            <a:r>
              <a:rPr lang="tr-TR" b="1" dirty="0" smtClean="0">
                <a:solidFill>
                  <a:srgbClr val="40458C"/>
                </a:solidFill>
              </a:rPr>
              <a:t>UKAM</a:t>
            </a:r>
            <a:endParaRPr lang="tr-TR" b="1" dirty="0">
              <a:solidFill>
                <a:srgbClr val="40458C"/>
              </a:solidFill>
            </a:endParaRPr>
          </a:p>
        </p:txBody>
      </p:sp>
      <p:sp>
        <p:nvSpPr>
          <p:cNvPr id="9" name="1 Başlık"/>
          <p:cNvSpPr>
            <a:spLocks noGrp="1"/>
          </p:cNvSpPr>
          <p:nvPr>
            <p:ph type="title"/>
          </p:nvPr>
        </p:nvSpPr>
        <p:spPr>
          <a:xfrm>
            <a:off x="609600" y="304800"/>
            <a:ext cx="7772400" cy="1143000"/>
          </a:xfrm>
        </p:spPr>
        <p:txBody>
          <a:bodyPr/>
          <a:lstStyle/>
          <a:p>
            <a:r>
              <a:rPr lang="tr-TR" dirty="0" smtClean="0"/>
              <a:t>Kuruluş</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Amacı</a:t>
            </a:r>
            <a:endParaRPr lang="tr-TR" dirty="0"/>
          </a:p>
        </p:txBody>
      </p:sp>
      <p:sp>
        <p:nvSpPr>
          <p:cNvPr id="3" name="2 İçerik Yer Tutucusu"/>
          <p:cNvSpPr>
            <a:spLocks noGrp="1"/>
          </p:cNvSpPr>
          <p:nvPr>
            <p:ph idx="1"/>
          </p:nvPr>
        </p:nvSpPr>
        <p:spPr>
          <a:xfrm>
            <a:off x="683568" y="1628800"/>
            <a:ext cx="7772400" cy="4114800"/>
          </a:xfrm>
        </p:spPr>
        <p:txBody>
          <a:bodyPr/>
          <a:lstStyle/>
          <a:p>
            <a:r>
              <a:rPr lang="tr-TR" dirty="0" smtClean="0">
                <a:solidFill>
                  <a:schemeClr val="tx1"/>
                </a:solidFill>
                <a:latin typeface="+mn-lt"/>
                <a:ea typeface="+mn-ea"/>
                <a:cs typeface="+mn-cs"/>
              </a:rPr>
              <a:t>Uludağ Üniversitesi rektörlüğüne bağlı olarak kurulan Kadın Çalışmaları Uygulama ve Araştırma Merkezi (UKAM), toplumsal cinsiyet eşitliğini sağlamak, kadın haklarını korumak, yaygınlaştırmak, geliştirmek ve bu alanda </a:t>
            </a:r>
            <a:r>
              <a:rPr lang="tr-TR" dirty="0" smtClean="0">
                <a:solidFill>
                  <a:schemeClr val="tx1"/>
                </a:solidFill>
                <a:latin typeface="+mn-lt"/>
                <a:ea typeface="+mn-ea"/>
                <a:cs typeface="+mn-cs"/>
              </a:rPr>
              <a:t>toplumun </a:t>
            </a:r>
            <a:r>
              <a:rPr lang="tr-TR" dirty="0" smtClean="0">
                <a:solidFill>
                  <a:schemeClr val="tx1"/>
                </a:solidFill>
                <a:latin typeface="+mn-lt"/>
                <a:ea typeface="+mn-ea"/>
                <a:cs typeface="+mn-cs"/>
              </a:rPr>
              <a:t>bilinç düzeyinin yükseltilmesini sağlamak amacıyla bilimsel çalışmalar yapmak üzere kurulmuştur. </a:t>
            </a:r>
          </a:p>
          <a:p>
            <a:endParaRPr lang="tr-TR" dirty="0"/>
          </a:p>
        </p:txBody>
      </p:sp>
      <p:sp>
        <p:nvSpPr>
          <p:cNvPr id="6" name="5 Altbilgi Yer Tutucusu"/>
          <p:cNvSpPr>
            <a:spLocks noGrp="1"/>
          </p:cNvSpPr>
          <p:nvPr>
            <p:ph type="ftr" sz="quarter" idx="11"/>
          </p:nvPr>
        </p:nvSpPr>
        <p:spPr/>
        <p:txBody>
          <a:bodyPr/>
          <a:lstStyle/>
          <a:p>
            <a:pPr>
              <a:defRPr/>
            </a:pPr>
            <a:r>
              <a:rPr lang="tr-TR" b="1" dirty="0" smtClean="0">
                <a:solidFill>
                  <a:srgbClr val="40458C"/>
                </a:solidFill>
              </a:rPr>
              <a:t>UKAM</a:t>
            </a:r>
            <a:endParaRPr lang="tr-TR" b="1" dirty="0">
              <a:solidFill>
                <a:srgbClr val="40458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Merkezin Yönetim Organları </a:t>
            </a:r>
            <a:endParaRPr lang="tr-TR" dirty="0"/>
          </a:p>
        </p:txBody>
      </p:sp>
      <p:sp>
        <p:nvSpPr>
          <p:cNvPr id="3" name="2 İçerik Yer Tutucusu"/>
          <p:cNvSpPr>
            <a:spLocks noGrp="1"/>
          </p:cNvSpPr>
          <p:nvPr>
            <p:ph idx="1"/>
          </p:nvPr>
        </p:nvSpPr>
        <p:spPr/>
        <p:txBody>
          <a:bodyPr/>
          <a:lstStyle/>
          <a:p>
            <a:r>
              <a:rPr lang="tr-TR" dirty="0" smtClean="0"/>
              <a:t>Müdür,  </a:t>
            </a:r>
          </a:p>
          <a:p>
            <a:r>
              <a:rPr lang="tr-TR" dirty="0" smtClean="0"/>
              <a:t>Yönetim Kurulu, (7 kişi)</a:t>
            </a:r>
          </a:p>
          <a:p>
            <a:r>
              <a:rPr lang="tr-TR" dirty="0" smtClean="0"/>
              <a:t>Danışma Kurulu, (15 kişi)</a:t>
            </a:r>
          </a:p>
          <a:p>
            <a:r>
              <a:rPr lang="tr-TR" dirty="0" smtClean="0"/>
              <a:t>Çalışma grupları</a:t>
            </a:r>
            <a:endParaRPr lang="tr-TR" dirty="0"/>
          </a:p>
        </p:txBody>
      </p:sp>
      <p:sp>
        <p:nvSpPr>
          <p:cNvPr id="4" name="3 Altbilgi Yer Tutucusu"/>
          <p:cNvSpPr>
            <a:spLocks noGrp="1"/>
          </p:cNvSpPr>
          <p:nvPr>
            <p:ph type="ftr" sz="quarter" idx="11"/>
          </p:nvPr>
        </p:nvSpPr>
        <p:spPr/>
        <p:txBody>
          <a:bodyPr/>
          <a:lstStyle/>
          <a:p>
            <a:pPr>
              <a:defRPr/>
            </a:pPr>
            <a:r>
              <a:rPr lang="tr-TR" b="1" dirty="0" smtClean="0">
                <a:solidFill>
                  <a:srgbClr val="40458C"/>
                </a:solidFill>
              </a:rPr>
              <a:t>UKAM</a:t>
            </a:r>
            <a:endParaRPr lang="tr-TR" b="1" dirty="0">
              <a:solidFill>
                <a:srgbClr val="40458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Kurulu</a:t>
            </a:r>
            <a:endParaRPr lang="tr-TR" dirty="0"/>
          </a:p>
        </p:txBody>
      </p:sp>
      <p:sp>
        <p:nvSpPr>
          <p:cNvPr id="3" name="2 İçerik Yer Tutucusu"/>
          <p:cNvSpPr>
            <a:spLocks noGrp="1"/>
          </p:cNvSpPr>
          <p:nvPr>
            <p:ph idx="1"/>
          </p:nvPr>
        </p:nvSpPr>
        <p:spPr>
          <a:xfrm>
            <a:off x="683568" y="1628800"/>
            <a:ext cx="7992888" cy="4114800"/>
          </a:xfrm>
        </p:spPr>
        <p:txBody>
          <a:bodyPr/>
          <a:lstStyle/>
          <a:p>
            <a:r>
              <a:rPr lang="tr-TR" dirty="0" smtClean="0">
                <a:solidFill>
                  <a:schemeClr val="tx1"/>
                </a:solidFill>
                <a:latin typeface="+mn-lt"/>
                <a:ea typeface="+mn-ea"/>
                <a:cs typeface="+mn-cs"/>
              </a:rPr>
              <a:t>Kuruluşun yönetim kurulunda, müdür, müdür yardımcıları ve üniversitemizden 2 öğretim elemanıyla birlikte toplam beş akademisyenin yanı sıra, biri </a:t>
            </a:r>
            <a:r>
              <a:rPr lang="tr-TR" u="sng" dirty="0" smtClean="0">
                <a:solidFill>
                  <a:schemeClr val="tx1"/>
                </a:solidFill>
                <a:latin typeface="+mn-lt"/>
                <a:ea typeface="+mn-ea"/>
                <a:cs typeface="+mn-cs"/>
              </a:rPr>
              <a:t>özel sektör </a:t>
            </a:r>
            <a:r>
              <a:rPr lang="tr-TR" dirty="0" smtClean="0">
                <a:solidFill>
                  <a:schemeClr val="tx1"/>
                </a:solidFill>
                <a:latin typeface="+mn-lt"/>
                <a:ea typeface="+mn-ea"/>
                <a:cs typeface="+mn-cs"/>
              </a:rPr>
              <a:t>(BTSO-KGK İcra komitesi Başkanı), diğeri </a:t>
            </a:r>
            <a:r>
              <a:rPr lang="tr-TR" u="sng" dirty="0" smtClean="0">
                <a:solidFill>
                  <a:schemeClr val="tx1"/>
                </a:solidFill>
                <a:latin typeface="+mn-lt"/>
                <a:ea typeface="+mn-ea"/>
                <a:cs typeface="+mn-cs"/>
              </a:rPr>
              <a:t>kamu sektörü</a:t>
            </a:r>
            <a:r>
              <a:rPr lang="tr-TR" dirty="0" smtClean="0">
                <a:solidFill>
                  <a:schemeClr val="tx1"/>
                </a:solidFill>
                <a:latin typeface="+mn-lt"/>
                <a:ea typeface="+mn-ea"/>
                <a:cs typeface="+mn-cs"/>
              </a:rPr>
              <a:t>nden </a:t>
            </a:r>
            <a:r>
              <a:rPr lang="tr-TR" dirty="0" smtClean="0">
                <a:solidFill>
                  <a:schemeClr val="tx1"/>
                </a:solidFill>
                <a:latin typeface="+mn-lt"/>
                <a:ea typeface="+mn-ea"/>
                <a:cs typeface="+mn-cs"/>
              </a:rPr>
              <a:t>(Aile </a:t>
            </a:r>
            <a:r>
              <a:rPr lang="tr-TR" dirty="0" smtClean="0">
                <a:solidFill>
                  <a:schemeClr val="tx1"/>
                </a:solidFill>
                <a:latin typeface="+mn-lt"/>
                <a:ea typeface="+mn-ea"/>
                <a:cs typeface="+mn-cs"/>
              </a:rPr>
              <a:t>ve Sosyal Politikalar </a:t>
            </a:r>
            <a:r>
              <a:rPr lang="tr-TR" dirty="0" smtClean="0">
                <a:solidFill>
                  <a:schemeClr val="tx1"/>
                </a:solidFill>
                <a:latin typeface="+mn-lt"/>
                <a:ea typeface="+mn-ea"/>
                <a:cs typeface="+mn-cs"/>
              </a:rPr>
              <a:t>Bakanlığı Bursa </a:t>
            </a:r>
            <a:r>
              <a:rPr lang="tr-TR" dirty="0" smtClean="0">
                <a:solidFill>
                  <a:schemeClr val="tx1"/>
                </a:solidFill>
                <a:latin typeface="+mn-lt"/>
                <a:ea typeface="+mn-ea"/>
                <a:cs typeface="+mn-cs"/>
              </a:rPr>
              <a:t>İl Müdürü) belirlenen birer temsilci olmak üzere </a:t>
            </a:r>
            <a:r>
              <a:rPr lang="tr-TR" b="1" dirty="0" smtClean="0">
                <a:solidFill>
                  <a:schemeClr val="tx1"/>
                </a:solidFill>
                <a:latin typeface="+mn-lt"/>
                <a:ea typeface="+mn-ea"/>
                <a:cs typeface="+mn-cs"/>
              </a:rPr>
              <a:t>7</a:t>
            </a:r>
            <a:r>
              <a:rPr lang="tr-TR" dirty="0" smtClean="0">
                <a:solidFill>
                  <a:schemeClr val="tx1"/>
                </a:solidFill>
                <a:latin typeface="+mn-lt"/>
                <a:ea typeface="+mn-ea"/>
                <a:cs typeface="+mn-cs"/>
              </a:rPr>
              <a:t> kişiden oluşmaktadır.</a:t>
            </a:r>
            <a:endParaRPr lang="tr-TR" dirty="0"/>
          </a:p>
        </p:txBody>
      </p:sp>
      <p:sp>
        <p:nvSpPr>
          <p:cNvPr id="6" name="5 Altbilgi Yer Tutucusu"/>
          <p:cNvSpPr>
            <a:spLocks noGrp="1"/>
          </p:cNvSpPr>
          <p:nvPr>
            <p:ph type="ftr" sz="quarter" idx="11"/>
          </p:nvPr>
        </p:nvSpPr>
        <p:spPr/>
        <p:txBody>
          <a:bodyPr/>
          <a:lstStyle/>
          <a:p>
            <a:pPr>
              <a:defRPr/>
            </a:pPr>
            <a:r>
              <a:rPr lang="tr-TR" b="1" smtClean="0">
                <a:solidFill>
                  <a:srgbClr val="40458C"/>
                </a:solidFill>
              </a:rPr>
              <a:t>UKAM</a:t>
            </a:r>
            <a:endParaRPr lang="tr-TR" b="1">
              <a:solidFill>
                <a:srgbClr val="40458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Danışma Kurulu</a:t>
            </a:r>
            <a:endParaRPr lang="tr-TR" dirty="0"/>
          </a:p>
        </p:txBody>
      </p:sp>
      <p:sp>
        <p:nvSpPr>
          <p:cNvPr id="3" name="2 İçerik Yer Tutucusu"/>
          <p:cNvSpPr>
            <a:spLocks noGrp="1"/>
          </p:cNvSpPr>
          <p:nvPr>
            <p:ph idx="1"/>
          </p:nvPr>
        </p:nvSpPr>
        <p:spPr>
          <a:xfrm>
            <a:off x="683568" y="1905000"/>
            <a:ext cx="7927032" cy="4114800"/>
          </a:xfrm>
        </p:spPr>
        <p:txBody>
          <a:bodyPr/>
          <a:lstStyle/>
          <a:p>
            <a:r>
              <a:rPr lang="tr-TR" dirty="0" smtClean="0"/>
              <a:t>Merkezin çalışmaları ile ilgili olarak özel ve kamu sektöründeki kuruluşların </a:t>
            </a:r>
            <a:r>
              <a:rPr lang="tr-TR" dirty="0" smtClean="0"/>
              <a:t> ve sivil </a:t>
            </a:r>
            <a:r>
              <a:rPr lang="tr-TR" dirty="0" smtClean="0"/>
              <a:t>toplum örgütlerinin temsilcilerinden oluşmaktadır. </a:t>
            </a:r>
          </a:p>
          <a:p>
            <a:r>
              <a:rPr lang="tr-TR" dirty="0" smtClean="0"/>
              <a:t>Müdür   tarafından   önerilen   ve </a:t>
            </a:r>
            <a:r>
              <a:rPr lang="tr-TR" dirty="0" smtClean="0"/>
              <a:t> </a:t>
            </a:r>
            <a:r>
              <a:rPr lang="tr-TR" dirty="0" smtClean="0"/>
              <a:t>Rektör   tarafından   üç   yıl   için   seçilen </a:t>
            </a:r>
            <a:r>
              <a:rPr lang="tr-TR" dirty="0" smtClean="0"/>
              <a:t> </a:t>
            </a:r>
            <a:r>
              <a:rPr lang="tr-TR" dirty="0" smtClean="0"/>
              <a:t>temsilciler 15 kişiden oluşmaktadır.</a:t>
            </a:r>
            <a:endParaRPr lang="tr-TR" dirty="0"/>
          </a:p>
        </p:txBody>
      </p:sp>
      <p:sp>
        <p:nvSpPr>
          <p:cNvPr id="4" name="3 Altbilgi Yer Tutucusu"/>
          <p:cNvSpPr>
            <a:spLocks noGrp="1"/>
          </p:cNvSpPr>
          <p:nvPr>
            <p:ph type="ftr" sz="quarter" idx="11"/>
          </p:nvPr>
        </p:nvSpPr>
        <p:spPr/>
        <p:txBody>
          <a:bodyPr/>
          <a:lstStyle/>
          <a:p>
            <a:pPr>
              <a:defRPr/>
            </a:pPr>
            <a:r>
              <a:rPr lang="tr-TR" b="1" dirty="0" smtClean="0">
                <a:solidFill>
                  <a:srgbClr val="40458C"/>
                </a:solidFill>
              </a:rPr>
              <a:t>UKAM</a:t>
            </a:r>
            <a:endParaRPr lang="tr-TR" b="1" dirty="0">
              <a:solidFill>
                <a:srgbClr val="40458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grupları</a:t>
            </a:r>
            <a:endParaRPr lang="tr-TR" dirty="0"/>
          </a:p>
        </p:txBody>
      </p:sp>
      <p:sp>
        <p:nvSpPr>
          <p:cNvPr id="3" name="2 İçerik Yer Tutucusu"/>
          <p:cNvSpPr>
            <a:spLocks noGrp="1"/>
          </p:cNvSpPr>
          <p:nvPr>
            <p:ph idx="1"/>
          </p:nvPr>
        </p:nvSpPr>
        <p:spPr>
          <a:xfrm>
            <a:off x="395536" y="1484784"/>
            <a:ext cx="8424936" cy="4114800"/>
          </a:xfrm>
        </p:spPr>
        <p:txBody>
          <a:bodyPr/>
          <a:lstStyle/>
          <a:p>
            <a:r>
              <a:rPr lang="tr-TR" sz="2800" dirty="0" smtClean="0"/>
              <a:t>Yönetim  Kurulu  tarafından,  Merkezin  amaçları  doğrultusunda  çalışmalar  yapmak  üzere gerekli  görülen  konularda  çalışma  grupları  oluşturulmaktadır.  Bu  gruplar  yapılacak  çalışmanın  niteliğine  göre,  Üniversite  içindeki  öğretim  elemanlarından,  uzmanlardan  ve  bu  konuda  uzmanlaşmış  Üniversite  dışından  diğer  kişilerden oluşmuş ve bu gruplar belirlenen çalışma konularında projeler üretmek adına çalışmaktadırlar..</a:t>
            </a:r>
          </a:p>
        </p:txBody>
      </p:sp>
      <p:sp>
        <p:nvSpPr>
          <p:cNvPr id="4" name="3 Altbilgi Yer Tutucusu"/>
          <p:cNvSpPr>
            <a:spLocks noGrp="1"/>
          </p:cNvSpPr>
          <p:nvPr>
            <p:ph type="ftr" sz="quarter" idx="11"/>
          </p:nvPr>
        </p:nvSpPr>
        <p:spPr/>
        <p:txBody>
          <a:bodyPr/>
          <a:lstStyle/>
          <a:p>
            <a:pPr>
              <a:defRPr/>
            </a:pPr>
            <a:r>
              <a:rPr lang="tr-TR" dirty="0" smtClean="0">
                <a:solidFill>
                  <a:srgbClr val="40458C"/>
                </a:solidFill>
              </a:rPr>
              <a:t>UKAM</a:t>
            </a:r>
            <a:endParaRPr lang="tr-TR" dirty="0">
              <a:solidFill>
                <a:srgbClr val="40458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7772400" cy="1143000"/>
          </a:xfrm>
        </p:spPr>
        <p:txBody>
          <a:bodyPr/>
          <a:lstStyle/>
          <a:p>
            <a:r>
              <a:rPr lang="tr-TR" dirty="0" smtClean="0"/>
              <a:t>Yönetim Kurulu</a:t>
            </a:r>
            <a:endParaRPr lang="tr-TR" dirty="0"/>
          </a:p>
        </p:txBody>
      </p:sp>
      <p:sp>
        <p:nvSpPr>
          <p:cNvPr id="3" name="2 İçerik Yer Tutucusu"/>
          <p:cNvSpPr>
            <a:spLocks noGrp="1"/>
          </p:cNvSpPr>
          <p:nvPr>
            <p:ph idx="1"/>
          </p:nvPr>
        </p:nvSpPr>
        <p:spPr>
          <a:xfrm>
            <a:off x="611560" y="1484784"/>
            <a:ext cx="7999040" cy="4896544"/>
          </a:xfrm>
        </p:spPr>
        <p:txBody>
          <a:bodyPr/>
          <a:lstStyle/>
          <a:p>
            <a:pPr>
              <a:spcBef>
                <a:spcPts val="0"/>
              </a:spcBef>
              <a:buNone/>
            </a:pPr>
            <a:r>
              <a:rPr lang="tr-TR" sz="2000" b="1" u="sng" dirty="0" smtClean="0"/>
              <a:t>Müdür</a:t>
            </a:r>
            <a:endParaRPr lang="tr-TR" sz="2000" dirty="0" smtClean="0"/>
          </a:p>
          <a:p>
            <a:pPr>
              <a:spcBef>
                <a:spcPts val="0"/>
              </a:spcBef>
            </a:pPr>
            <a:r>
              <a:rPr lang="tr-TR" sz="2000" b="1" dirty="0" smtClean="0"/>
              <a:t>Prof. Dr. Serpil AYTAÇ  </a:t>
            </a:r>
            <a:endParaRPr lang="tr-TR" sz="2000" dirty="0" smtClean="0"/>
          </a:p>
          <a:p>
            <a:pPr>
              <a:spcBef>
                <a:spcPts val="0"/>
              </a:spcBef>
            </a:pPr>
            <a:r>
              <a:rPr lang="tr-TR" sz="2000" dirty="0" smtClean="0"/>
              <a:t>İİBF Çalışma Ekonomisi ve Endüstri İlişkileri Bölümü</a:t>
            </a:r>
          </a:p>
          <a:p>
            <a:pPr>
              <a:spcBef>
                <a:spcPts val="0"/>
              </a:spcBef>
            </a:pPr>
            <a:r>
              <a:rPr lang="tr-TR" sz="2000" dirty="0" smtClean="0"/>
              <a:t>Telefon: 0(224) 2941131</a:t>
            </a:r>
          </a:p>
          <a:p>
            <a:pPr>
              <a:spcBef>
                <a:spcPts val="0"/>
              </a:spcBef>
            </a:pPr>
            <a:r>
              <a:rPr lang="tr-TR" sz="2000" dirty="0" smtClean="0"/>
              <a:t>E-posta: </a:t>
            </a:r>
            <a:r>
              <a:rPr lang="tr-TR" sz="2000" u="sng" dirty="0" err="1" smtClean="0">
                <a:hlinkClick r:id="rId2"/>
              </a:rPr>
              <a:t>saytac</a:t>
            </a:r>
            <a:r>
              <a:rPr lang="tr-TR" sz="2000" u="sng" dirty="0" smtClean="0">
                <a:hlinkClick r:id="rId2"/>
              </a:rPr>
              <a:t>@</a:t>
            </a:r>
            <a:r>
              <a:rPr lang="tr-TR" sz="2000" u="sng" dirty="0" err="1" smtClean="0">
                <a:hlinkClick r:id="rId2"/>
              </a:rPr>
              <a:t>uludag</a:t>
            </a:r>
            <a:r>
              <a:rPr lang="tr-TR" sz="2000" u="sng" dirty="0" smtClean="0">
                <a:hlinkClick r:id="rId2"/>
              </a:rPr>
              <a:t>.edu.tr</a:t>
            </a:r>
            <a:endParaRPr lang="tr-TR" sz="2000" dirty="0" smtClean="0"/>
          </a:p>
          <a:p>
            <a:pPr>
              <a:spcBef>
                <a:spcPts val="0"/>
              </a:spcBef>
              <a:buNone/>
            </a:pPr>
            <a:endParaRPr lang="tr-TR" sz="2000" b="1" u="sng" dirty="0" smtClean="0"/>
          </a:p>
          <a:p>
            <a:pPr>
              <a:spcBef>
                <a:spcPts val="0"/>
              </a:spcBef>
              <a:buNone/>
            </a:pPr>
            <a:r>
              <a:rPr lang="tr-TR" sz="2000" b="1" u="sng" dirty="0" smtClean="0"/>
              <a:t>Müdür Yardımcıları</a:t>
            </a:r>
            <a:r>
              <a:rPr lang="tr-TR" sz="2000" b="1" dirty="0" smtClean="0"/>
              <a:t> </a:t>
            </a:r>
            <a:endParaRPr lang="tr-TR" sz="2000" dirty="0" smtClean="0"/>
          </a:p>
          <a:p>
            <a:pPr>
              <a:spcBef>
                <a:spcPts val="0"/>
              </a:spcBef>
            </a:pPr>
            <a:r>
              <a:rPr lang="tr-TR" sz="2000" b="1" dirty="0" smtClean="0"/>
              <a:t>Prof. Dr. Özlem IŞIĞIÇOK  </a:t>
            </a:r>
            <a:endParaRPr lang="tr-TR" sz="2000" dirty="0" smtClean="0"/>
          </a:p>
          <a:p>
            <a:pPr>
              <a:spcBef>
                <a:spcPts val="0"/>
              </a:spcBef>
            </a:pPr>
            <a:r>
              <a:rPr lang="tr-TR" sz="2000" dirty="0" smtClean="0"/>
              <a:t>İİBF Çalışma Ekonomisi ve Endüstri İlişkileri Bölümü</a:t>
            </a:r>
          </a:p>
          <a:p>
            <a:pPr>
              <a:spcBef>
                <a:spcPts val="0"/>
              </a:spcBef>
            </a:pPr>
            <a:r>
              <a:rPr lang="tr-TR" sz="2000" dirty="0" smtClean="0"/>
              <a:t>Telefon:  0(224)  2941140</a:t>
            </a:r>
          </a:p>
          <a:p>
            <a:pPr>
              <a:spcBef>
                <a:spcPts val="0"/>
              </a:spcBef>
            </a:pPr>
            <a:r>
              <a:rPr lang="tr-TR" sz="2000" dirty="0" smtClean="0"/>
              <a:t>E-posta:</a:t>
            </a:r>
            <a:r>
              <a:rPr lang="tr-TR" sz="2000" u="sng" dirty="0" err="1" smtClean="0">
                <a:hlinkClick r:id="rId3"/>
              </a:rPr>
              <a:t>ozlemi</a:t>
            </a:r>
            <a:r>
              <a:rPr lang="tr-TR" sz="2000" u="sng" dirty="0" smtClean="0">
                <a:hlinkClick r:id="rId3"/>
              </a:rPr>
              <a:t>@</a:t>
            </a:r>
            <a:r>
              <a:rPr lang="tr-TR" sz="2000" u="sng" dirty="0" err="1" smtClean="0">
                <a:hlinkClick r:id="rId3"/>
              </a:rPr>
              <a:t>uludag</a:t>
            </a:r>
            <a:r>
              <a:rPr lang="tr-TR" sz="2000" u="sng" dirty="0" smtClean="0">
                <a:hlinkClick r:id="rId3"/>
              </a:rPr>
              <a:t>.edu.tr</a:t>
            </a:r>
            <a:endParaRPr lang="tr-TR" sz="2000" u="sng" dirty="0" smtClean="0"/>
          </a:p>
          <a:p>
            <a:pPr>
              <a:spcBef>
                <a:spcPts val="0"/>
              </a:spcBef>
              <a:buNone/>
            </a:pPr>
            <a:endParaRPr lang="tr-TR" sz="2000" dirty="0" smtClean="0"/>
          </a:p>
          <a:p>
            <a:pPr>
              <a:spcBef>
                <a:spcPts val="0"/>
              </a:spcBef>
            </a:pPr>
            <a:r>
              <a:rPr lang="tr-TR" sz="2000" b="1" dirty="0" smtClean="0"/>
              <a:t>Prof. Dr. Ümran ŞAHAN  </a:t>
            </a:r>
            <a:endParaRPr lang="tr-TR" sz="2000" dirty="0" smtClean="0"/>
          </a:p>
          <a:p>
            <a:pPr>
              <a:spcBef>
                <a:spcPts val="0"/>
              </a:spcBef>
            </a:pPr>
            <a:r>
              <a:rPr lang="tr-TR" sz="2000" dirty="0" smtClean="0"/>
              <a:t>Ziraat </a:t>
            </a:r>
            <a:r>
              <a:rPr lang="tr-TR" sz="2000" dirty="0" smtClean="0"/>
              <a:t>Fakültesi Zootekni Bölümü</a:t>
            </a:r>
            <a:endParaRPr lang="tr-TR" sz="2000" dirty="0" smtClean="0"/>
          </a:p>
          <a:p>
            <a:pPr>
              <a:spcBef>
                <a:spcPts val="0"/>
              </a:spcBef>
            </a:pPr>
            <a:r>
              <a:rPr lang="tr-TR" sz="2000" dirty="0" smtClean="0"/>
              <a:t>Telefon: 0(224) 294 15 53</a:t>
            </a:r>
          </a:p>
          <a:p>
            <a:pPr>
              <a:spcBef>
                <a:spcPts val="0"/>
              </a:spcBef>
            </a:pPr>
            <a:r>
              <a:rPr lang="tr-TR" sz="2000" dirty="0" smtClean="0"/>
              <a:t> E-posta:  </a:t>
            </a:r>
            <a:r>
              <a:rPr lang="tr-TR" sz="2000" u="sng" dirty="0" err="1" smtClean="0">
                <a:hlinkClick r:id="rId4"/>
              </a:rPr>
              <a:t>umran</a:t>
            </a:r>
            <a:r>
              <a:rPr lang="tr-TR" sz="2000" u="sng" dirty="0" smtClean="0">
                <a:hlinkClick r:id="rId4"/>
              </a:rPr>
              <a:t>@</a:t>
            </a:r>
            <a:r>
              <a:rPr lang="tr-TR" sz="2000" u="sng" dirty="0" err="1" smtClean="0">
                <a:hlinkClick r:id="rId4"/>
              </a:rPr>
              <a:t>uludag</a:t>
            </a:r>
            <a:r>
              <a:rPr lang="tr-TR" sz="2000" u="sng" dirty="0" smtClean="0">
                <a:hlinkClick r:id="rId4"/>
              </a:rPr>
              <a:t>.edu.tr</a:t>
            </a:r>
            <a:r>
              <a:rPr lang="tr-TR" sz="2000" u="sng" dirty="0" smtClean="0"/>
              <a:t> </a:t>
            </a:r>
            <a:endParaRPr lang="tr-TR" sz="2000" dirty="0" smtClean="0"/>
          </a:p>
          <a:p>
            <a:pPr>
              <a:spcBef>
                <a:spcPts val="0"/>
              </a:spcBef>
              <a:buNone/>
            </a:pPr>
            <a:r>
              <a:rPr lang="tr-TR" sz="2000" dirty="0" smtClean="0"/>
              <a:t> </a:t>
            </a:r>
          </a:p>
        </p:txBody>
      </p:sp>
      <p:sp>
        <p:nvSpPr>
          <p:cNvPr id="4" name="3 Altbilgi Yer Tutucusu"/>
          <p:cNvSpPr>
            <a:spLocks noGrp="1"/>
          </p:cNvSpPr>
          <p:nvPr>
            <p:ph type="ftr" sz="quarter" idx="11"/>
          </p:nvPr>
        </p:nvSpPr>
        <p:spPr/>
        <p:txBody>
          <a:bodyPr/>
          <a:lstStyle/>
          <a:p>
            <a:pPr>
              <a:defRPr/>
            </a:pPr>
            <a:r>
              <a:rPr lang="tr-TR" b="1" dirty="0" smtClean="0">
                <a:solidFill>
                  <a:srgbClr val="40458C"/>
                </a:solidFill>
              </a:rPr>
              <a:t>UKAM</a:t>
            </a:r>
            <a:endParaRPr lang="tr-TR" b="1" dirty="0">
              <a:solidFill>
                <a:srgbClr val="40458C"/>
              </a:solidFill>
            </a:endParaRPr>
          </a:p>
        </p:txBody>
      </p:sp>
    </p:spTree>
  </p:cSld>
  <p:clrMapOvr>
    <a:masterClrMapping/>
  </p:clrMapOvr>
</p:sld>
</file>

<file path=ppt/theme/theme1.xml><?xml version="1.0" encoding="utf-8"?>
<a:theme xmlns:a="http://schemas.openxmlformats.org/drawingml/2006/main" name="Mavi Baskı">
  <a:themeElements>
    <a:clrScheme name="Mavi Baskı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Mavi Baskı">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avi Baskı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Mavi Baskı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Mavi Baskı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Mavi Baskı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Mavi Baskı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Mavi Baskı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Mavi Baskı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Mavi Baskı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330</Words>
  <Application>Microsoft Office PowerPoint</Application>
  <PresentationFormat>Ekran Gösterisi (4:3)</PresentationFormat>
  <Paragraphs>69</Paragraphs>
  <Slides>10</Slides>
  <Notes>2</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Mavi Baskı</vt:lpstr>
      <vt:lpstr>ULUDAĞ ÜNİVERSİTESİ KADIN ÇALIŞMALARI UYGULAMA VE ARAŞTIRMA MERKEZİ</vt:lpstr>
      <vt:lpstr>Yönetim, Danışma Kurulu  ve Rektörümüz Prof. Dr. Kamil Dilek</vt:lpstr>
      <vt:lpstr>Kuruluş</vt:lpstr>
      <vt:lpstr>Amacı</vt:lpstr>
      <vt:lpstr>Merkezin Yönetim Organları </vt:lpstr>
      <vt:lpstr>Yönetim Kurulu</vt:lpstr>
      <vt:lpstr>Danışma Kurulu</vt:lpstr>
      <vt:lpstr>Çalışma grupları</vt:lpstr>
      <vt:lpstr>Yönetim Kurulu</vt:lpstr>
      <vt:lpstr>Üyeler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ULUDAĞ ÜNİVERSİTESİ KADIN ÇALIŞMALARI UYGULAMA VE ARAŞTIRMA MERKEZİ</dc:title>
  <dc:creator>MASA02</dc:creator>
  <cp:lastModifiedBy>Umran</cp:lastModifiedBy>
  <cp:revision>27</cp:revision>
  <dcterms:created xsi:type="dcterms:W3CDTF">2014-04-09T07:45:26Z</dcterms:created>
  <dcterms:modified xsi:type="dcterms:W3CDTF">2014-04-22T22:08:39Z</dcterms:modified>
</cp:coreProperties>
</file>