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1" r:id="rId4"/>
    <p:sldId id="288" r:id="rId5"/>
    <p:sldId id="300" r:id="rId6"/>
    <p:sldId id="278" r:id="rId7"/>
    <p:sldId id="279" r:id="rId8"/>
    <p:sldId id="280" r:id="rId9"/>
    <p:sldId id="297" r:id="rId10"/>
    <p:sldId id="298" r:id="rId11"/>
    <p:sldId id="290" r:id="rId12"/>
    <p:sldId id="291" r:id="rId13"/>
    <p:sldId id="292" r:id="rId14"/>
    <p:sldId id="293" r:id="rId15"/>
    <p:sldId id="294" r:id="rId16"/>
    <p:sldId id="295" r:id="rId17"/>
    <p:sldId id="304" r:id="rId18"/>
    <p:sldId id="260" r:id="rId19"/>
    <p:sldId id="277" r:id="rId20"/>
    <p:sldId id="305" r:id="rId21"/>
    <p:sldId id="264" r:id="rId22"/>
    <p:sldId id="265" r:id="rId23"/>
    <p:sldId id="266" r:id="rId24"/>
    <p:sldId id="267" r:id="rId25"/>
    <p:sldId id="268" r:id="rId26"/>
    <p:sldId id="269" r:id="rId27"/>
    <p:sldId id="282" r:id="rId28"/>
    <p:sldId id="286" r:id="rId29"/>
    <p:sldId id="287" r:id="rId30"/>
    <p:sldId id="285" r:id="rId31"/>
    <p:sldId id="289" r:id="rId32"/>
    <p:sldId id="306" r:id="rId33"/>
    <p:sldId id="284" r:id="rId34"/>
    <p:sldId id="302" r:id="rId35"/>
    <p:sldId id="283" r:id="rId36"/>
    <p:sldId id="30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bahat\Desktop\s&#305;ralam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pple:Desktop:kaum%20veri:2013bmt-kaum-calisma-ensonhal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bahat\Desktop\s&#305;ralam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bahat\Desktop\s&#305;ralama.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sz="1800"/>
            </a:pPr>
            <a:r>
              <a:rPr lang="tr-TR" sz="1800" b="1" i="0" baseline="0" dirty="0">
                <a:effectLst/>
              </a:rPr>
              <a:t>2012-2013 </a:t>
            </a:r>
            <a:endParaRPr lang="tr-TR" sz="1800" dirty="0">
              <a:effectLst/>
            </a:endParaRPr>
          </a:p>
          <a:p>
            <a:pPr algn="ctr">
              <a:defRPr sz="1800"/>
            </a:pPr>
            <a:r>
              <a:rPr lang="tr-TR" sz="1800" b="1" i="0" baseline="0" dirty="0">
                <a:effectLst/>
              </a:rPr>
              <a:t>FAKÜLTELER BAZINDA KADIN ve ERKEK ÖĞRENCİ </a:t>
            </a:r>
            <a:r>
              <a:rPr lang="en-US" sz="1800" b="1" i="0" baseline="0" dirty="0" smtClean="0">
                <a:effectLst/>
              </a:rPr>
              <a:t>DAĞILIMI</a:t>
            </a:r>
            <a:r>
              <a:rPr lang="tr-TR" sz="1800" b="1" i="0" baseline="0" dirty="0" smtClean="0">
                <a:effectLst/>
              </a:rPr>
              <a:t> </a:t>
            </a:r>
            <a:r>
              <a:rPr lang="tr-TR" sz="1800" b="1" i="0" baseline="0" dirty="0">
                <a:effectLst/>
              </a:rPr>
              <a:t>(LİSANS)</a:t>
            </a:r>
            <a:endParaRPr lang="tr-TR" sz="1800" dirty="0">
              <a:effectLst/>
            </a:endParaRPr>
          </a:p>
        </c:rich>
      </c:tx>
      <c:layout/>
      <c:overlay val="0"/>
    </c:title>
    <c:autoTitleDeleted val="0"/>
    <c:plotArea>
      <c:layout/>
      <c:barChart>
        <c:barDir val="col"/>
        <c:grouping val="clustered"/>
        <c:varyColors val="0"/>
        <c:ser>
          <c:idx val="0"/>
          <c:order val="0"/>
          <c:tx>
            <c:strRef>
              <c:f>lisans!$B$4</c:f>
              <c:strCache>
                <c:ptCount val="1"/>
                <c:pt idx="0">
                  <c:v>ERKEK (%)</c:v>
                </c:pt>
              </c:strCache>
            </c:strRef>
          </c:tx>
          <c:invertIfNegative val="0"/>
          <c:dLbls>
            <c:txPr>
              <a:bodyPr/>
              <a:lstStyle/>
              <a:p>
                <a:pPr>
                  <a:defRPr sz="1100" b="1"/>
                </a:pPr>
                <a:endParaRPr lang="tr-TR"/>
              </a:p>
            </c:txPr>
            <c:showLegendKey val="0"/>
            <c:showVal val="1"/>
            <c:showCatName val="0"/>
            <c:showSerName val="0"/>
            <c:showPercent val="0"/>
            <c:showBubbleSize val="0"/>
            <c:showLeaderLines val="0"/>
          </c:dLbls>
          <c:cat>
            <c:strRef>
              <c:f>lisans!$A$5:$A$19</c:f>
              <c:strCache>
                <c:ptCount val="15"/>
                <c:pt idx="0">
                  <c:v>GEMİ İ.veD.B. F.</c:v>
                </c:pt>
                <c:pt idx="1">
                  <c:v>DENİZCİLİK.F.</c:v>
                </c:pt>
                <c:pt idx="2">
                  <c:v>E-ELKTRO.F.</c:v>
                </c:pt>
                <c:pt idx="3">
                  <c:v>MAKİNE F.</c:v>
                </c:pt>
                <c:pt idx="4">
                  <c:v>BİLGİSAYAR ve BİLİŞİM.F.</c:v>
                </c:pt>
                <c:pt idx="5">
                  <c:v>İNŞAAT F.</c:v>
                </c:pt>
                <c:pt idx="6">
                  <c:v>UÇAK-UZAY F.</c:v>
                </c:pt>
                <c:pt idx="7">
                  <c:v>MADEN F.</c:v>
                </c:pt>
                <c:pt idx="8">
                  <c:v>T.M.D.KONSV.</c:v>
                </c:pt>
                <c:pt idx="9">
                  <c:v>UOLP</c:v>
                </c:pt>
                <c:pt idx="10">
                  <c:v>İŞLETME FAK.</c:v>
                </c:pt>
                <c:pt idx="11">
                  <c:v>KİMYA-M.FAK.</c:v>
                </c:pt>
                <c:pt idx="12">
                  <c:v>FEN-ED.FAK.</c:v>
                </c:pt>
                <c:pt idx="13">
                  <c:v>MİMARLIK FAK.</c:v>
                </c:pt>
                <c:pt idx="14">
                  <c:v>TEKS.T.T.FAK.</c:v>
                </c:pt>
              </c:strCache>
            </c:strRef>
          </c:cat>
          <c:val>
            <c:numRef>
              <c:f>lisans!$B$5:$B$19</c:f>
              <c:numCache>
                <c:formatCode>General</c:formatCode>
                <c:ptCount val="15"/>
                <c:pt idx="0">
                  <c:v>94</c:v>
                </c:pt>
                <c:pt idx="1">
                  <c:v>92</c:v>
                </c:pt>
                <c:pt idx="2">
                  <c:v>89</c:v>
                </c:pt>
                <c:pt idx="3">
                  <c:v>89</c:v>
                </c:pt>
                <c:pt idx="4">
                  <c:v>86</c:v>
                </c:pt>
                <c:pt idx="5">
                  <c:v>78</c:v>
                </c:pt>
                <c:pt idx="6">
                  <c:v>75</c:v>
                </c:pt>
                <c:pt idx="7">
                  <c:v>72</c:v>
                </c:pt>
                <c:pt idx="8">
                  <c:v>65</c:v>
                </c:pt>
                <c:pt idx="9">
                  <c:v>61</c:v>
                </c:pt>
                <c:pt idx="10">
                  <c:v>59</c:v>
                </c:pt>
                <c:pt idx="11">
                  <c:v>43</c:v>
                </c:pt>
                <c:pt idx="12">
                  <c:v>42</c:v>
                </c:pt>
                <c:pt idx="13">
                  <c:v>34</c:v>
                </c:pt>
                <c:pt idx="14">
                  <c:v>34</c:v>
                </c:pt>
              </c:numCache>
            </c:numRef>
          </c:val>
        </c:ser>
        <c:ser>
          <c:idx val="1"/>
          <c:order val="1"/>
          <c:tx>
            <c:strRef>
              <c:f>lisans!$C$4</c:f>
              <c:strCache>
                <c:ptCount val="1"/>
                <c:pt idx="0">
                  <c:v>KADIN (%)</c:v>
                </c:pt>
              </c:strCache>
            </c:strRef>
          </c:tx>
          <c:invertIfNegative val="0"/>
          <c:dLbls>
            <c:txPr>
              <a:bodyPr/>
              <a:lstStyle/>
              <a:p>
                <a:pPr>
                  <a:defRPr sz="1100" b="1"/>
                </a:pPr>
                <a:endParaRPr lang="tr-TR"/>
              </a:p>
            </c:txPr>
            <c:showLegendKey val="0"/>
            <c:showVal val="1"/>
            <c:showCatName val="0"/>
            <c:showSerName val="0"/>
            <c:showPercent val="0"/>
            <c:showBubbleSize val="0"/>
            <c:showLeaderLines val="0"/>
          </c:dLbls>
          <c:cat>
            <c:strRef>
              <c:f>lisans!$A$5:$A$19</c:f>
              <c:strCache>
                <c:ptCount val="15"/>
                <c:pt idx="0">
                  <c:v>GEMİ İ.veD.B. F.</c:v>
                </c:pt>
                <c:pt idx="1">
                  <c:v>DENİZCİLİK.F.</c:v>
                </c:pt>
                <c:pt idx="2">
                  <c:v>E-ELKTRO.F.</c:v>
                </c:pt>
                <c:pt idx="3">
                  <c:v>MAKİNE F.</c:v>
                </c:pt>
                <c:pt idx="4">
                  <c:v>BİLGİSAYAR ve BİLİŞİM.F.</c:v>
                </c:pt>
                <c:pt idx="5">
                  <c:v>İNŞAAT F.</c:v>
                </c:pt>
                <c:pt idx="6">
                  <c:v>UÇAK-UZAY F.</c:v>
                </c:pt>
                <c:pt idx="7">
                  <c:v>MADEN F.</c:v>
                </c:pt>
                <c:pt idx="8">
                  <c:v>T.M.D.KONSV.</c:v>
                </c:pt>
                <c:pt idx="9">
                  <c:v>UOLP</c:v>
                </c:pt>
                <c:pt idx="10">
                  <c:v>İŞLETME FAK.</c:v>
                </c:pt>
                <c:pt idx="11">
                  <c:v>KİMYA-M.FAK.</c:v>
                </c:pt>
                <c:pt idx="12">
                  <c:v>FEN-ED.FAK.</c:v>
                </c:pt>
                <c:pt idx="13">
                  <c:v>MİMARLIK FAK.</c:v>
                </c:pt>
                <c:pt idx="14">
                  <c:v>TEKS.T.T.FAK.</c:v>
                </c:pt>
              </c:strCache>
            </c:strRef>
          </c:cat>
          <c:val>
            <c:numRef>
              <c:f>lisans!$C$5:$C$19</c:f>
              <c:numCache>
                <c:formatCode>General</c:formatCode>
                <c:ptCount val="15"/>
                <c:pt idx="0">
                  <c:v>6</c:v>
                </c:pt>
                <c:pt idx="1">
                  <c:v>8</c:v>
                </c:pt>
                <c:pt idx="2">
                  <c:v>11</c:v>
                </c:pt>
                <c:pt idx="3">
                  <c:v>11</c:v>
                </c:pt>
                <c:pt idx="4">
                  <c:v>14</c:v>
                </c:pt>
                <c:pt idx="5">
                  <c:v>22</c:v>
                </c:pt>
                <c:pt idx="6">
                  <c:v>25</c:v>
                </c:pt>
                <c:pt idx="7">
                  <c:v>28</c:v>
                </c:pt>
                <c:pt idx="8">
                  <c:v>35</c:v>
                </c:pt>
                <c:pt idx="9">
                  <c:v>39</c:v>
                </c:pt>
                <c:pt idx="10">
                  <c:v>41</c:v>
                </c:pt>
                <c:pt idx="11">
                  <c:v>57</c:v>
                </c:pt>
                <c:pt idx="12">
                  <c:v>58</c:v>
                </c:pt>
                <c:pt idx="13">
                  <c:v>66</c:v>
                </c:pt>
                <c:pt idx="14">
                  <c:v>66</c:v>
                </c:pt>
              </c:numCache>
            </c:numRef>
          </c:val>
        </c:ser>
        <c:dLbls>
          <c:showLegendKey val="0"/>
          <c:showVal val="1"/>
          <c:showCatName val="0"/>
          <c:showSerName val="0"/>
          <c:showPercent val="0"/>
          <c:showBubbleSize val="0"/>
        </c:dLbls>
        <c:gapWidth val="150"/>
        <c:axId val="86249984"/>
        <c:axId val="76231168"/>
      </c:barChart>
      <c:catAx>
        <c:axId val="86249984"/>
        <c:scaling>
          <c:orientation val="minMax"/>
        </c:scaling>
        <c:delete val="0"/>
        <c:axPos val="b"/>
        <c:majorTickMark val="out"/>
        <c:minorTickMark val="none"/>
        <c:tickLblPos val="nextTo"/>
        <c:crossAx val="76231168"/>
        <c:crosses val="autoZero"/>
        <c:auto val="1"/>
        <c:lblAlgn val="ctr"/>
        <c:lblOffset val="100"/>
        <c:noMultiLvlLbl val="0"/>
      </c:catAx>
      <c:valAx>
        <c:axId val="76231168"/>
        <c:scaling>
          <c:orientation val="minMax"/>
        </c:scaling>
        <c:delete val="0"/>
        <c:axPos val="l"/>
        <c:majorGridlines/>
        <c:numFmt formatCode="General" sourceLinked="1"/>
        <c:majorTickMark val="out"/>
        <c:minorTickMark val="none"/>
        <c:tickLblPos val="nextTo"/>
        <c:crossAx val="86249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2012-2013</a:t>
            </a:r>
          </a:p>
          <a:p>
            <a:pPr>
              <a:defRPr/>
            </a:pPr>
            <a:r>
              <a:rPr lang="en-US" sz="2400" dirty="0"/>
              <a:t>LİSANS PROGRAMLARINDAKİ </a:t>
            </a:r>
          </a:p>
          <a:p>
            <a:pPr>
              <a:defRPr/>
            </a:pPr>
            <a:r>
              <a:rPr lang="en-US" sz="2400" dirty="0"/>
              <a:t>KADIN </a:t>
            </a:r>
            <a:r>
              <a:rPr lang="en-US" sz="2400" dirty="0" err="1"/>
              <a:t>ve</a:t>
            </a:r>
            <a:r>
              <a:rPr lang="en-US" sz="2400" dirty="0"/>
              <a:t> ERKEK ÖĞRENCİ ORANI</a:t>
            </a:r>
          </a:p>
        </c:rich>
      </c:tx>
      <c:layout/>
      <c:overlay val="0"/>
    </c:title>
    <c:autoTitleDeleted val="0"/>
    <c:plotArea>
      <c:layout/>
      <c:pieChart>
        <c:varyColors val="1"/>
        <c:ser>
          <c:idx val="0"/>
          <c:order val="0"/>
          <c:explosion val="16"/>
          <c:dPt>
            <c:idx val="1"/>
            <c:bubble3D val="0"/>
            <c:explosion val="0"/>
          </c:dPt>
          <c:dLbls>
            <c:dLbl>
              <c:idx val="0"/>
              <c:layout/>
              <c:tx>
                <c:rich>
                  <a:bodyPr/>
                  <a:lstStyle/>
                  <a:p>
                    <a:r>
                      <a:rPr lang="en-US"/>
                      <a:t>% 68</a:t>
                    </a:r>
                  </a:p>
                </c:rich>
              </c:tx>
              <c:showLegendKey val="0"/>
              <c:showVal val="1"/>
              <c:showCatName val="0"/>
              <c:showSerName val="0"/>
              <c:showPercent val="0"/>
              <c:showBubbleSize val="0"/>
            </c:dLbl>
            <c:dLbl>
              <c:idx val="1"/>
              <c:layout/>
              <c:tx>
                <c:rich>
                  <a:bodyPr/>
                  <a:lstStyle/>
                  <a:p>
                    <a:r>
                      <a:rPr lang="en-US"/>
                      <a:t>% 32</a:t>
                    </a:r>
                  </a:p>
                </c:rich>
              </c:tx>
              <c:showLegendKey val="0"/>
              <c:showVal val="1"/>
              <c:showCatName val="0"/>
              <c:showSerName val="0"/>
              <c:showPercent val="0"/>
              <c:showBubbleSize val="0"/>
            </c:dLbl>
            <c:txPr>
              <a:bodyPr/>
              <a:lstStyle/>
              <a:p>
                <a:pPr>
                  <a:defRPr sz="1800" b="1"/>
                </a:pPr>
                <a:endParaRPr lang="tr-TR"/>
              </a:p>
            </c:txPr>
            <c:showLegendKey val="0"/>
            <c:showVal val="1"/>
            <c:showCatName val="0"/>
            <c:showSerName val="0"/>
            <c:showPercent val="0"/>
            <c:showBubbleSize val="0"/>
            <c:showLeaderLines val="1"/>
          </c:dLbls>
          <c:cat>
            <c:strRef>
              <c:f>lisans!$C$1:$D$1</c:f>
              <c:strCache>
                <c:ptCount val="2"/>
                <c:pt idx="0">
                  <c:v>ERKEK (%)</c:v>
                </c:pt>
                <c:pt idx="1">
                  <c:v>KADIN (%)</c:v>
                </c:pt>
              </c:strCache>
            </c:strRef>
          </c:cat>
          <c:val>
            <c:numRef>
              <c:f>lisans!$C$100:$D$100</c:f>
              <c:numCache>
                <c:formatCode>0</c:formatCode>
                <c:ptCount val="2"/>
                <c:pt idx="0">
                  <c:v>68.271557147004501</c:v>
                </c:pt>
                <c:pt idx="1">
                  <c:v>31.728442852995109</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73460435501118"/>
          <c:y val="0.45471472038105482"/>
          <c:w val="0.20301168951103341"/>
          <c:h val="0.20379691802328401"/>
        </c:manualLayout>
      </c:layout>
      <c:overlay val="0"/>
      <c:txPr>
        <a:bodyPr/>
        <a:lstStyle/>
        <a:p>
          <a:pPr rtl="0">
            <a:defRPr sz="2000" b="1"/>
          </a:pPr>
          <a:endParaRPr lang="tr-TR"/>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tr-TR" sz="1800" b="1" i="0" baseline="0" dirty="0">
                <a:effectLst/>
              </a:rPr>
              <a:t>2012 - 2013</a:t>
            </a:r>
            <a:endParaRPr lang="tr-TR" sz="1800" dirty="0">
              <a:effectLst/>
            </a:endParaRPr>
          </a:p>
          <a:p>
            <a:pPr>
              <a:defRPr/>
            </a:pPr>
            <a:r>
              <a:rPr lang="tr-TR" sz="1800" b="1" i="0" baseline="0" dirty="0">
                <a:effectLst/>
              </a:rPr>
              <a:t>ÜNİVERSİTE BÜNYESİNDEKİ</a:t>
            </a:r>
            <a:endParaRPr lang="tr-TR" sz="1800" dirty="0">
              <a:effectLst/>
            </a:endParaRPr>
          </a:p>
          <a:p>
            <a:pPr>
              <a:defRPr/>
            </a:pPr>
            <a:r>
              <a:rPr lang="tr-TR" sz="1800" b="1" i="0" baseline="0" dirty="0">
                <a:effectLst/>
              </a:rPr>
              <a:t> KADIN ve ERKEK AKADEMİK PERSONEL ORANI</a:t>
            </a:r>
            <a:endParaRPr lang="tr-TR" sz="1800" dirty="0">
              <a:effectLst/>
            </a:endParaRPr>
          </a:p>
        </c:rich>
      </c:tx>
      <c:layout/>
      <c:overlay val="0"/>
    </c:title>
    <c:autoTitleDeleted val="0"/>
    <c:plotArea>
      <c:layout/>
      <c:barChart>
        <c:barDir val="col"/>
        <c:grouping val="clustered"/>
        <c:varyColors val="0"/>
        <c:ser>
          <c:idx val="0"/>
          <c:order val="0"/>
          <c:tx>
            <c:strRef>
              <c:f>personel!$B$4</c:f>
              <c:strCache>
                <c:ptCount val="1"/>
                <c:pt idx="0">
                  <c:v>ERKEK (%)</c:v>
                </c:pt>
              </c:strCache>
            </c:strRef>
          </c:tx>
          <c:invertIfNegative val="0"/>
          <c:dLbls>
            <c:txPr>
              <a:bodyPr/>
              <a:lstStyle/>
              <a:p>
                <a:pPr>
                  <a:defRPr sz="1100" b="1"/>
                </a:pPr>
                <a:endParaRPr lang="tr-TR"/>
              </a:p>
            </c:txPr>
            <c:showLegendKey val="0"/>
            <c:showVal val="1"/>
            <c:showCatName val="0"/>
            <c:showSerName val="0"/>
            <c:showPercent val="0"/>
            <c:showBubbleSize val="0"/>
            <c:showLeaderLines val="0"/>
          </c:dLbls>
          <c:cat>
            <c:strRef>
              <c:f>personel!$A$5:$A$25</c:f>
              <c:strCache>
                <c:ptCount val="21"/>
                <c:pt idx="0">
                  <c:v>MAKİNE FAK.</c:v>
                </c:pt>
                <c:pt idx="1">
                  <c:v>DEPREM ENST.</c:v>
                </c:pt>
                <c:pt idx="2">
                  <c:v>G.İ.veD.B.FK.</c:v>
                </c:pt>
                <c:pt idx="3">
                  <c:v>DENİZCİ.FAK.</c:v>
                </c:pt>
                <c:pt idx="4">
                  <c:v>E-ELKTRO.FAK.</c:v>
                </c:pt>
                <c:pt idx="5">
                  <c:v>MADEN FAK.</c:v>
                </c:pt>
                <c:pt idx="6">
                  <c:v>AVR.Y.B.ENST.</c:v>
                </c:pt>
                <c:pt idx="7">
                  <c:v>BİLG.BİLŞ.F.</c:v>
                </c:pt>
                <c:pt idx="8">
                  <c:v>İNŞAAT FAK.</c:v>
                </c:pt>
                <c:pt idx="9">
                  <c:v>M.Y.O.</c:v>
                </c:pt>
                <c:pt idx="10">
                  <c:v>UÇAK-UZ.FAK.</c:v>
                </c:pt>
                <c:pt idx="11">
                  <c:v>BİLİŞİM ENST.</c:v>
                </c:pt>
                <c:pt idx="12">
                  <c:v>T.M.D.KONSV.</c:v>
                </c:pt>
                <c:pt idx="13">
                  <c:v>KİMYA-M.FAK.</c:v>
                </c:pt>
                <c:pt idx="14">
                  <c:v>İŞLETME FAK.</c:v>
                </c:pt>
                <c:pt idx="15">
                  <c:v>SOS.BİL.ENST</c:v>
                </c:pt>
                <c:pt idx="16">
                  <c:v>FEN BİL.ENST.</c:v>
                </c:pt>
                <c:pt idx="17">
                  <c:v>FEN-ED.FAK.</c:v>
                </c:pt>
                <c:pt idx="18">
                  <c:v>ENERJİ ENST.</c:v>
                </c:pt>
                <c:pt idx="19">
                  <c:v>MİMARLIK FAK.</c:v>
                </c:pt>
                <c:pt idx="20">
                  <c:v>TEKS.T.T.FAK.</c:v>
                </c:pt>
              </c:strCache>
            </c:strRef>
          </c:cat>
          <c:val>
            <c:numRef>
              <c:f>personel!$B$5:$B$25</c:f>
              <c:numCache>
                <c:formatCode>#,##0</c:formatCode>
                <c:ptCount val="21"/>
                <c:pt idx="0">
                  <c:v>86.394557823129219</c:v>
                </c:pt>
                <c:pt idx="1">
                  <c:v>85.714285714285722</c:v>
                </c:pt>
                <c:pt idx="2">
                  <c:v>77.192982456140115</c:v>
                </c:pt>
                <c:pt idx="3">
                  <c:v>75.510204081632978</c:v>
                </c:pt>
                <c:pt idx="4">
                  <c:v>71.140939597315437</c:v>
                </c:pt>
                <c:pt idx="5">
                  <c:v>70.866141732283126</c:v>
                </c:pt>
                <c:pt idx="6">
                  <c:v>69.230769230769212</c:v>
                </c:pt>
                <c:pt idx="7">
                  <c:v>66.666666666666657</c:v>
                </c:pt>
                <c:pt idx="8">
                  <c:v>65.019011406844101</c:v>
                </c:pt>
                <c:pt idx="9">
                  <c:v>62.5</c:v>
                </c:pt>
                <c:pt idx="10">
                  <c:v>61.728395061728413</c:v>
                </c:pt>
                <c:pt idx="11">
                  <c:v>61.111111111111107</c:v>
                </c:pt>
                <c:pt idx="12">
                  <c:v>59.722222222222328</c:v>
                </c:pt>
                <c:pt idx="13">
                  <c:v>53.913043478260683</c:v>
                </c:pt>
                <c:pt idx="14">
                  <c:v>53.46534653465347</c:v>
                </c:pt>
                <c:pt idx="15">
                  <c:v>52.631578947368432</c:v>
                </c:pt>
                <c:pt idx="16">
                  <c:v>47.368421052631419</c:v>
                </c:pt>
                <c:pt idx="17">
                  <c:v>47.101449275362086</c:v>
                </c:pt>
                <c:pt idx="18">
                  <c:v>46.666666666666444</c:v>
                </c:pt>
                <c:pt idx="19">
                  <c:v>33.333333333333329</c:v>
                </c:pt>
                <c:pt idx="20">
                  <c:v>18.421052631578878</c:v>
                </c:pt>
              </c:numCache>
            </c:numRef>
          </c:val>
        </c:ser>
        <c:ser>
          <c:idx val="1"/>
          <c:order val="1"/>
          <c:tx>
            <c:strRef>
              <c:f>personel!$C$4</c:f>
              <c:strCache>
                <c:ptCount val="1"/>
                <c:pt idx="0">
                  <c:v>KADIN (%)</c:v>
                </c:pt>
              </c:strCache>
            </c:strRef>
          </c:tx>
          <c:invertIfNegative val="0"/>
          <c:dLbls>
            <c:txPr>
              <a:bodyPr/>
              <a:lstStyle/>
              <a:p>
                <a:pPr>
                  <a:defRPr sz="1100" b="1"/>
                </a:pPr>
                <a:endParaRPr lang="tr-TR"/>
              </a:p>
            </c:txPr>
            <c:showLegendKey val="0"/>
            <c:showVal val="1"/>
            <c:showCatName val="0"/>
            <c:showSerName val="0"/>
            <c:showPercent val="0"/>
            <c:showBubbleSize val="0"/>
            <c:showLeaderLines val="0"/>
          </c:dLbls>
          <c:cat>
            <c:strRef>
              <c:f>personel!$A$5:$A$25</c:f>
              <c:strCache>
                <c:ptCount val="21"/>
                <c:pt idx="0">
                  <c:v>MAKİNE FAK.</c:v>
                </c:pt>
                <c:pt idx="1">
                  <c:v>DEPREM ENST.</c:v>
                </c:pt>
                <c:pt idx="2">
                  <c:v>G.İ.veD.B.FK.</c:v>
                </c:pt>
                <c:pt idx="3">
                  <c:v>DENİZCİ.FAK.</c:v>
                </c:pt>
                <c:pt idx="4">
                  <c:v>E-ELKTRO.FAK.</c:v>
                </c:pt>
                <c:pt idx="5">
                  <c:v>MADEN FAK.</c:v>
                </c:pt>
                <c:pt idx="6">
                  <c:v>AVR.Y.B.ENST.</c:v>
                </c:pt>
                <c:pt idx="7">
                  <c:v>BİLG.BİLŞ.F.</c:v>
                </c:pt>
                <c:pt idx="8">
                  <c:v>İNŞAAT FAK.</c:v>
                </c:pt>
                <c:pt idx="9">
                  <c:v>M.Y.O.</c:v>
                </c:pt>
                <c:pt idx="10">
                  <c:v>UÇAK-UZ.FAK.</c:v>
                </c:pt>
                <c:pt idx="11">
                  <c:v>BİLİŞİM ENST.</c:v>
                </c:pt>
                <c:pt idx="12">
                  <c:v>T.M.D.KONSV.</c:v>
                </c:pt>
                <c:pt idx="13">
                  <c:v>KİMYA-M.FAK.</c:v>
                </c:pt>
                <c:pt idx="14">
                  <c:v>İŞLETME FAK.</c:v>
                </c:pt>
                <c:pt idx="15">
                  <c:v>SOS.BİL.ENST</c:v>
                </c:pt>
                <c:pt idx="16">
                  <c:v>FEN BİL.ENST.</c:v>
                </c:pt>
                <c:pt idx="17">
                  <c:v>FEN-ED.FAK.</c:v>
                </c:pt>
                <c:pt idx="18">
                  <c:v>ENERJİ ENST.</c:v>
                </c:pt>
                <c:pt idx="19">
                  <c:v>MİMARLIK FAK.</c:v>
                </c:pt>
                <c:pt idx="20">
                  <c:v>TEKS.T.T.FAK.</c:v>
                </c:pt>
              </c:strCache>
            </c:strRef>
          </c:cat>
          <c:val>
            <c:numRef>
              <c:f>personel!$C$5:$C$25</c:f>
              <c:numCache>
                <c:formatCode>#,##0</c:formatCode>
                <c:ptCount val="21"/>
                <c:pt idx="0">
                  <c:v>13.605442176870756</c:v>
                </c:pt>
                <c:pt idx="1">
                  <c:v>14.285714285714302</c:v>
                </c:pt>
                <c:pt idx="2">
                  <c:v>22.807017543859651</c:v>
                </c:pt>
                <c:pt idx="3">
                  <c:v>24.489795918367228</c:v>
                </c:pt>
                <c:pt idx="4">
                  <c:v>28.859060402684648</c:v>
                </c:pt>
                <c:pt idx="5">
                  <c:v>29.133858267716661</c:v>
                </c:pt>
                <c:pt idx="6">
                  <c:v>30.76923076923077</c:v>
                </c:pt>
                <c:pt idx="7">
                  <c:v>33.333333333333329</c:v>
                </c:pt>
                <c:pt idx="8">
                  <c:v>34.980988593155899</c:v>
                </c:pt>
                <c:pt idx="9">
                  <c:v>37.5</c:v>
                </c:pt>
                <c:pt idx="10">
                  <c:v>38.271604938271601</c:v>
                </c:pt>
                <c:pt idx="11">
                  <c:v>38.8888888888889</c:v>
                </c:pt>
                <c:pt idx="12">
                  <c:v>40.277777777777779</c:v>
                </c:pt>
                <c:pt idx="13">
                  <c:v>46.086956521739125</c:v>
                </c:pt>
                <c:pt idx="14">
                  <c:v>46.534653465346217</c:v>
                </c:pt>
                <c:pt idx="15">
                  <c:v>47.368421052631419</c:v>
                </c:pt>
                <c:pt idx="16">
                  <c:v>52.631578947368432</c:v>
                </c:pt>
                <c:pt idx="17">
                  <c:v>52.89855072463768</c:v>
                </c:pt>
                <c:pt idx="18">
                  <c:v>53.333333333333343</c:v>
                </c:pt>
                <c:pt idx="19">
                  <c:v>66.666666666666657</c:v>
                </c:pt>
                <c:pt idx="20">
                  <c:v>81.5789473684206</c:v>
                </c:pt>
              </c:numCache>
            </c:numRef>
          </c:val>
        </c:ser>
        <c:dLbls>
          <c:showLegendKey val="0"/>
          <c:showVal val="1"/>
          <c:showCatName val="0"/>
          <c:showSerName val="0"/>
          <c:showPercent val="0"/>
          <c:showBubbleSize val="0"/>
        </c:dLbls>
        <c:gapWidth val="150"/>
        <c:axId val="83271680"/>
        <c:axId val="87384640"/>
      </c:barChart>
      <c:catAx>
        <c:axId val="83271680"/>
        <c:scaling>
          <c:orientation val="minMax"/>
        </c:scaling>
        <c:delete val="0"/>
        <c:axPos val="b"/>
        <c:majorTickMark val="out"/>
        <c:minorTickMark val="none"/>
        <c:tickLblPos val="nextTo"/>
        <c:crossAx val="87384640"/>
        <c:crosses val="autoZero"/>
        <c:auto val="1"/>
        <c:lblAlgn val="ctr"/>
        <c:lblOffset val="100"/>
        <c:noMultiLvlLbl val="0"/>
      </c:catAx>
      <c:valAx>
        <c:axId val="87384640"/>
        <c:scaling>
          <c:orientation val="minMax"/>
        </c:scaling>
        <c:delete val="0"/>
        <c:axPos val="l"/>
        <c:majorGridlines/>
        <c:numFmt formatCode="#,##0" sourceLinked="1"/>
        <c:majorTickMark val="out"/>
        <c:minorTickMark val="none"/>
        <c:tickLblPos val="nextTo"/>
        <c:crossAx val="83271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2012 - 2013</a:t>
            </a:r>
          </a:p>
          <a:p>
            <a:pPr>
              <a:defRPr/>
            </a:pPr>
            <a:r>
              <a:rPr lang="en-US" sz="2000" dirty="0"/>
              <a:t>İDARİ</a:t>
            </a:r>
            <a:r>
              <a:rPr lang="en-US" sz="2000" baseline="0" dirty="0"/>
              <a:t> KADROLARDAKİ</a:t>
            </a:r>
          </a:p>
          <a:p>
            <a:pPr>
              <a:defRPr/>
            </a:pPr>
            <a:r>
              <a:rPr lang="en-US" sz="2000" baseline="0" dirty="0"/>
              <a:t>KADIN VE ERKEK AKADEMİSYEN ORANLARI</a:t>
            </a:r>
          </a:p>
          <a:p>
            <a:pPr>
              <a:defRPr/>
            </a:pPr>
            <a:endParaRPr lang="en-US" sz="2000" dirty="0"/>
          </a:p>
        </c:rich>
      </c:tx>
      <c:layout/>
      <c:overlay val="0"/>
    </c:title>
    <c:autoTitleDeleted val="0"/>
    <c:plotArea>
      <c:layout/>
      <c:barChart>
        <c:barDir val="col"/>
        <c:grouping val="clustered"/>
        <c:varyColors val="0"/>
        <c:ser>
          <c:idx val="0"/>
          <c:order val="0"/>
          <c:tx>
            <c:strRef>
              <c:f>idarikadro!$B$5</c:f>
              <c:strCache>
                <c:ptCount val="1"/>
                <c:pt idx="0">
                  <c:v>ERKEK (%)</c:v>
                </c:pt>
              </c:strCache>
            </c:strRef>
          </c:tx>
          <c:invertIfNegative val="0"/>
          <c:dLbls>
            <c:numFmt formatCode="#,##0" sourceLinked="0"/>
            <c:txPr>
              <a:bodyPr/>
              <a:lstStyle/>
              <a:p>
                <a:pPr>
                  <a:defRPr sz="1100" b="1"/>
                </a:pPr>
                <a:endParaRPr lang="tr-TR"/>
              </a:p>
            </c:txPr>
            <c:showLegendKey val="0"/>
            <c:showVal val="1"/>
            <c:showCatName val="0"/>
            <c:showSerName val="0"/>
            <c:showPercent val="0"/>
            <c:showBubbleSize val="0"/>
            <c:showLeaderLines val="0"/>
          </c:dLbls>
          <c:cat>
            <c:strRef>
              <c:f>idarikadro!$A$6:$A$14</c:f>
              <c:strCache>
                <c:ptCount val="9"/>
                <c:pt idx="0">
                  <c:v>REKTÖR</c:v>
                </c:pt>
                <c:pt idx="1">
                  <c:v>REKTÖR YARDIMCISI</c:v>
                </c:pt>
                <c:pt idx="2">
                  <c:v>REKTÖR DANIŞMANI</c:v>
                </c:pt>
                <c:pt idx="3">
                  <c:v>REKTÖR YARD.  DANIŞMANI</c:v>
                </c:pt>
                <c:pt idx="4">
                  <c:v>ÜNİVERSİTE YÖNETİM KURULU</c:v>
                </c:pt>
                <c:pt idx="5">
                  <c:v>İTÜ SENATO KURULU</c:v>
                </c:pt>
                <c:pt idx="6">
                  <c:v>ENSTİTÜ MÜDÜRÜ</c:v>
                </c:pt>
                <c:pt idx="7">
                  <c:v>DEKAN</c:v>
                </c:pt>
                <c:pt idx="8">
                  <c:v>DEKAN YARDIMCISI</c:v>
                </c:pt>
              </c:strCache>
            </c:strRef>
          </c:cat>
          <c:val>
            <c:numRef>
              <c:f>idarikadro!$B$6:$B$14</c:f>
              <c:numCache>
                <c:formatCode>General</c:formatCode>
                <c:ptCount val="9"/>
                <c:pt idx="0">
                  <c:v>100</c:v>
                </c:pt>
                <c:pt idx="1">
                  <c:v>100</c:v>
                </c:pt>
                <c:pt idx="2">
                  <c:v>85.714285714285722</c:v>
                </c:pt>
                <c:pt idx="3">
                  <c:v>83.333333333333258</c:v>
                </c:pt>
                <c:pt idx="4">
                  <c:v>70.588235294117666</c:v>
                </c:pt>
                <c:pt idx="5">
                  <c:v>70.454545454545467</c:v>
                </c:pt>
                <c:pt idx="6">
                  <c:v>66.666666666666657</c:v>
                </c:pt>
                <c:pt idx="7">
                  <c:v>61.53846153846154</c:v>
                </c:pt>
                <c:pt idx="8">
                  <c:v>56.000000000000007</c:v>
                </c:pt>
              </c:numCache>
            </c:numRef>
          </c:val>
        </c:ser>
        <c:ser>
          <c:idx val="1"/>
          <c:order val="1"/>
          <c:tx>
            <c:strRef>
              <c:f>idarikadro!$C$5</c:f>
              <c:strCache>
                <c:ptCount val="1"/>
                <c:pt idx="0">
                  <c:v>KADIN (%)</c:v>
                </c:pt>
              </c:strCache>
            </c:strRef>
          </c:tx>
          <c:invertIfNegative val="0"/>
          <c:dLbls>
            <c:numFmt formatCode="#,##0" sourceLinked="0"/>
            <c:txPr>
              <a:bodyPr/>
              <a:lstStyle/>
              <a:p>
                <a:pPr>
                  <a:defRPr sz="1100" b="1"/>
                </a:pPr>
                <a:endParaRPr lang="tr-TR"/>
              </a:p>
            </c:txPr>
            <c:showLegendKey val="0"/>
            <c:showVal val="1"/>
            <c:showCatName val="0"/>
            <c:showSerName val="0"/>
            <c:showPercent val="0"/>
            <c:showBubbleSize val="0"/>
            <c:showLeaderLines val="0"/>
          </c:dLbls>
          <c:cat>
            <c:strRef>
              <c:f>idarikadro!$A$6:$A$14</c:f>
              <c:strCache>
                <c:ptCount val="9"/>
                <c:pt idx="0">
                  <c:v>REKTÖR</c:v>
                </c:pt>
                <c:pt idx="1">
                  <c:v>REKTÖR YARDIMCISI</c:v>
                </c:pt>
                <c:pt idx="2">
                  <c:v>REKTÖR DANIŞMANI</c:v>
                </c:pt>
                <c:pt idx="3">
                  <c:v>REKTÖR YARD.  DANIŞMANI</c:v>
                </c:pt>
                <c:pt idx="4">
                  <c:v>ÜNİVERSİTE YÖNETİM KURULU</c:v>
                </c:pt>
                <c:pt idx="5">
                  <c:v>İTÜ SENATO KURULU</c:v>
                </c:pt>
                <c:pt idx="6">
                  <c:v>ENSTİTÜ MÜDÜRÜ</c:v>
                </c:pt>
                <c:pt idx="7">
                  <c:v>DEKAN</c:v>
                </c:pt>
                <c:pt idx="8">
                  <c:v>DEKAN YARDIMCISI</c:v>
                </c:pt>
              </c:strCache>
            </c:strRef>
          </c:cat>
          <c:val>
            <c:numRef>
              <c:f>idarikadro!$C$6:$C$14</c:f>
              <c:numCache>
                <c:formatCode>General</c:formatCode>
                <c:ptCount val="9"/>
                <c:pt idx="0">
                  <c:v>0</c:v>
                </c:pt>
                <c:pt idx="1">
                  <c:v>0</c:v>
                </c:pt>
                <c:pt idx="2">
                  <c:v>14.285714285714302</c:v>
                </c:pt>
                <c:pt idx="3">
                  <c:v>16.666666666666661</c:v>
                </c:pt>
                <c:pt idx="4">
                  <c:v>29.411764705882391</c:v>
                </c:pt>
                <c:pt idx="5">
                  <c:v>29.54545454545455</c:v>
                </c:pt>
                <c:pt idx="6">
                  <c:v>33.333333333333329</c:v>
                </c:pt>
                <c:pt idx="7">
                  <c:v>38.461538461538446</c:v>
                </c:pt>
                <c:pt idx="8">
                  <c:v>44</c:v>
                </c:pt>
              </c:numCache>
            </c:numRef>
          </c:val>
        </c:ser>
        <c:dLbls>
          <c:showLegendKey val="0"/>
          <c:showVal val="1"/>
          <c:showCatName val="0"/>
          <c:showSerName val="0"/>
          <c:showPercent val="0"/>
          <c:showBubbleSize val="0"/>
        </c:dLbls>
        <c:gapWidth val="150"/>
        <c:axId val="83273216"/>
        <c:axId val="87386944"/>
      </c:barChart>
      <c:catAx>
        <c:axId val="83273216"/>
        <c:scaling>
          <c:orientation val="minMax"/>
        </c:scaling>
        <c:delete val="0"/>
        <c:axPos val="b"/>
        <c:majorTickMark val="out"/>
        <c:minorTickMark val="none"/>
        <c:tickLblPos val="nextTo"/>
        <c:txPr>
          <a:bodyPr rot="-2700000" vert="horz"/>
          <a:lstStyle/>
          <a:p>
            <a:pPr>
              <a:defRPr/>
            </a:pPr>
            <a:endParaRPr lang="tr-TR"/>
          </a:p>
        </c:txPr>
        <c:crossAx val="87386944"/>
        <c:crosses val="autoZero"/>
        <c:auto val="1"/>
        <c:lblAlgn val="ctr"/>
        <c:lblOffset val="100"/>
        <c:noMultiLvlLbl val="0"/>
      </c:catAx>
      <c:valAx>
        <c:axId val="87386944"/>
        <c:scaling>
          <c:orientation val="minMax"/>
        </c:scaling>
        <c:delete val="0"/>
        <c:axPos val="l"/>
        <c:majorGridlines/>
        <c:numFmt formatCode="General" sourceLinked="1"/>
        <c:majorTickMark val="out"/>
        <c:minorTickMark val="none"/>
        <c:tickLblPos val="nextTo"/>
        <c:crossAx val="83273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2012-2013</a:t>
            </a:r>
          </a:p>
          <a:p>
            <a:pPr>
              <a:defRPr sz="2400"/>
            </a:pPr>
            <a:r>
              <a:rPr lang="en-US" sz="2400" dirty="0"/>
              <a:t> İDARİ KADROLARDAKİ </a:t>
            </a:r>
          </a:p>
          <a:p>
            <a:pPr>
              <a:defRPr sz="2400"/>
            </a:pPr>
            <a:r>
              <a:rPr lang="en-US" sz="2400" dirty="0"/>
              <a:t>KADIN </a:t>
            </a:r>
            <a:r>
              <a:rPr lang="en-US" sz="2400" dirty="0" err="1"/>
              <a:t>ve</a:t>
            </a:r>
            <a:r>
              <a:rPr lang="en-US" sz="2400" dirty="0"/>
              <a:t> ERKEK AKADEMİSYEN ORANI</a:t>
            </a:r>
          </a:p>
        </c:rich>
      </c:tx>
      <c:layout>
        <c:manualLayout>
          <c:xMode val="edge"/>
          <c:yMode val="edge"/>
          <c:x val="0.18522382618839311"/>
          <c:y val="1.7159000195096599E-2"/>
        </c:manualLayout>
      </c:layout>
      <c:overlay val="0"/>
    </c:title>
    <c:autoTitleDeleted val="0"/>
    <c:plotArea>
      <c:layout/>
      <c:pieChart>
        <c:varyColors val="1"/>
        <c:ser>
          <c:idx val="0"/>
          <c:order val="0"/>
          <c:tx>
            <c:v>2012-2013 İDARİ KADROLARDAKİ KADIN ve ERKEK AKADEMİSYEN ORANI</c:v>
          </c:tx>
          <c:dPt>
            <c:idx val="1"/>
            <c:bubble3D val="0"/>
            <c:explosion val="12"/>
          </c:dPt>
          <c:dLbls>
            <c:dLbl>
              <c:idx val="0"/>
              <c:layout>
                <c:manualLayout>
                  <c:x val="-0.13435247156605401"/>
                  <c:y val="-0.114553805774278"/>
                </c:manualLayout>
              </c:layout>
              <c:tx>
                <c:rich>
                  <a:bodyPr/>
                  <a:lstStyle/>
                  <a:p>
                    <a:r>
                      <a:rPr lang="en-US" sz="1400"/>
                      <a:t>%70</a:t>
                    </a:r>
                    <a:endParaRPr lang="en-US" sz="2000"/>
                  </a:p>
                </c:rich>
              </c:tx>
              <c:showLegendKey val="0"/>
              <c:showVal val="0"/>
              <c:showCatName val="0"/>
              <c:showSerName val="0"/>
              <c:showPercent val="1"/>
              <c:showBubbleSize val="0"/>
            </c:dLbl>
            <c:dLbl>
              <c:idx val="1"/>
              <c:layout/>
              <c:tx>
                <c:rich>
                  <a:bodyPr/>
                  <a:lstStyle/>
                  <a:p>
                    <a:r>
                      <a:rPr lang="en-US" sz="1400"/>
                      <a:t>%30</a:t>
                    </a:r>
                    <a:endParaRPr lang="en-US" sz="2000"/>
                  </a:p>
                </c:rich>
              </c:tx>
              <c:showLegendKey val="0"/>
              <c:showVal val="0"/>
              <c:showCatName val="0"/>
              <c:showSerName val="0"/>
              <c:showPercent val="1"/>
              <c:showBubbleSize val="0"/>
            </c:dLbl>
            <c:txPr>
              <a:bodyPr/>
              <a:lstStyle/>
              <a:p>
                <a:pPr>
                  <a:defRPr sz="1400" b="1"/>
                </a:pPr>
                <a:endParaRPr lang="tr-TR"/>
              </a:p>
            </c:txPr>
            <c:showLegendKey val="0"/>
            <c:showVal val="0"/>
            <c:showCatName val="0"/>
            <c:showSerName val="0"/>
            <c:showPercent val="1"/>
            <c:showBubbleSize val="0"/>
            <c:showLeaderLines val="1"/>
          </c:dLbls>
          <c:cat>
            <c:strRef>
              <c:f>'idari kadrolar'!$B$1:$C$1</c:f>
              <c:strCache>
                <c:ptCount val="2"/>
                <c:pt idx="0">
                  <c:v>ERKEK (%)</c:v>
                </c:pt>
                <c:pt idx="1">
                  <c:v>KADIN (%)</c:v>
                </c:pt>
              </c:strCache>
            </c:strRef>
          </c:cat>
          <c:val>
            <c:numRef>
              <c:f>'idari kadrolar'!$B$11:$C$11</c:f>
              <c:numCache>
                <c:formatCode>#,##0</c:formatCode>
                <c:ptCount val="2"/>
                <c:pt idx="0">
                  <c:v>69.65517241379186</c:v>
                </c:pt>
                <c:pt idx="1">
                  <c:v>30.3448275862069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763329930980874"/>
          <c:y val="0.38620200827978496"/>
          <c:w val="0.29416900260373879"/>
          <c:h val="0.21836030912802751"/>
        </c:manualLayout>
      </c:layout>
      <c:overlay val="0"/>
      <c:txPr>
        <a:bodyPr/>
        <a:lstStyle/>
        <a:p>
          <a:pPr>
            <a:defRPr sz="2000" b="1"/>
          </a:pPr>
          <a:endParaRPr lang="tr-TR"/>
        </a:p>
      </c:txPr>
    </c:legend>
    <c:plotVisOnly val="1"/>
    <c:dispBlanksAs val="zero"/>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EBAF04-B698-4CD4-9232-C014B8ED9B4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BAF04-B698-4CD4-9232-C014B8ED9B4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BAF04-B698-4CD4-9232-C014B8ED9B4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BAF04-B698-4CD4-9232-C014B8ED9B4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BAF04-B698-4CD4-9232-C014B8ED9B4B}"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BAF04-B698-4CD4-9232-C014B8ED9B4B}"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BAF04-B698-4CD4-9232-C014B8ED9B4B}" type="datetimeFigureOut">
              <a:rPr lang="en-US" smtClean="0"/>
              <a:pPr/>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BAF04-B698-4CD4-9232-C014B8ED9B4B}"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BAF04-B698-4CD4-9232-C014B8ED9B4B}" type="datetimeFigureOut">
              <a:rPr lang="en-US" smtClean="0"/>
              <a:pPr/>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BAF04-B698-4CD4-9232-C014B8ED9B4B}"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BAF04-B698-4CD4-9232-C014B8ED9B4B}"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E56B-151F-4899-90FF-E1BAC7C9D3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BAF04-B698-4CD4-9232-C014B8ED9B4B}" type="datetimeFigureOut">
              <a:rPr lang="en-US" smtClean="0"/>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8E56B-151F-4899-90FF-E1BAC7C9D3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tr-TR" b="1" dirty="0"/>
              <a:t>İSTANBUL TEKNİK </a:t>
            </a:r>
            <a:r>
              <a:rPr lang="tr-TR" b="1" dirty="0" smtClean="0"/>
              <a:t>ÜNİVERSİTESİ</a:t>
            </a:r>
            <a:endParaRPr lang="en-US" dirty="0"/>
          </a:p>
        </p:txBody>
      </p:sp>
      <p:sp>
        <p:nvSpPr>
          <p:cNvPr id="3" name="Subtitle 2"/>
          <p:cNvSpPr>
            <a:spLocks noGrp="1"/>
          </p:cNvSpPr>
          <p:nvPr>
            <p:ph type="subTitle" idx="1"/>
          </p:nvPr>
        </p:nvSpPr>
        <p:spPr>
          <a:xfrm>
            <a:off x="533400" y="3581400"/>
            <a:ext cx="8153400" cy="2895600"/>
          </a:xfrm>
        </p:spPr>
        <p:txBody>
          <a:bodyPr>
            <a:normAutofit fontScale="92500" lnSpcReduction="20000"/>
          </a:bodyPr>
          <a:lstStyle/>
          <a:p>
            <a:endParaRPr lang="en-US" b="1" dirty="0" smtClean="0">
              <a:solidFill>
                <a:srgbClr val="C00000"/>
              </a:solidFill>
            </a:endParaRPr>
          </a:p>
          <a:p>
            <a:r>
              <a:rPr lang="en-US" b="1" dirty="0" err="1" smtClean="0">
                <a:solidFill>
                  <a:srgbClr val="7030A0"/>
                </a:solidFill>
              </a:rPr>
              <a:t>Prof.Dr</a:t>
            </a:r>
            <a:r>
              <a:rPr lang="en-US" b="1" dirty="0" smtClean="0">
                <a:solidFill>
                  <a:srgbClr val="7030A0"/>
                </a:solidFill>
              </a:rPr>
              <a:t>. Fatma ARSLAN</a:t>
            </a:r>
          </a:p>
          <a:p>
            <a:endParaRPr lang="en-US" b="1" dirty="0" smtClean="0">
              <a:solidFill>
                <a:srgbClr val="C00000"/>
              </a:solidFill>
            </a:endParaRPr>
          </a:p>
          <a:p>
            <a:r>
              <a:rPr lang="tr-TR" b="1" dirty="0" smtClean="0">
                <a:solidFill>
                  <a:schemeClr val="tx1"/>
                </a:solidFill>
              </a:rPr>
              <a:t>BİLİM</a:t>
            </a:r>
            <a:r>
              <a:rPr lang="tr-TR" b="1" dirty="0">
                <a:solidFill>
                  <a:schemeClr val="tx1"/>
                </a:solidFill>
              </a:rPr>
              <a:t>, MÜHENDİSLİK VE TEKNOLOJİDE </a:t>
            </a:r>
            <a:endParaRPr lang="en-US" b="1" dirty="0">
              <a:solidFill>
                <a:schemeClr val="tx1"/>
              </a:solidFill>
            </a:endParaRPr>
          </a:p>
          <a:p>
            <a:r>
              <a:rPr lang="tr-TR" b="1" dirty="0">
                <a:solidFill>
                  <a:schemeClr val="tx1"/>
                </a:solidFill>
              </a:rPr>
              <a:t>KADIN ARAŞTIRMALARI VE UYGULAMA MERKEZİ </a:t>
            </a:r>
            <a:endParaRPr lang="en-US" b="1" dirty="0">
              <a:solidFill>
                <a:schemeClr val="tx1"/>
              </a:solidFill>
            </a:endParaRPr>
          </a:p>
          <a:p>
            <a:r>
              <a:rPr lang="tr-TR" b="1" dirty="0">
                <a:solidFill>
                  <a:srgbClr val="C00000"/>
                </a:solidFill>
              </a:rPr>
              <a:t>(İTÜ BMT-KAUM</a:t>
            </a:r>
            <a:r>
              <a:rPr lang="tr-TR" b="1" dirty="0" smtClean="0">
                <a:solidFill>
                  <a:srgbClr val="C00000"/>
                </a:solidFill>
              </a:rPr>
              <a:t>)</a:t>
            </a:r>
            <a:endParaRPr lang="en-US" b="1" dirty="0" smtClean="0">
              <a:solidFill>
                <a:srgbClr val="C00000"/>
              </a:solidFill>
            </a:endParaRPr>
          </a:p>
          <a:p>
            <a:endParaRPr lang="en-US" b="1" dirty="0" smtClean="0">
              <a:solidFill>
                <a:srgbClr val="C00000"/>
              </a:solidFill>
            </a:endParaRPr>
          </a:p>
          <a:p>
            <a:endParaRPr lang="en-US" dirty="0"/>
          </a:p>
        </p:txBody>
      </p:sp>
      <p:pic>
        <p:nvPicPr>
          <p:cNvPr id="7" name="Picture 6" descr="BMTKAUM_logo_amble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447800"/>
            <a:ext cx="3040810" cy="20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990600"/>
            <a:ext cx="5105400" cy="2667000"/>
          </a:xfrm>
        </p:spPr>
        <p:txBody>
          <a:bodyPr>
            <a:normAutofit fontScale="70000" lnSpcReduction="20000"/>
          </a:bodyPr>
          <a:lstStyle/>
          <a:p>
            <a:pPr marL="0" indent="0">
              <a:buNone/>
            </a:pPr>
            <a:r>
              <a:rPr lang="fr-FR" b="1" i="1" dirty="0" smtClean="0"/>
              <a:t>Institut de Science des Matériaux de Mulhouse (France) </a:t>
            </a:r>
            <a:r>
              <a:rPr lang="tr-TR" dirty="0" smtClean="0"/>
              <a:t>Öğretim Üyesi </a:t>
            </a:r>
            <a:r>
              <a:rPr lang="tr-TR" dirty="0" err="1" smtClean="0"/>
              <a:t>Dr.Carole</a:t>
            </a:r>
            <a:r>
              <a:rPr lang="tr-TR" dirty="0" smtClean="0"/>
              <a:t> </a:t>
            </a:r>
            <a:r>
              <a:rPr lang="tr-TR" dirty="0" err="1" smtClean="0"/>
              <a:t>Ecoffet</a:t>
            </a:r>
            <a:r>
              <a:rPr lang="tr-TR" dirty="0" smtClean="0"/>
              <a:t> bilgi paylaşımında bulunmak için Merkezimizi ziyaret etmiştir. Gerçekleştirilen bu ziyarette üniversitelerde kadın-erkek eşitliğine yönelik çalışmalar üzerine konuşulup, karşılıklı fikir alışverişinde bulunulmuştur.</a:t>
            </a:r>
            <a:endParaRPr lang="en-US" dirty="0" smtClean="0"/>
          </a:p>
          <a:p>
            <a:endParaRPr lang="en-US" dirty="0" smtClean="0"/>
          </a:p>
          <a:p>
            <a:endParaRPr lang="en-US" dirty="0"/>
          </a:p>
        </p:txBody>
      </p:sp>
      <p:pic>
        <p:nvPicPr>
          <p:cNvPr id="9" name="Resim 23" descr="C:\Users\Sebahat\Desktop\Etkinlik 2013\Fransız konuk\2013-09-25 11.24.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3078602" cy="4572000"/>
          </a:xfrm>
          <a:prstGeom prst="rect">
            <a:avLst/>
          </a:prstGeom>
          <a:noFill/>
          <a:ln>
            <a:noFill/>
          </a:ln>
        </p:spPr>
      </p:pic>
      <p:pic>
        <p:nvPicPr>
          <p:cNvPr id="10" name="Resim 22" descr="C:\Users\Sebahat\Desktop\Etkinlik 2013\Fransız konuk\2013-09-25 11.23.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276600"/>
            <a:ext cx="4495800" cy="3276600"/>
          </a:xfrm>
          <a:prstGeom prst="rect">
            <a:avLst/>
          </a:prstGeom>
          <a:noFill/>
          <a:ln>
            <a:noFill/>
          </a:ln>
        </p:spPr>
      </p:pic>
      <p:sp>
        <p:nvSpPr>
          <p:cNvPr id="11" name="Rectangle 10"/>
          <p:cNvSpPr/>
          <p:nvPr/>
        </p:nvSpPr>
        <p:spPr>
          <a:xfrm>
            <a:off x="457200" y="381000"/>
            <a:ext cx="7162800" cy="369332"/>
          </a:xfrm>
          <a:prstGeom prst="rect">
            <a:avLst/>
          </a:prstGeom>
        </p:spPr>
        <p:txBody>
          <a:bodyPr wrap="square">
            <a:spAutoFit/>
          </a:bodyPr>
          <a:lstStyle/>
          <a:p>
            <a:r>
              <a:rPr lang="tr-TR" b="1" cap="all" dirty="0" smtClean="0">
                <a:solidFill>
                  <a:srgbClr val="FF0000"/>
                </a:solidFill>
              </a:rPr>
              <a:t>Dr. </a:t>
            </a:r>
            <a:r>
              <a:rPr lang="tr-TR" b="1" cap="all" dirty="0" err="1" smtClean="0">
                <a:solidFill>
                  <a:srgbClr val="FF0000"/>
                </a:solidFill>
              </a:rPr>
              <a:t>Carole</a:t>
            </a:r>
            <a:r>
              <a:rPr lang="tr-TR" b="1" cap="all" dirty="0" smtClean="0">
                <a:solidFill>
                  <a:srgbClr val="FF0000"/>
                </a:solidFill>
              </a:rPr>
              <a:t> </a:t>
            </a:r>
            <a:r>
              <a:rPr lang="tr-TR" b="1" cap="all" dirty="0" err="1" smtClean="0">
                <a:solidFill>
                  <a:srgbClr val="FF0000"/>
                </a:solidFill>
              </a:rPr>
              <a:t>Ecoffet</a:t>
            </a:r>
            <a:r>
              <a:rPr lang="tr-TR" b="1" cap="all" dirty="0" smtClean="0">
                <a:solidFill>
                  <a:srgbClr val="FF0000"/>
                </a:solidFill>
              </a:rPr>
              <a:t> (Fransa)</a:t>
            </a:r>
            <a:r>
              <a:rPr lang="en-US" b="1" cap="all" dirty="0" smtClean="0">
                <a:solidFill>
                  <a:srgbClr val="FF0000"/>
                </a:solidFill>
              </a:rPr>
              <a:t> </a:t>
            </a:r>
            <a:r>
              <a:rPr lang="tr-TR" b="1" cap="all" dirty="0" smtClean="0">
                <a:solidFill>
                  <a:srgbClr val="FF0000"/>
                </a:solidFill>
              </a:rPr>
              <a:t>Çal</a:t>
            </a:r>
            <a:r>
              <a:rPr lang="en-US" b="1" cap="all" dirty="0" smtClean="0">
                <a:solidFill>
                  <a:srgbClr val="FF0000"/>
                </a:solidFill>
              </a:rPr>
              <a:t>I</a:t>
            </a:r>
            <a:r>
              <a:rPr lang="tr-TR" b="1" cap="all" dirty="0" err="1" smtClean="0">
                <a:solidFill>
                  <a:srgbClr val="FF0000"/>
                </a:solidFill>
              </a:rPr>
              <a:t>şma</a:t>
            </a:r>
            <a:r>
              <a:rPr lang="tr-TR" b="1" cap="all" dirty="0" smtClean="0">
                <a:solidFill>
                  <a:srgbClr val="FF0000"/>
                </a:solidFill>
              </a:rPr>
              <a:t> Ziyaret</a:t>
            </a:r>
            <a:r>
              <a:rPr lang="en-US" b="1" cap="all" dirty="0" smtClean="0">
                <a:solidFill>
                  <a:srgbClr val="FF0000"/>
                </a:solidFill>
              </a:rPr>
              <a:t>İ </a:t>
            </a:r>
            <a:r>
              <a:rPr lang="tr-TR" b="1" cap="all" dirty="0" smtClean="0">
                <a:solidFill>
                  <a:srgbClr val="FF0000"/>
                </a:solidFill>
              </a:rPr>
              <a:t>(25 Eylül 2013)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2"/>
          <p:cNvGraphicFramePr>
            <a:graphicFrameLocks noGrp="1"/>
          </p:cNvGraphicFramePr>
          <p:nvPr>
            <p:ph idx="1"/>
          </p:nvPr>
        </p:nvGraphicFramePr>
        <p:xfrm>
          <a:off x="381000" y="1066800"/>
          <a:ext cx="8610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05000" y="457200"/>
            <a:ext cx="5791200" cy="584775"/>
          </a:xfrm>
          <a:prstGeom prst="rect">
            <a:avLst/>
          </a:prstGeom>
        </p:spPr>
        <p:txBody>
          <a:bodyPr wrap="square">
            <a:spAutoFit/>
          </a:bodyPr>
          <a:lstStyle/>
          <a:p>
            <a:r>
              <a:rPr lang="en-US" sz="3200" dirty="0" err="1" smtClean="0">
                <a:solidFill>
                  <a:srgbClr val="FF0000"/>
                </a:solidFill>
              </a:rPr>
              <a:t>İTÜ’de</a:t>
            </a:r>
            <a:r>
              <a:rPr lang="en-US" sz="3200" dirty="0" smtClean="0">
                <a:solidFill>
                  <a:srgbClr val="FF0000"/>
                </a:solidFill>
              </a:rPr>
              <a:t> </a:t>
            </a:r>
            <a:r>
              <a:rPr lang="en-US" sz="3200" dirty="0" err="1" smtClean="0">
                <a:solidFill>
                  <a:srgbClr val="FF0000"/>
                </a:solidFill>
              </a:rPr>
              <a:t>Kadın</a:t>
            </a:r>
            <a:r>
              <a:rPr lang="en-US" sz="3200" dirty="0" smtClean="0">
                <a:solidFill>
                  <a:srgbClr val="FF0000"/>
                </a:solidFill>
              </a:rPr>
              <a:t>/</a:t>
            </a:r>
            <a:r>
              <a:rPr lang="en-US" sz="3200" dirty="0" err="1" smtClean="0">
                <a:solidFill>
                  <a:srgbClr val="FF0000"/>
                </a:solidFill>
              </a:rPr>
              <a:t>Erkek</a:t>
            </a:r>
            <a:r>
              <a:rPr lang="en-US" sz="3200" dirty="0" smtClean="0">
                <a:solidFill>
                  <a:srgbClr val="FF0000"/>
                </a:solidFill>
              </a:rPr>
              <a:t> </a:t>
            </a:r>
            <a:r>
              <a:rPr lang="en-US" sz="3200" dirty="0" err="1" smtClean="0">
                <a:solidFill>
                  <a:srgbClr val="FF0000"/>
                </a:solidFill>
              </a:rPr>
              <a:t>Dağılımları</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685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1"/>
          <p:cNvGraphicFramePr>
            <a:graphicFrameLocks noGrp="1"/>
          </p:cNvGraphicFramePr>
          <p:nvPr>
            <p:ph idx="1"/>
          </p:nvPr>
        </p:nvGraphicFramePr>
        <p:xfrm>
          <a:off x="381000" y="990600"/>
          <a:ext cx="8610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85800"/>
            <a:ext cx="8458200" cy="492718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609600" y="914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5"/>
          <p:cNvGraphicFramePr>
            <a:graphicFrameLocks noGrp="1"/>
          </p:cNvGraphicFramePr>
          <p:nvPr>
            <p:ph idx="1"/>
          </p:nvPr>
        </p:nvGraphicFramePr>
        <p:xfrm>
          <a:off x="533400" y="1219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Autofit/>
          </a:bodyPr>
          <a:lstStyle/>
          <a:p>
            <a:pPr>
              <a:buNone/>
            </a:pPr>
            <a:r>
              <a:rPr lang="tr-TR" sz="1600" dirty="0" smtClean="0"/>
              <a:t>İTÜ-Kuzey Kıbrıs </a:t>
            </a:r>
            <a:r>
              <a:rPr lang="tr-TR" sz="1600" dirty="0" err="1" smtClean="0"/>
              <a:t>Kampüsü’nün</a:t>
            </a:r>
            <a:r>
              <a:rPr lang="tr-TR" sz="1600" dirty="0" smtClean="0"/>
              <a:t> Kadın-Erkek fırsat eşitliği konusundaki, </a:t>
            </a:r>
            <a:r>
              <a:rPr lang="tr-TR" sz="1600" dirty="0" err="1" smtClean="0"/>
              <a:t>farkındalık</a:t>
            </a:r>
            <a:r>
              <a:rPr lang="tr-TR" sz="1600" dirty="0" smtClean="0"/>
              <a:t> seviyesini ve bu yöndeki üniversite uygulamalarının yeterliliğini saptama </a:t>
            </a:r>
            <a:r>
              <a:rPr lang="en-US" sz="1600" dirty="0" smtClean="0"/>
              <a:t> </a:t>
            </a:r>
            <a:r>
              <a:rPr lang="en-US" sz="1600" dirty="0" err="1" smtClean="0"/>
              <a:t>amacıyla</a:t>
            </a:r>
            <a:r>
              <a:rPr lang="en-US" sz="1600" dirty="0" smtClean="0"/>
              <a:t> y</a:t>
            </a:r>
            <a:r>
              <a:rPr lang="tr-TR" sz="1600" dirty="0" err="1" smtClean="0"/>
              <a:t>apılan</a:t>
            </a:r>
            <a:r>
              <a:rPr lang="tr-TR" sz="1600" dirty="0" smtClean="0"/>
              <a:t> istatistiksel analizler sonucu genelde, </a:t>
            </a:r>
            <a:endParaRPr lang="en-US" sz="1600" dirty="0" smtClean="0"/>
          </a:p>
          <a:p>
            <a:r>
              <a:rPr lang="tr-TR" sz="1600" dirty="0" smtClean="0"/>
              <a:t> Kadın-Erkek fırsat eşitliğinin ne anlama geldiğini bilenlerin, "Cinsel Taciz "in ne anlama geldiğini de bildiği,</a:t>
            </a:r>
            <a:endParaRPr lang="en-US" sz="1600" dirty="0" smtClean="0"/>
          </a:p>
          <a:p>
            <a:r>
              <a:rPr lang="tr-TR" sz="1600" dirty="0" smtClean="0"/>
              <a:t> "Cinsel Taciz" karşısında ne yapması gerektiğini bilenlerin, "</a:t>
            </a:r>
            <a:r>
              <a:rPr lang="tr-TR" sz="1600" dirty="0" err="1" smtClean="0"/>
              <a:t>Mobbing</a:t>
            </a:r>
            <a:r>
              <a:rPr lang="tr-TR" sz="1600" dirty="0" smtClean="0"/>
              <a:t>" (psikolojik şiddet) durumu ile karşılaştığı zaman da ne yapması gerektiğini bildiğini,</a:t>
            </a:r>
            <a:endParaRPr lang="en-US" sz="1600" dirty="0" smtClean="0"/>
          </a:p>
          <a:p>
            <a:r>
              <a:rPr lang="tr-TR" sz="1600" dirty="0" smtClean="0"/>
              <a:t> "Biyolojik Cinsiyet "in ne anlama geldiğini bildiklerini iddia edenlerin, Toplumsal Cinsiyet konusunda kurum içerisinde çalışma yapılmadığını daha fazla düşündüğünü ortaya çıkmıştır.</a:t>
            </a:r>
            <a:endParaRPr lang="en-US" sz="1600" dirty="0" smtClean="0"/>
          </a:p>
          <a:p>
            <a:endParaRPr lang="en-US" sz="1600" dirty="0" smtClean="0"/>
          </a:p>
          <a:p>
            <a:pPr>
              <a:buNone/>
            </a:pPr>
            <a:r>
              <a:rPr lang="tr-TR" sz="1600" dirty="0" smtClean="0"/>
              <a:t>Yapılan istatistik analizleri sonucu,</a:t>
            </a:r>
            <a:endParaRPr lang="en-US" sz="1600" dirty="0" smtClean="0"/>
          </a:p>
          <a:p>
            <a:r>
              <a:rPr lang="tr-TR" sz="1600" dirty="0" smtClean="0"/>
              <a:t>«Kurumdaki kadın yönetici oranının ne olduğunu düşünüyorsunuz?» sorusuna erkekler, kadınlara oranla daha düşük yüzdelikleri seçerek cevap vermiş. Dolayısıyla, genelde erkeklerin kadınlara göre, kadın yönetici oranının daha az olduğunu düşündüğünü söyleyebiliriz. </a:t>
            </a:r>
            <a:endParaRPr lang="en-US" sz="1600" dirty="0" smtClean="0"/>
          </a:p>
          <a:p>
            <a:r>
              <a:rPr lang="tr-TR" sz="1600" b="1" dirty="0" smtClean="0"/>
              <a:t>Analiz sonuçlarına göre, erkekler kadınlara oranla "Cinsel Taciz" durumu ile karşılaşıldığı zaman ne yapması gerektiğini konusunda kadınlardan göre daha fazla bilgiye sahip olduğunu düşünüyor. </a:t>
            </a:r>
            <a:endParaRPr lang="en-US" sz="1600" dirty="0" smtClean="0"/>
          </a:p>
          <a:p>
            <a:endParaRPr lang="en-US" sz="1600" dirty="0" smtClean="0"/>
          </a:p>
          <a:p>
            <a:endParaRPr lang="en-US" sz="1600" dirty="0"/>
          </a:p>
        </p:txBody>
      </p:sp>
      <p:pic>
        <p:nvPicPr>
          <p:cNvPr id="4" name="Picture 3" descr="C:\Users\Opus\Desktop\bmt kaum anket sonucları\KAUM logo Türkçe.jpg"/>
          <p:cNvPicPr/>
          <p:nvPr/>
        </p:nvPicPr>
        <p:blipFill>
          <a:blip r:embed="rId2" cstate="print"/>
          <a:srcRect/>
          <a:stretch>
            <a:fillRect/>
          </a:stretch>
        </p:blipFill>
        <p:spPr bwMode="auto">
          <a:xfrm>
            <a:off x="4953000" y="152400"/>
            <a:ext cx="3803015" cy="142613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bcdn-sphotos-a-a.akamaihd.net/hphotos-ak-ash3/1501753_408509469252491_720183403_n.jpg"/>
          <p:cNvPicPr/>
          <p:nvPr/>
        </p:nvPicPr>
        <p:blipFill>
          <a:blip r:embed="rId2" cstate="print"/>
          <a:srcRect/>
          <a:stretch>
            <a:fillRect/>
          </a:stretch>
        </p:blipFill>
        <p:spPr bwMode="auto">
          <a:xfrm>
            <a:off x="457200" y="304800"/>
            <a:ext cx="3886200" cy="6096000"/>
          </a:xfrm>
          <a:prstGeom prst="rect">
            <a:avLst/>
          </a:prstGeom>
          <a:noFill/>
          <a:ln w="19050">
            <a:solidFill>
              <a:schemeClr val="tx1"/>
            </a:solidFill>
            <a:miter lim="800000"/>
            <a:headEnd/>
            <a:tailEnd/>
          </a:ln>
        </p:spPr>
      </p:pic>
      <p:pic>
        <p:nvPicPr>
          <p:cNvPr id="5" name="Picture 4" descr="https://fbcdn-sphotos-c-a.akamaihd.net/hphotos-ak-ash3/1012820_408565099246928_1714414761_n.png"/>
          <p:cNvPicPr/>
          <p:nvPr/>
        </p:nvPicPr>
        <p:blipFill>
          <a:blip r:embed="rId3" cstate="print"/>
          <a:srcRect/>
          <a:stretch>
            <a:fillRect/>
          </a:stretch>
        </p:blipFill>
        <p:spPr bwMode="auto">
          <a:xfrm>
            <a:off x="4572000" y="838200"/>
            <a:ext cx="4343400" cy="5638800"/>
          </a:xfrm>
          <a:prstGeom prst="rect">
            <a:avLst/>
          </a:prstGeom>
          <a:noFill/>
          <a:ln w="9525">
            <a:noFill/>
            <a:miter lim="800000"/>
            <a:headEnd/>
            <a:tailEnd/>
          </a:ln>
        </p:spPr>
      </p:pic>
      <p:sp>
        <p:nvSpPr>
          <p:cNvPr id="6" name="Rectangle 5"/>
          <p:cNvSpPr/>
          <p:nvPr/>
        </p:nvSpPr>
        <p:spPr>
          <a:xfrm>
            <a:off x="4876800" y="152400"/>
            <a:ext cx="3429000" cy="646331"/>
          </a:xfrm>
          <a:prstGeom prst="rect">
            <a:avLst/>
          </a:prstGeom>
        </p:spPr>
        <p:txBody>
          <a:bodyPr wrap="square">
            <a:spAutoFit/>
          </a:bodyPr>
          <a:lstStyle/>
          <a:p>
            <a:r>
              <a:rPr lang="en-US" sz="3600" b="1" dirty="0" smtClean="0">
                <a:solidFill>
                  <a:srgbClr val="7030A0"/>
                </a:solidFill>
              </a:rPr>
              <a:t>ETKİNLİKLERİMİZ</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an\Desktop\women center\fotolar-kadın merkezi\734614_10151349040243918_1228362402_n.jpg"/>
          <p:cNvPicPr>
            <a:picLocks noChangeAspect="1" noChangeArrowheads="1"/>
          </p:cNvPicPr>
          <p:nvPr/>
        </p:nvPicPr>
        <p:blipFill>
          <a:blip r:embed="rId2" cstate="print"/>
          <a:srcRect/>
          <a:stretch>
            <a:fillRect/>
          </a:stretch>
        </p:blipFill>
        <p:spPr bwMode="auto">
          <a:xfrm>
            <a:off x="4686300" y="228600"/>
            <a:ext cx="4229100" cy="2819400"/>
          </a:xfrm>
          <a:prstGeom prst="rect">
            <a:avLst/>
          </a:prstGeom>
          <a:noFill/>
        </p:spPr>
      </p:pic>
      <p:pic>
        <p:nvPicPr>
          <p:cNvPr id="3075" name="Picture 3" descr="C:\Users\Dean\Desktop\women center\fotolar-kadın merkezi\549868_10151349040183918_392948175_n.jpg"/>
          <p:cNvPicPr>
            <a:picLocks noChangeAspect="1" noChangeArrowheads="1"/>
          </p:cNvPicPr>
          <p:nvPr/>
        </p:nvPicPr>
        <p:blipFill>
          <a:blip r:embed="rId3" cstate="print"/>
          <a:srcRect/>
          <a:stretch>
            <a:fillRect/>
          </a:stretch>
        </p:blipFill>
        <p:spPr bwMode="auto">
          <a:xfrm>
            <a:off x="228600" y="228600"/>
            <a:ext cx="4229100" cy="2819400"/>
          </a:xfrm>
          <a:prstGeom prst="rect">
            <a:avLst/>
          </a:prstGeom>
          <a:noFill/>
        </p:spPr>
      </p:pic>
      <p:pic>
        <p:nvPicPr>
          <p:cNvPr id="5" name="Picture 4" descr="https://fbcdn-sphotos-b-a.akamaihd.net/hphotos-ak-prn2/1471134_408595442577227_924807852_n.jpg"/>
          <p:cNvPicPr/>
          <p:nvPr/>
        </p:nvPicPr>
        <p:blipFill>
          <a:blip r:embed="rId4" cstate="print"/>
          <a:srcRect/>
          <a:stretch>
            <a:fillRect/>
          </a:stretch>
        </p:blipFill>
        <p:spPr bwMode="auto">
          <a:xfrm>
            <a:off x="3962400" y="3200400"/>
            <a:ext cx="4972494" cy="3352800"/>
          </a:xfrm>
          <a:prstGeom prst="rect">
            <a:avLst/>
          </a:prstGeom>
          <a:noFill/>
          <a:ln w="12700">
            <a:solidFill>
              <a:schemeClr val="tx1"/>
            </a:solidFill>
            <a:miter lim="800000"/>
            <a:headEnd/>
            <a:tailEnd/>
          </a:ln>
        </p:spPr>
      </p:pic>
      <p:pic>
        <p:nvPicPr>
          <p:cNvPr id="6" name="Picture 2" descr="C:\Users\Dean\Desktop\women center\fotolar-kadın merkezi\4649739b-98f7-4cb7-a7c9-e3d141e609e0.jpg"/>
          <p:cNvPicPr>
            <a:picLocks noChangeAspect="1" noChangeArrowheads="1"/>
          </p:cNvPicPr>
          <p:nvPr/>
        </p:nvPicPr>
        <p:blipFill>
          <a:blip r:embed="rId5" cstate="print"/>
          <a:srcRect/>
          <a:stretch>
            <a:fillRect/>
          </a:stretch>
        </p:blipFill>
        <p:spPr bwMode="auto">
          <a:xfrm>
            <a:off x="304800" y="3429000"/>
            <a:ext cx="3439431" cy="27273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715962"/>
          </a:xfrm>
        </p:spPr>
        <p:txBody>
          <a:bodyPr>
            <a:noAutofit/>
          </a:bodyPr>
          <a:lstStyle/>
          <a:p>
            <a:r>
              <a:rPr lang="en-US" sz="3200" dirty="0" err="1" smtClean="0">
                <a:solidFill>
                  <a:srgbClr val="FF0000"/>
                </a:solidFill>
              </a:rPr>
              <a:t>Kuruluşu</a:t>
            </a:r>
            <a:r>
              <a:rPr lang="en-US" sz="3200" dirty="0" smtClean="0">
                <a:solidFill>
                  <a:srgbClr val="FF0000"/>
                </a:solidFill>
              </a:rPr>
              <a:t> </a:t>
            </a:r>
            <a:r>
              <a:rPr lang="en-US" sz="3200" dirty="0" err="1" smtClean="0">
                <a:solidFill>
                  <a:srgbClr val="FF0000"/>
                </a:solidFill>
              </a:rPr>
              <a:t>ve</a:t>
            </a:r>
            <a:r>
              <a:rPr lang="en-US" sz="3200" dirty="0" smtClean="0">
                <a:solidFill>
                  <a:srgbClr val="FF0000"/>
                </a:solidFill>
              </a:rPr>
              <a:t> </a:t>
            </a:r>
            <a:r>
              <a:rPr lang="en-US" sz="3200" dirty="0" err="1" smtClean="0">
                <a:solidFill>
                  <a:srgbClr val="FF0000"/>
                </a:solidFill>
              </a:rPr>
              <a:t>Amacı</a:t>
            </a:r>
            <a:endParaRPr lang="en-US" sz="3200" dirty="0">
              <a:solidFill>
                <a:srgbClr val="FF0000"/>
              </a:solidFill>
            </a:endParaRPr>
          </a:p>
        </p:txBody>
      </p:sp>
      <p:sp>
        <p:nvSpPr>
          <p:cNvPr id="3" name="Content Placeholder 2"/>
          <p:cNvSpPr>
            <a:spLocks noGrp="1"/>
          </p:cNvSpPr>
          <p:nvPr>
            <p:ph idx="1"/>
          </p:nvPr>
        </p:nvSpPr>
        <p:spPr>
          <a:xfrm>
            <a:off x="457200" y="762000"/>
            <a:ext cx="8458200" cy="5867400"/>
          </a:xfrm>
        </p:spPr>
        <p:txBody>
          <a:bodyPr>
            <a:noAutofit/>
          </a:bodyPr>
          <a:lstStyle/>
          <a:p>
            <a:pPr marL="0" indent="0">
              <a:buNone/>
            </a:pPr>
            <a:r>
              <a:rPr lang="tr-TR" sz="2000" dirty="0" smtClean="0">
                <a:solidFill>
                  <a:srgbClr val="7030A0"/>
                </a:solidFill>
              </a:rPr>
              <a:t>Bilim, mühendislik, teknoloji ve sanat dallarında kadın-erkek fırsat eşitliğini sağlamak amacıyla araştırma ve incelemeler yapılmasını, bu konudaki toplumsal bilincin arttırılmasını, konuyla ilgili uygulamaların izlenmesini, veritabanı ve göstergelerin geliştirilmesini, kadın çalışmaları alanının ve kadınların toplumsal - akademik yaşama katkısının görünürlüğünün arttırılmasını ve üniversitede konuyla ilgili bir bilgi merkezi oluşturulmasını hedefleyen</a:t>
            </a:r>
            <a:r>
              <a:rPr lang="tr-TR" sz="2000" dirty="0" smtClean="0"/>
              <a:t> İTÜ BMT-KAUM, 2009’da önceki rektörlerimizden </a:t>
            </a:r>
            <a:r>
              <a:rPr lang="tr-TR" sz="2000" dirty="0" err="1" smtClean="0"/>
              <a:t>Prof.Dr</a:t>
            </a:r>
            <a:r>
              <a:rPr lang="tr-TR" sz="2000" dirty="0" smtClean="0"/>
              <a:t>. Gülsün </a:t>
            </a:r>
            <a:r>
              <a:rPr lang="tr-TR" sz="2000" dirty="0" err="1" smtClean="0"/>
              <a:t>Sağlamer</a:t>
            </a:r>
            <a:r>
              <a:rPr lang="tr-TR" sz="2000" dirty="0" smtClean="0"/>
              <a:t> (Kurucu Müdür) Hocamızın başkanlığında 10 öğretim üyesi tarafından kurulmuştur. </a:t>
            </a:r>
            <a:endParaRPr lang="en-US" sz="2000" dirty="0" smtClean="0"/>
          </a:p>
          <a:p>
            <a:pPr marL="0" indent="0">
              <a:buNone/>
            </a:pPr>
            <a:endParaRPr lang="en-US" sz="2000" dirty="0" smtClean="0"/>
          </a:p>
          <a:p>
            <a:pPr marL="0" indent="0">
              <a:buNone/>
            </a:pPr>
            <a:r>
              <a:rPr lang="tr-TR" sz="1600" dirty="0" smtClean="0"/>
              <a:t>Kurucu Üyeler: </a:t>
            </a:r>
            <a:r>
              <a:rPr lang="tr-TR" sz="1600" dirty="0" err="1" smtClean="0"/>
              <a:t>Prof.Dr</a:t>
            </a:r>
            <a:r>
              <a:rPr lang="tr-TR" sz="1600" dirty="0" smtClean="0"/>
              <a:t>. Gülsün </a:t>
            </a:r>
            <a:r>
              <a:rPr lang="tr-TR" sz="1600" cap="all" dirty="0" err="1" smtClean="0"/>
              <a:t>Sağlamer</a:t>
            </a:r>
            <a:r>
              <a:rPr lang="tr-TR" sz="1600" cap="all" dirty="0" smtClean="0"/>
              <a:t> </a:t>
            </a:r>
            <a:r>
              <a:rPr lang="tr-TR" sz="1600" dirty="0" smtClean="0"/>
              <a:t>(Mimarlık Fakültesi - Kurucu Başkan), </a:t>
            </a:r>
            <a:endParaRPr lang="en-US" sz="1600" dirty="0" smtClean="0"/>
          </a:p>
          <a:p>
            <a:pPr marL="0" indent="0">
              <a:buNone/>
            </a:pPr>
            <a:r>
              <a:rPr lang="tr-TR" sz="1600" dirty="0" err="1" smtClean="0"/>
              <a:t>Doç.Dr</a:t>
            </a:r>
            <a:r>
              <a:rPr lang="tr-TR" sz="1600" dirty="0" smtClean="0"/>
              <a:t>. Nilgün </a:t>
            </a:r>
            <a:r>
              <a:rPr lang="tr-TR" sz="1600" cap="all" dirty="0" smtClean="0"/>
              <a:t>Okay</a:t>
            </a:r>
            <a:r>
              <a:rPr lang="tr-TR" sz="1600" dirty="0" smtClean="0"/>
              <a:t> (Maden Fakültesi - Kurucu Başkan Yardımcısı), </a:t>
            </a:r>
            <a:endParaRPr lang="en-US" sz="1600" dirty="0" smtClean="0"/>
          </a:p>
          <a:p>
            <a:pPr marL="0" indent="0">
              <a:buNone/>
            </a:pPr>
            <a:r>
              <a:rPr lang="tr-TR" sz="1600" dirty="0" err="1" smtClean="0"/>
              <a:t>Prof.Dr</a:t>
            </a:r>
            <a:r>
              <a:rPr lang="tr-TR" sz="1600" dirty="0" smtClean="0"/>
              <a:t>. Seyhan </a:t>
            </a:r>
            <a:r>
              <a:rPr lang="tr-TR" sz="1600" cap="all" dirty="0" smtClean="0"/>
              <a:t>Uygur </a:t>
            </a:r>
            <a:r>
              <a:rPr lang="tr-TR" sz="1600" cap="all" dirty="0" err="1" smtClean="0"/>
              <a:t>Onbaş</a:t>
            </a:r>
            <a:r>
              <a:rPr lang="en-US" sz="1600" cap="all" dirty="0" smtClean="0"/>
              <a:t>I</a:t>
            </a:r>
            <a:r>
              <a:rPr lang="tr-TR" sz="1600" cap="all" dirty="0" smtClean="0"/>
              <a:t>oğlu </a:t>
            </a:r>
            <a:r>
              <a:rPr lang="tr-TR" sz="1600" dirty="0" smtClean="0"/>
              <a:t>(</a:t>
            </a:r>
            <a:r>
              <a:rPr lang="tr-TR" sz="1600" dirty="0" err="1" smtClean="0"/>
              <a:t>Makina</a:t>
            </a:r>
            <a:r>
              <a:rPr lang="tr-TR" sz="1600" dirty="0" smtClean="0"/>
              <a:t> Fakültesi), </a:t>
            </a:r>
            <a:endParaRPr lang="en-US" sz="1600" dirty="0" smtClean="0"/>
          </a:p>
          <a:p>
            <a:pPr marL="0" indent="0">
              <a:buNone/>
            </a:pPr>
            <a:r>
              <a:rPr lang="tr-TR" sz="1600" dirty="0" err="1" smtClean="0"/>
              <a:t>Prof.Dr</a:t>
            </a:r>
            <a:r>
              <a:rPr lang="tr-TR" sz="1600" dirty="0" smtClean="0"/>
              <a:t>. Ahsen </a:t>
            </a:r>
            <a:r>
              <a:rPr lang="tr-TR" sz="1600" cap="all" dirty="0" err="1" smtClean="0"/>
              <a:t>Özsoy</a:t>
            </a:r>
            <a:r>
              <a:rPr lang="tr-TR" sz="1600" dirty="0" smtClean="0"/>
              <a:t> (Mimarlık Fakültesi), </a:t>
            </a:r>
            <a:endParaRPr lang="en-US" sz="1600" dirty="0" smtClean="0"/>
          </a:p>
          <a:p>
            <a:pPr marL="0" indent="0">
              <a:buNone/>
            </a:pPr>
            <a:r>
              <a:rPr lang="tr-TR" sz="1600" dirty="0" err="1" smtClean="0"/>
              <a:t>Prof.Dr</a:t>
            </a:r>
            <a:r>
              <a:rPr lang="tr-TR" sz="1600" dirty="0" smtClean="0"/>
              <a:t>. Mine </a:t>
            </a:r>
            <a:r>
              <a:rPr lang="tr-TR" sz="1600" cap="all" dirty="0" err="1" smtClean="0"/>
              <a:t>Göğüş</a:t>
            </a:r>
            <a:r>
              <a:rPr lang="tr-TR" sz="1600" cap="all" dirty="0" smtClean="0"/>
              <a:t> Tan</a:t>
            </a:r>
            <a:r>
              <a:rPr lang="tr-TR" sz="1600" dirty="0" smtClean="0"/>
              <a:t> (Rektörlük), </a:t>
            </a:r>
            <a:endParaRPr lang="en-US" sz="1600" dirty="0" smtClean="0"/>
          </a:p>
          <a:p>
            <a:pPr marL="0" indent="0">
              <a:buNone/>
            </a:pPr>
            <a:r>
              <a:rPr lang="tr-TR" sz="1600" dirty="0" err="1" smtClean="0"/>
              <a:t>Prof.Dr</a:t>
            </a:r>
            <a:r>
              <a:rPr lang="tr-TR" sz="1600" dirty="0" smtClean="0"/>
              <a:t>. Nuran </a:t>
            </a:r>
            <a:r>
              <a:rPr lang="tr-TR" sz="1600" cap="all" dirty="0" err="1" smtClean="0"/>
              <a:t>Zeren</a:t>
            </a:r>
            <a:r>
              <a:rPr lang="tr-TR" sz="1600" cap="all" dirty="0" smtClean="0"/>
              <a:t> </a:t>
            </a:r>
            <a:r>
              <a:rPr lang="tr-TR" sz="1600" cap="all" dirty="0" err="1" smtClean="0"/>
              <a:t>Gülersoy</a:t>
            </a:r>
            <a:r>
              <a:rPr lang="tr-TR" sz="1600" dirty="0" smtClean="0"/>
              <a:t> (Mimarlık Fakültesi), </a:t>
            </a:r>
            <a:endParaRPr lang="en-US" sz="1600" dirty="0" smtClean="0"/>
          </a:p>
          <a:p>
            <a:pPr marL="0" indent="0">
              <a:buNone/>
            </a:pPr>
            <a:r>
              <a:rPr lang="tr-TR" sz="1600" dirty="0" err="1" smtClean="0"/>
              <a:t>Doç.Dr</a:t>
            </a:r>
            <a:r>
              <a:rPr lang="tr-TR" sz="1600" dirty="0" smtClean="0"/>
              <a:t>. İpek </a:t>
            </a:r>
            <a:r>
              <a:rPr lang="tr-TR" sz="1600" cap="all" dirty="0" err="1" smtClean="0"/>
              <a:t>İlkkaracan</a:t>
            </a:r>
            <a:r>
              <a:rPr lang="tr-TR" sz="1600" cap="all" dirty="0" smtClean="0"/>
              <a:t> </a:t>
            </a:r>
            <a:r>
              <a:rPr lang="tr-TR" sz="1600" cap="all" dirty="0" err="1" smtClean="0"/>
              <a:t>Ajas</a:t>
            </a:r>
            <a:r>
              <a:rPr lang="tr-TR" sz="1600" dirty="0" smtClean="0"/>
              <a:t> (İşletme Fakültesi), </a:t>
            </a:r>
            <a:endParaRPr lang="en-US" sz="1600" dirty="0" smtClean="0"/>
          </a:p>
          <a:p>
            <a:pPr marL="0" indent="0">
              <a:buNone/>
            </a:pPr>
            <a:r>
              <a:rPr lang="tr-TR" sz="1600" dirty="0" err="1" smtClean="0"/>
              <a:t>Doç.Dr</a:t>
            </a:r>
            <a:r>
              <a:rPr lang="tr-TR" sz="1600" dirty="0" smtClean="0"/>
              <a:t>. </a:t>
            </a:r>
            <a:r>
              <a:rPr lang="tr-TR" sz="1600" dirty="0" err="1" smtClean="0"/>
              <a:t>Kadriye</a:t>
            </a:r>
            <a:r>
              <a:rPr lang="tr-TR" sz="1600" dirty="0" smtClean="0"/>
              <a:t> </a:t>
            </a:r>
            <a:r>
              <a:rPr lang="tr-TR" sz="1600" cap="all" dirty="0" smtClean="0"/>
              <a:t>Bak</a:t>
            </a:r>
            <a:r>
              <a:rPr lang="en-US" sz="1600" cap="all" dirty="0" smtClean="0"/>
              <a:t>I</a:t>
            </a:r>
            <a:r>
              <a:rPr lang="tr-TR" sz="1600" cap="all" dirty="0" err="1" smtClean="0"/>
              <a:t>rc</a:t>
            </a:r>
            <a:r>
              <a:rPr lang="en-US" sz="1600" cap="all" dirty="0" smtClean="0"/>
              <a:t>I</a:t>
            </a:r>
            <a:r>
              <a:rPr lang="tr-TR" sz="1600" dirty="0" smtClean="0"/>
              <a:t> (İşletme Fakültesi), </a:t>
            </a:r>
            <a:endParaRPr lang="en-US" sz="1600" dirty="0" smtClean="0"/>
          </a:p>
          <a:p>
            <a:pPr marL="0" indent="0">
              <a:buNone/>
            </a:pPr>
            <a:r>
              <a:rPr lang="tr-TR" sz="1600" dirty="0" smtClean="0"/>
              <a:t>Yrd.</a:t>
            </a:r>
            <a:r>
              <a:rPr lang="tr-TR" sz="1600" dirty="0" err="1" smtClean="0"/>
              <a:t>Doç.Dr</a:t>
            </a:r>
            <a:r>
              <a:rPr lang="tr-TR" sz="1600" dirty="0" smtClean="0"/>
              <a:t>. Mehtap </a:t>
            </a:r>
            <a:r>
              <a:rPr lang="tr-TR" sz="1600" cap="all" dirty="0" smtClean="0"/>
              <a:t>H</a:t>
            </a:r>
            <a:r>
              <a:rPr lang="en-US" sz="1600" cap="all" dirty="0" smtClean="0"/>
              <a:t>İ</a:t>
            </a:r>
            <a:r>
              <a:rPr lang="tr-TR" sz="1600" cap="all" dirty="0" err="1" smtClean="0"/>
              <a:t>sarc</a:t>
            </a:r>
            <a:r>
              <a:rPr lang="en-US" sz="1600" cap="all" dirty="0" smtClean="0"/>
              <a:t>I</a:t>
            </a:r>
            <a:r>
              <a:rPr lang="tr-TR" sz="1600" cap="all" dirty="0" err="1" smtClean="0"/>
              <a:t>kl</a:t>
            </a:r>
            <a:r>
              <a:rPr lang="en-US" sz="1600" cap="all" dirty="0" smtClean="0"/>
              <a:t>I</a:t>
            </a:r>
            <a:r>
              <a:rPr lang="tr-TR" sz="1600" cap="all" dirty="0" err="1" smtClean="0"/>
              <a:t>lar</a:t>
            </a:r>
            <a:r>
              <a:rPr lang="tr-TR" sz="1600" cap="all" dirty="0" smtClean="0"/>
              <a:t> </a:t>
            </a:r>
            <a:r>
              <a:rPr lang="tr-TR" sz="1600" dirty="0" smtClean="0"/>
              <a:t>(İşletme Fakültesi), </a:t>
            </a:r>
            <a:endParaRPr lang="en-US" sz="1600" dirty="0" smtClean="0"/>
          </a:p>
          <a:p>
            <a:pPr marL="0" indent="0">
              <a:buNone/>
            </a:pPr>
            <a:r>
              <a:rPr lang="tr-TR" sz="1600" dirty="0" smtClean="0"/>
              <a:t>Ar</a:t>
            </a:r>
            <a:r>
              <a:rPr lang="en-US" sz="1600" dirty="0" smtClean="0"/>
              <a:t>ş</a:t>
            </a:r>
            <a:r>
              <a:rPr lang="tr-TR" sz="1600" dirty="0" smtClean="0"/>
              <a:t>.Gör. Özge </a:t>
            </a:r>
            <a:r>
              <a:rPr lang="tr-TR" sz="1600" cap="all" dirty="0" smtClean="0"/>
              <a:t>Atalay Çel</a:t>
            </a:r>
            <a:r>
              <a:rPr lang="en-US" sz="1600" cap="all" dirty="0" smtClean="0"/>
              <a:t>İ</a:t>
            </a:r>
            <a:r>
              <a:rPr lang="tr-TR" sz="1600" cap="all" dirty="0" smtClean="0"/>
              <a:t>k</a:t>
            </a:r>
            <a:r>
              <a:rPr lang="tr-TR" sz="1600" dirty="0" smtClean="0"/>
              <a:t> (Sosyal Bilimler Enstitüsü) .</a:t>
            </a:r>
            <a:endParaRPr lang="en-US" sz="1600" dirty="0" smtClean="0"/>
          </a:p>
          <a:p>
            <a:pPr marL="0" indent="0">
              <a:buNone/>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AppData\Local\Microsoft\Windows\Temporary Internet Files\Content.Word\Picture6-dosya.jpg"/>
          <p:cNvPicPr/>
          <p:nvPr/>
        </p:nvPicPr>
        <p:blipFill>
          <a:blip r:embed="rId2" cstate="print"/>
          <a:srcRect/>
          <a:stretch>
            <a:fillRect/>
          </a:stretch>
        </p:blipFill>
        <p:spPr bwMode="auto">
          <a:xfrm>
            <a:off x="228600" y="304800"/>
            <a:ext cx="5166726" cy="5824603"/>
          </a:xfrm>
          <a:prstGeom prst="rect">
            <a:avLst/>
          </a:prstGeom>
          <a:noFill/>
          <a:ln w="9525">
            <a:noFill/>
            <a:miter lim="800000"/>
            <a:headEnd/>
            <a:tailEnd/>
          </a:ln>
        </p:spPr>
      </p:pic>
      <p:pic>
        <p:nvPicPr>
          <p:cNvPr id="5" name="Picture 4" descr="C:\Users\Dean\AppData\Local\Microsoft\Windows\Temporary Internet Files\Content.Word\Picture3-dosya.jpg"/>
          <p:cNvPicPr/>
          <p:nvPr/>
        </p:nvPicPr>
        <p:blipFill>
          <a:blip r:embed="rId3" cstate="print"/>
          <a:srcRect/>
          <a:stretch>
            <a:fillRect/>
          </a:stretch>
        </p:blipFill>
        <p:spPr bwMode="auto">
          <a:xfrm>
            <a:off x="5638800" y="304800"/>
            <a:ext cx="3276600" cy="5486400"/>
          </a:xfrm>
          <a:prstGeom prst="rect">
            <a:avLst/>
          </a:prstGeom>
          <a:noFill/>
          <a:ln w="9525">
            <a:noFill/>
            <a:miter lim="800000"/>
            <a:headEnd/>
            <a:tailEnd/>
          </a:ln>
        </p:spPr>
      </p:pic>
      <p:pic>
        <p:nvPicPr>
          <p:cNvPr id="6" name="Picture 5" descr="C:\Users\Dean\AppData\Local\Microsoft\Windows\Temporary Internet Files\Content.Word\Picture1-pin.jpg"/>
          <p:cNvPicPr/>
          <p:nvPr/>
        </p:nvPicPr>
        <p:blipFill>
          <a:blip r:embed="rId4" cstate="print"/>
          <a:srcRect/>
          <a:stretch>
            <a:fillRect/>
          </a:stretch>
        </p:blipFill>
        <p:spPr bwMode="auto">
          <a:xfrm>
            <a:off x="4191000" y="4572000"/>
            <a:ext cx="2022692" cy="206679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rmAutofit/>
          </a:bodyPr>
          <a:lstStyle/>
          <a:p>
            <a:pPr algn="ctr">
              <a:buNone/>
            </a:pPr>
            <a:r>
              <a:rPr lang="tr-TR" sz="2800" b="1" cap="all" dirty="0" smtClean="0">
                <a:solidFill>
                  <a:srgbClr val="7030A0"/>
                </a:solidFill>
              </a:rPr>
              <a:t>İTÜ BMT-KAUM Kuzey K</a:t>
            </a:r>
            <a:r>
              <a:rPr lang="en-US" sz="2800" b="1" cap="all" dirty="0" smtClean="0">
                <a:solidFill>
                  <a:srgbClr val="7030A0"/>
                </a:solidFill>
              </a:rPr>
              <a:t>I</a:t>
            </a:r>
            <a:r>
              <a:rPr lang="tr-TR" sz="2800" b="1" cap="all" dirty="0" err="1" smtClean="0">
                <a:solidFill>
                  <a:srgbClr val="7030A0"/>
                </a:solidFill>
              </a:rPr>
              <a:t>br</a:t>
            </a:r>
            <a:r>
              <a:rPr lang="en-US" sz="2800" b="1" cap="all" dirty="0" smtClean="0">
                <a:solidFill>
                  <a:srgbClr val="7030A0"/>
                </a:solidFill>
              </a:rPr>
              <a:t>I</a:t>
            </a:r>
            <a:r>
              <a:rPr lang="tr-TR" sz="2800" b="1" cap="all" dirty="0" smtClean="0">
                <a:solidFill>
                  <a:srgbClr val="7030A0"/>
                </a:solidFill>
              </a:rPr>
              <a:t>s </a:t>
            </a:r>
            <a:r>
              <a:rPr lang="tr-TR" sz="2800" b="1" cap="all" dirty="0" err="1" smtClean="0">
                <a:solidFill>
                  <a:srgbClr val="7030A0"/>
                </a:solidFill>
              </a:rPr>
              <a:t>Kampüsü</a:t>
            </a:r>
            <a:r>
              <a:rPr lang="tr-TR" sz="2800" b="1" cap="all" dirty="0" smtClean="0">
                <a:solidFill>
                  <a:srgbClr val="7030A0"/>
                </a:solidFill>
              </a:rPr>
              <a:t> </a:t>
            </a:r>
            <a:r>
              <a:rPr lang="tr-TR" sz="2800" b="1" cap="all" dirty="0" err="1" smtClean="0">
                <a:solidFill>
                  <a:srgbClr val="7030A0"/>
                </a:solidFill>
              </a:rPr>
              <a:t>Şubes</a:t>
            </a:r>
            <a:r>
              <a:rPr lang="en-US" sz="2800" b="1" cap="all" dirty="0" smtClean="0">
                <a:solidFill>
                  <a:srgbClr val="7030A0"/>
                </a:solidFill>
              </a:rPr>
              <a:t>İ</a:t>
            </a:r>
            <a:r>
              <a:rPr lang="tr-TR" sz="2800" b="1" cap="all" dirty="0" smtClean="0">
                <a:solidFill>
                  <a:srgbClr val="7030A0"/>
                </a:solidFill>
              </a:rPr>
              <a:t> AÇILIŞI</a:t>
            </a:r>
            <a:r>
              <a:rPr lang="en-US" sz="2800" b="1" cap="all" dirty="0" smtClean="0">
                <a:solidFill>
                  <a:srgbClr val="7030A0"/>
                </a:solidFill>
              </a:rPr>
              <a:t> </a:t>
            </a:r>
            <a:r>
              <a:rPr lang="tr-TR" sz="2800" b="1" cap="all" dirty="0" smtClean="0">
                <a:solidFill>
                  <a:srgbClr val="7030A0"/>
                </a:solidFill>
              </a:rPr>
              <a:t>(22 May</a:t>
            </a:r>
            <a:r>
              <a:rPr lang="en-US" sz="2800" b="1" cap="all" dirty="0" smtClean="0">
                <a:solidFill>
                  <a:srgbClr val="7030A0"/>
                </a:solidFill>
              </a:rPr>
              <a:t>I</a:t>
            </a:r>
            <a:r>
              <a:rPr lang="tr-TR" sz="2800" b="1" cap="all" dirty="0" smtClean="0">
                <a:solidFill>
                  <a:srgbClr val="7030A0"/>
                </a:solidFill>
              </a:rPr>
              <a:t>s 2013)</a:t>
            </a:r>
            <a:endParaRPr lang="en-US" sz="2800" dirty="0" smtClean="0">
              <a:solidFill>
                <a:srgbClr val="7030A0"/>
              </a:solidFill>
            </a:endParaRPr>
          </a:p>
          <a:p>
            <a:r>
              <a:rPr lang="tr-TR" sz="1600" dirty="0" smtClean="0"/>
              <a:t>22 Mayıs 2013 Çarşamba günü, İTÜ Kuzey Kıbrıs Kampüsü’nde BMT-KAUM şubesi açılmıştır.</a:t>
            </a:r>
            <a:endParaRPr lang="en-US" sz="1600" dirty="0" smtClean="0"/>
          </a:p>
          <a:p>
            <a:r>
              <a:rPr lang="tr-TR" sz="1600" dirty="0" smtClean="0"/>
              <a:t>Açılışı İTÜ-Kuzey Kıbrıs Rektörü Prof. Dr. Ercan KÂHYA ve İTÜ İnşaat Fakültesi Dekanı ve İTÜ BMT-KAUM Yönetim Kurulu Üyesi Prof. Dr. Gaye Onursal DENLİ gerçekleştirmiştir. Açılış konuşmasında Denli, Kadın-Erkek eşitliği konusunda, araştırmalar ve incelemeler yapan merkezin bu konuda toplumsal bilincin artırılmasını hedeflediğini dile getirmiştir.</a:t>
            </a:r>
            <a:endParaRPr lang="en-US" sz="1600" dirty="0" smtClean="0"/>
          </a:p>
          <a:p>
            <a:r>
              <a:rPr lang="tr-TR" sz="1600" dirty="0" smtClean="0"/>
              <a:t>Rektör Özel Kalemi Gözde ÇEKER ise, merkezin İTÜ Kuzey Kıbrıs’taki şubesinin çalışmaları yürütmek üzere, İTÜ BMT-KAUM Danışma Kurulu üyesi olarak atanmıştır.</a:t>
            </a:r>
            <a:endParaRPr lang="en-US" sz="1600" dirty="0" smtClean="0"/>
          </a:p>
          <a:p>
            <a:endParaRPr lang="en-US" sz="1600" dirty="0"/>
          </a:p>
        </p:txBody>
      </p:sp>
      <p:pic>
        <p:nvPicPr>
          <p:cNvPr id="5" name="Picture 4" descr="C:\Users\Dean\AppData\Local\Microsoft\Windows\Temporary Internet Files\Content.Word\resim 2.jpg"/>
          <p:cNvPicPr/>
          <p:nvPr/>
        </p:nvPicPr>
        <p:blipFill>
          <a:blip r:embed="rId2" cstate="print"/>
          <a:srcRect/>
          <a:stretch>
            <a:fillRect/>
          </a:stretch>
        </p:blipFill>
        <p:spPr bwMode="auto">
          <a:xfrm>
            <a:off x="990600" y="3352800"/>
            <a:ext cx="5235984" cy="2971800"/>
          </a:xfrm>
          <a:prstGeom prst="rect">
            <a:avLst/>
          </a:prstGeom>
          <a:noFill/>
          <a:ln w="9525">
            <a:noFill/>
            <a:miter lim="800000"/>
            <a:headEnd/>
            <a:tailEnd/>
          </a:ln>
        </p:spPr>
      </p:pic>
      <p:pic>
        <p:nvPicPr>
          <p:cNvPr id="4" name="Picture 3" descr="C:\Users\Dean\AppData\Local\Temp\Rar$DI00.854\resim 1.jpg"/>
          <p:cNvPicPr/>
          <p:nvPr/>
        </p:nvPicPr>
        <p:blipFill>
          <a:blip r:embed="rId3" cstate="print"/>
          <a:srcRect/>
          <a:stretch>
            <a:fillRect/>
          </a:stretch>
        </p:blipFill>
        <p:spPr bwMode="auto">
          <a:xfrm>
            <a:off x="4800600" y="3581400"/>
            <a:ext cx="3352800" cy="2438400"/>
          </a:xfrm>
          <a:prstGeom prst="rect">
            <a:avLst/>
          </a:prstGeom>
          <a:noFill/>
          <a:ln w="19050">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bcdn-sphotos-f-a.akamaihd.net/hphotos-ak-frc3/1476399_408587575911347_2123741672_n.jpg"/>
          <p:cNvPicPr/>
          <p:nvPr/>
        </p:nvPicPr>
        <p:blipFill>
          <a:blip r:embed="rId2" cstate="print"/>
          <a:srcRect/>
          <a:stretch>
            <a:fillRect/>
          </a:stretch>
        </p:blipFill>
        <p:spPr bwMode="auto">
          <a:xfrm>
            <a:off x="304800" y="304800"/>
            <a:ext cx="4114800" cy="6096000"/>
          </a:xfrm>
          <a:prstGeom prst="rect">
            <a:avLst/>
          </a:prstGeom>
          <a:noFill/>
          <a:ln w="19050">
            <a:solidFill>
              <a:schemeClr val="tx1"/>
            </a:solidFill>
            <a:miter lim="800000"/>
            <a:headEnd/>
            <a:tailEnd/>
          </a:ln>
        </p:spPr>
      </p:pic>
      <p:pic>
        <p:nvPicPr>
          <p:cNvPr id="7170" name="Picture 2" descr="https://fbcdn-sphotos-b-a.akamaihd.net/hphotos-ak-ash3/v/t1/1012806_414975505272554_781777107_n.jpg?oh=8fbee85e211c325ad6ecb9917337e1c9&amp;oe=5382FAB1&amp;__gda__=1401660093_554d0c67a6075789f4f1071c5cb8fb91"/>
          <p:cNvPicPr>
            <a:picLocks noChangeAspect="1" noChangeArrowheads="1"/>
          </p:cNvPicPr>
          <p:nvPr/>
        </p:nvPicPr>
        <p:blipFill>
          <a:blip r:embed="rId3" cstate="print"/>
          <a:srcRect/>
          <a:stretch>
            <a:fillRect/>
          </a:stretch>
        </p:blipFill>
        <p:spPr bwMode="auto">
          <a:xfrm>
            <a:off x="4533900" y="304800"/>
            <a:ext cx="4457700" cy="2971800"/>
          </a:xfrm>
          <a:prstGeom prst="rect">
            <a:avLst/>
          </a:prstGeom>
          <a:noFill/>
        </p:spPr>
      </p:pic>
      <p:pic>
        <p:nvPicPr>
          <p:cNvPr id="7172" name="Picture 4" descr="https://fbcdn-sphotos-f-a.akamaihd.net/hphotos-ak-prn1/t1/1174822_414973135272791_1011095547_n.jpg"/>
          <p:cNvPicPr>
            <a:picLocks noChangeAspect="1" noChangeArrowheads="1"/>
          </p:cNvPicPr>
          <p:nvPr/>
        </p:nvPicPr>
        <p:blipFill>
          <a:blip r:embed="rId4" cstate="print"/>
          <a:srcRect/>
          <a:stretch>
            <a:fillRect/>
          </a:stretch>
        </p:blipFill>
        <p:spPr bwMode="auto">
          <a:xfrm>
            <a:off x="4572000" y="3429000"/>
            <a:ext cx="4419600" cy="29510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bcdn-sphotos-e-a.akamaihd.net/hphotos-ak-prn2/t1/1504531_408543629249075_785392229_n.jpg"/>
          <p:cNvPicPr/>
          <p:nvPr/>
        </p:nvPicPr>
        <p:blipFill>
          <a:blip r:embed="rId2" cstate="print"/>
          <a:srcRect/>
          <a:stretch>
            <a:fillRect/>
          </a:stretch>
        </p:blipFill>
        <p:spPr bwMode="auto">
          <a:xfrm>
            <a:off x="152400" y="304800"/>
            <a:ext cx="4495800" cy="6248400"/>
          </a:xfrm>
          <a:prstGeom prst="rect">
            <a:avLst/>
          </a:prstGeom>
          <a:noFill/>
          <a:ln w="19050">
            <a:solidFill>
              <a:schemeClr val="tx1"/>
            </a:solidFill>
            <a:miter lim="800000"/>
            <a:headEnd/>
            <a:tailEnd/>
          </a:ln>
        </p:spPr>
      </p:pic>
      <p:pic>
        <p:nvPicPr>
          <p:cNvPr id="5" name="Picture 4" descr="https://fbcdn-sphotos-c-a.akamaihd.net/hphotos-ak-frc3/1499474_408544455915659_689544682_n.jpg"/>
          <p:cNvPicPr/>
          <p:nvPr/>
        </p:nvPicPr>
        <p:blipFill>
          <a:blip r:embed="rId3" cstate="print"/>
          <a:srcRect/>
          <a:stretch>
            <a:fillRect/>
          </a:stretch>
        </p:blipFill>
        <p:spPr bwMode="auto">
          <a:xfrm>
            <a:off x="4419600" y="3352800"/>
            <a:ext cx="4572000" cy="33528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4686300" y="304800"/>
            <a:ext cx="4305300"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fbcdn-sphotos-f-a.akamaihd.net/hphotos-ak-ash4/1544390_415002295269875_1949231264_n.jpg"/>
          <p:cNvPicPr/>
          <p:nvPr/>
        </p:nvPicPr>
        <p:blipFill>
          <a:blip r:embed="rId2" cstate="print"/>
          <a:srcRect/>
          <a:stretch>
            <a:fillRect/>
          </a:stretch>
        </p:blipFill>
        <p:spPr bwMode="auto">
          <a:xfrm>
            <a:off x="228600" y="304800"/>
            <a:ext cx="4343400" cy="6248400"/>
          </a:xfrm>
          <a:prstGeom prst="rect">
            <a:avLst/>
          </a:prstGeom>
          <a:noFill/>
          <a:ln w="19050">
            <a:solidFill>
              <a:schemeClr val="tx1"/>
            </a:solidFill>
            <a:miter lim="800000"/>
            <a:headEnd/>
            <a:tailEnd/>
          </a:ln>
        </p:spPr>
      </p:pic>
      <p:pic>
        <p:nvPicPr>
          <p:cNvPr id="38914" name="Picture 2" descr="https://fbcdn-sphotos-d-a.akamaihd.net/hphotos-ak-prn2/t1/1506705_414999725270132_1256116995_n.jpg"/>
          <p:cNvPicPr>
            <a:picLocks noChangeAspect="1" noChangeArrowheads="1"/>
          </p:cNvPicPr>
          <p:nvPr/>
        </p:nvPicPr>
        <p:blipFill>
          <a:blip r:embed="rId3" cstate="print"/>
          <a:srcRect/>
          <a:stretch>
            <a:fillRect/>
          </a:stretch>
        </p:blipFill>
        <p:spPr bwMode="auto">
          <a:xfrm>
            <a:off x="6934200" y="3429000"/>
            <a:ext cx="2057400" cy="2739396"/>
          </a:xfrm>
          <a:prstGeom prst="rect">
            <a:avLst/>
          </a:prstGeom>
          <a:noFill/>
        </p:spPr>
      </p:pic>
      <p:pic>
        <p:nvPicPr>
          <p:cNvPr id="38916" name="Picture 4" descr="https://fbcdn-sphotos-a-a.akamaihd.net/hphotos-ak-ash3/t1/1506705_414999728603465_653845076_n.jpg"/>
          <p:cNvPicPr>
            <a:picLocks noChangeAspect="1" noChangeArrowheads="1"/>
          </p:cNvPicPr>
          <p:nvPr/>
        </p:nvPicPr>
        <p:blipFill>
          <a:blip r:embed="rId4" cstate="print"/>
          <a:srcRect/>
          <a:stretch>
            <a:fillRect/>
          </a:stretch>
        </p:blipFill>
        <p:spPr bwMode="auto">
          <a:xfrm>
            <a:off x="4724400" y="3200400"/>
            <a:ext cx="2060257" cy="2743200"/>
          </a:xfrm>
          <a:prstGeom prst="rect">
            <a:avLst/>
          </a:prstGeom>
          <a:noFill/>
        </p:spPr>
      </p:pic>
      <p:pic>
        <p:nvPicPr>
          <p:cNvPr id="38918" name="Picture 6" descr="https://scontent-a.xx.fbcdn.net/hphotos-prn1/t1/1525392_414999275270177_1234592218_n.jpg"/>
          <p:cNvPicPr>
            <a:picLocks noChangeAspect="1" noChangeArrowheads="1"/>
          </p:cNvPicPr>
          <p:nvPr/>
        </p:nvPicPr>
        <p:blipFill>
          <a:blip r:embed="rId5" cstate="print"/>
          <a:srcRect/>
          <a:stretch>
            <a:fillRect/>
          </a:stretch>
        </p:blipFill>
        <p:spPr bwMode="auto">
          <a:xfrm>
            <a:off x="4724400" y="304800"/>
            <a:ext cx="2057400" cy="2743200"/>
          </a:xfrm>
          <a:prstGeom prst="rect">
            <a:avLst/>
          </a:prstGeom>
          <a:noFill/>
        </p:spPr>
      </p:pic>
      <p:pic>
        <p:nvPicPr>
          <p:cNvPr id="38920" name="Picture 8" descr="https://fbcdn-sphotos-e-a.akamaihd.net/hphotos-ak-prn1/t1/1525392_414999271936844_2033545530_n.jpg"/>
          <p:cNvPicPr>
            <a:picLocks noChangeAspect="1" noChangeArrowheads="1"/>
          </p:cNvPicPr>
          <p:nvPr/>
        </p:nvPicPr>
        <p:blipFill>
          <a:blip r:embed="rId6" cstate="print"/>
          <a:srcRect/>
          <a:stretch>
            <a:fillRect/>
          </a:stretch>
        </p:blipFill>
        <p:spPr bwMode="auto">
          <a:xfrm>
            <a:off x="6934200" y="533400"/>
            <a:ext cx="2057400" cy="2743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https://fbcdn-sphotos-h-a.akamaihd.net/hphotos-ak-prn2/t1/1798467_427312397372198_1177764149_n.jpg"/>
          <p:cNvPicPr>
            <a:picLocks noChangeAspect="1" noChangeArrowheads="1"/>
          </p:cNvPicPr>
          <p:nvPr/>
        </p:nvPicPr>
        <p:blipFill>
          <a:blip r:embed="rId2" cstate="print"/>
          <a:srcRect/>
          <a:stretch>
            <a:fillRect/>
          </a:stretch>
        </p:blipFill>
        <p:spPr bwMode="auto">
          <a:xfrm>
            <a:off x="4038600" y="3048000"/>
            <a:ext cx="4953000" cy="3274219"/>
          </a:xfrm>
          <a:prstGeom prst="rect">
            <a:avLst/>
          </a:prstGeom>
          <a:noFill/>
        </p:spPr>
      </p:pic>
      <p:pic>
        <p:nvPicPr>
          <p:cNvPr id="5125" name="Picture 5" descr="https://fbcdn-sphotos-d-a.akamaihd.net/hphotos-ak-ash4/t1/1625707_427312574038847_1621367316_n.jpg"/>
          <p:cNvPicPr>
            <a:picLocks noChangeAspect="1" noChangeArrowheads="1"/>
          </p:cNvPicPr>
          <p:nvPr/>
        </p:nvPicPr>
        <p:blipFill>
          <a:blip r:embed="rId3" cstate="print"/>
          <a:srcRect/>
          <a:stretch>
            <a:fillRect/>
          </a:stretch>
        </p:blipFill>
        <p:spPr bwMode="auto">
          <a:xfrm>
            <a:off x="3581400" y="228600"/>
            <a:ext cx="5423815" cy="3604578"/>
          </a:xfrm>
          <a:prstGeom prst="rect">
            <a:avLst/>
          </a:prstGeom>
          <a:noFill/>
        </p:spPr>
      </p:pic>
      <p:pic>
        <p:nvPicPr>
          <p:cNvPr id="5123" name="Picture 3"/>
          <p:cNvPicPr>
            <a:picLocks noChangeAspect="1" noChangeArrowheads="1"/>
          </p:cNvPicPr>
          <p:nvPr/>
        </p:nvPicPr>
        <p:blipFill>
          <a:blip r:embed="rId4" cstate="print"/>
          <a:srcRect/>
          <a:stretch>
            <a:fillRect/>
          </a:stretch>
        </p:blipFill>
        <p:spPr bwMode="auto">
          <a:xfrm>
            <a:off x="228600" y="228600"/>
            <a:ext cx="4343400" cy="606688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228600"/>
            <a:ext cx="4432692" cy="6269290"/>
          </a:xfrm>
          <a:prstGeom prst="rect">
            <a:avLst/>
          </a:prstGeom>
          <a:noFill/>
          <a:ln w="9525">
            <a:solidFill>
              <a:srgbClr val="7030A0"/>
            </a:solidFill>
            <a:miter lim="800000"/>
            <a:headEnd/>
            <a:tailEnd/>
          </a:ln>
        </p:spPr>
      </p:pic>
      <p:pic>
        <p:nvPicPr>
          <p:cNvPr id="2" name="Picture 2" descr="C:\Users\Dean\AppData\Local\Microsoft\Windows\Temporary Internet Files\Content.Outlook\UBYEE127\2014-03-11 16 12 46 (2).jpg"/>
          <p:cNvPicPr>
            <a:picLocks noChangeAspect="1" noChangeArrowheads="1"/>
          </p:cNvPicPr>
          <p:nvPr/>
        </p:nvPicPr>
        <p:blipFill>
          <a:blip r:embed="rId3" cstate="print"/>
          <a:srcRect/>
          <a:stretch>
            <a:fillRect/>
          </a:stretch>
        </p:blipFill>
        <p:spPr bwMode="auto">
          <a:xfrm>
            <a:off x="4953000" y="3505200"/>
            <a:ext cx="3962400" cy="2971800"/>
          </a:xfrm>
          <a:prstGeom prst="rect">
            <a:avLst/>
          </a:prstGeom>
          <a:noFill/>
          <a:ln w="12700">
            <a:solidFill>
              <a:schemeClr val="tx1"/>
            </a:solidFill>
          </a:ln>
        </p:spPr>
      </p:pic>
      <p:pic>
        <p:nvPicPr>
          <p:cNvPr id="1027" name="Picture 3" descr="C:\Users\Dean\AppData\Local\Microsoft\Windows\Temporary Internet Files\Content.Outlook\UBYEE127\2014-03-11 15 27 15 (2).jpg"/>
          <p:cNvPicPr>
            <a:picLocks noChangeAspect="1" noChangeArrowheads="1"/>
          </p:cNvPicPr>
          <p:nvPr/>
        </p:nvPicPr>
        <p:blipFill>
          <a:blip r:embed="rId4" cstate="print"/>
          <a:srcRect/>
          <a:stretch>
            <a:fillRect/>
          </a:stretch>
        </p:blipFill>
        <p:spPr bwMode="auto">
          <a:xfrm>
            <a:off x="5581650" y="228600"/>
            <a:ext cx="2686050" cy="3581400"/>
          </a:xfrm>
          <a:prstGeom prst="rect">
            <a:avLst/>
          </a:prstGeom>
          <a:noFill/>
          <a:ln w="31750">
            <a:solidFill>
              <a:schemeClr val="accent4">
                <a:lumMod val="60000"/>
                <a:lumOff val="4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1295400"/>
          </a:xfrm>
        </p:spPr>
        <p:txBody>
          <a:bodyPr>
            <a:normAutofit/>
          </a:bodyPr>
          <a:lstStyle/>
          <a:p>
            <a:r>
              <a:rPr lang="en-US" sz="2400" b="1" dirty="0" smtClean="0">
                <a:solidFill>
                  <a:srgbClr val="7030A0"/>
                </a:solidFill>
              </a:rPr>
              <a:t>7-8 Mart 2014</a:t>
            </a:r>
            <a:br>
              <a:rPr lang="en-US" sz="2400" b="1" dirty="0" smtClean="0">
                <a:solidFill>
                  <a:srgbClr val="7030A0"/>
                </a:solidFill>
              </a:rPr>
            </a:br>
            <a:r>
              <a:rPr lang="en-US" sz="2400" b="1" dirty="0" err="1" smtClean="0">
                <a:solidFill>
                  <a:srgbClr val="7030A0"/>
                </a:solidFill>
              </a:rPr>
              <a:t>Dünya</a:t>
            </a:r>
            <a:r>
              <a:rPr lang="en-US" sz="2400" b="1" dirty="0" smtClean="0">
                <a:solidFill>
                  <a:srgbClr val="7030A0"/>
                </a:solidFill>
              </a:rPr>
              <a:t> </a:t>
            </a:r>
            <a:r>
              <a:rPr lang="en-US" sz="2400" b="1" dirty="0" err="1" smtClean="0">
                <a:solidFill>
                  <a:srgbClr val="7030A0"/>
                </a:solidFill>
              </a:rPr>
              <a:t>Kadınlar</a:t>
            </a:r>
            <a:r>
              <a:rPr lang="en-US" sz="2400" b="1" dirty="0" smtClean="0">
                <a:solidFill>
                  <a:srgbClr val="7030A0"/>
                </a:solidFill>
              </a:rPr>
              <a:t> </a:t>
            </a:r>
            <a:r>
              <a:rPr lang="en-US" sz="2400" b="1" dirty="0" err="1" smtClean="0">
                <a:solidFill>
                  <a:srgbClr val="7030A0"/>
                </a:solidFill>
              </a:rPr>
              <a:t>Günü</a:t>
            </a:r>
            <a:r>
              <a:rPr lang="en-US" sz="2400" b="1" dirty="0" smtClean="0">
                <a:solidFill>
                  <a:srgbClr val="7030A0"/>
                </a:solidFill>
              </a:rPr>
              <a:t> </a:t>
            </a:r>
            <a:r>
              <a:rPr lang="en-US" sz="2400" b="1" dirty="0" err="1" smtClean="0">
                <a:solidFill>
                  <a:srgbClr val="7030A0"/>
                </a:solidFill>
              </a:rPr>
              <a:t>Etkinliği</a:t>
            </a:r>
            <a:endParaRPr lang="en-US" sz="2400" b="1" dirty="0">
              <a:solidFill>
                <a:srgbClr val="7030A0"/>
              </a:solidFill>
            </a:endParaRPr>
          </a:p>
        </p:txBody>
      </p:sp>
      <p:pic>
        <p:nvPicPr>
          <p:cNvPr id="2050" name="Picture 2" descr="C:\Users\Dean\AppData\Local\Microsoft\Windows\Temporary Internet Files\Content.Outlook\UBYEE127\kadinlar_gunu_poster.jpg"/>
          <p:cNvPicPr>
            <a:picLocks noChangeAspect="1" noChangeArrowheads="1"/>
          </p:cNvPicPr>
          <p:nvPr/>
        </p:nvPicPr>
        <p:blipFill>
          <a:blip r:embed="rId2" cstate="print"/>
          <a:srcRect/>
          <a:stretch>
            <a:fillRect/>
          </a:stretch>
        </p:blipFill>
        <p:spPr bwMode="auto">
          <a:xfrm>
            <a:off x="228600" y="228600"/>
            <a:ext cx="4588846" cy="6477000"/>
          </a:xfrm>
          <a:prstGeom prst="rect">
            <a:avLst/>
          </a:prstGeom>
          <a:noFill/>
        </p:spPr>
      </p:pic>
      <p:pic>
        <p:nvPicPr>
          <p:cNvPr id="2053" name="Picture 5"/>
          <p:cNvPicPr>
            <a:picLocks noChangeAspect="1" noChangeArrowheads="1"/>
          </p:cNvPicPr>
          <p:nvPr/>
        </p:nvPicPr>
        <p:blipFill>
          <a:blip r:embed="rId3" cstate="print"/>
          <a:srcRect/>
          <a:stretch>
            <a:fillRect/>
          </a:stretch>
        </p:blipFill>
        <p:spPr bwMode="auto">
          <a:xfrm>
            <a:off x="5029200" y="4038600"/>
            <a:ext cx="3856182" cy="2286000"/>
          </a:xfrm>
          <a:prstGeom prst="rect">
            <a:avLst/>
          </a:prstGeom>
          <a:noFill/>
          <a:ln w="9525">
            <a:noFill/>
            <a:miter lim="800000"/>
            <a:headEnd/>
            <a:tailEnd/>
          </a:ln>
          <a:effectLst/>
        </p:spPr>
      </p:pic>
      <p:pic>
        <p:nvPicPr>
          <p:cNvPr id="2054" name="Picture 6" descr="C:\Users\Dean\Desktop\women center\Picture1.jpg"/>
          <p:cNvPicPr>
            <a:picLocks noChangeAspect="1" noChangeArrowheads="1"/>
          </p:cNvPicPr>
          <p:nvPr/>
        </p:nvPicPr>
        <p:blipFill>
          <a:blip r:embed="rId4" cstate="print"/>
          <a:srcRect/>
          <a:stretch>
            <a:fillRect/>
          </a:stretch>
        </p:blipFill>
        <p:spPr bwMode="auto">
          <a:xfrm>
            <a:off x="5029200" y="1066800"/>
            <a:ext cx="3810000" cy="2848622"/>
          </a:xfrm>
          <a:prstGeom prst="rect">
            <a:avLst/>
          </a:prstGeom>
          <a:noFill/>
        </p:spPr>
      </p:pic>
      <p:sp>
        <p:nvSpPr>
          <p:cNvPr id="10" name="Rectangle 9"/>
          <p:cNvSpPr/>
          <p:nvPr/>
        </p:nvSpPr>
        <p:spPr>
          <a:xfrm>
            <a:off x="5105400" y="6324600"/>
            <a:ext cx="3739037" cy="369332"/>
          </a:xfrm>
          <a:prstGeom prst="rect">
            <a:avLst/>
          </a:prstGeom>
        </p:spPr>
        <p:txBody>
          <a:bodyPr wrap="none">
            <a:spAutoFit/>
          </a:bodyPr>
          <a:lstStyle/>
          <a:p>
            <a:r>
              <a:rPr lang="en-US" b="1" dirty="0" smtClean="0">
                <a:solidFill>
                  <a:srgbClr val="7030A0"/>
                </a:solidFill>
              </a:rPr>
              <a:t>Meme </a:t>
            </a:r>
            <a:r>
              <a:rPr lang="en-US" b="1" dirty="0" err="1" smtClean="0">
                <a:solidFill>
                  <a:srgbClr val="7030A0"/>
                </a:solidFill>
              </a:rPr>
              <a:t>Kanseriyle</a:t>
            </a:r>
            <a:r>
              <a:rPr lang="en-US" b="1" dirty="0" smtClean="0">
                <a:solidFill>
                  <a:srgbClr val="7030A0"/>
                </a:solidFill>
              </a:rPr>
              <a:t> </a:t>
            </a:r>
            <a:r>
              <a:rPr lang="en-US" b="1" dirty="0" err="1" smtClean="0">
                <a:solidFill>
                  <a:srgbClr val="7030A0"/>
                </a:solidFill>
              </a:rPr>
              <a:t>Mücadele</a:t>
            </a:r>
            <a:r>
              <a:rPr lang="en-US" b="1" dirty="0" smtClean="0">
                <a:solidFill>
                  <a:srgbClr val="7030A0"/>
                </a:solidFill>
              </a:rPr>
              <a:t> </a:t>
            </a:r>
            <a:r>
              <a:rPr lang="en-US" b="1" dirty="0" err="1" smtClean="0">
                <a:solidFill>
                  <a:srgbClr val="7030A0"/>
                </a:solidFill>
              </a:rPr>
              <a:t>Semineri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28600"/>
            <a:ext cx="4559646" cy="523220"/>
          </a:xfrm>
          <a:prstGeom prst="rect">
            <a:avLst/>
          </a:prstGeom>
        </p:spPr>
        <p:txBody>
          <a:bodyPr wrap="none">
            <a:spAutoFit/>
          </a:bodyPr>
          <a:lstStyle/>
          <a:p>
            <a:r>
              <a:rPr lang="en-US" sz="2800" b="1" dirty="0" smtClean="0">
                <a:solidFill>
                  <a:srgbClr val="7030A0"/>
                </a:solidFill>
              </a:rPr>
              <a:t>-</a:t>
            </a:r>
            <a:r>
              <a:rPr lang="en-US" sz="2800" b="1" dirty="0" err="1" smtClean="0">
                <a:solidFill>
                  <a:srgbClr val="7030A0"/>
                </a:solidFill>
              </a:rPr>
              <a:t>Kadınlar</a:t>
            </a:r>
            <a:r>
              <a:rPr lang="en-US" sz="2800" b="1" dirty="0" smtClean="0">
                <a:solidFill>
                  <a:srgbClr val="7030A0"/>
                </a:solidFill>
              </a:rPr>
              <a:t> </a:t>
            </a:r>
            <a:r>
              <a:rPr lang="en-US" sz="2800" b="1" dirty="0" err="1" smtClean="0">
                <a:solidFill>
                  <a:srgbClr val="7030A0"/>
                </a:solidFill>
              </a:rPr>
              <a:t>Günü</a:t>
            </a:r>
            <a:r>
              <a:rPr lang="en-US" sz="2800" b="1" dirty="0" smtClean="0">
                <a:solidFill>
                  <a:srgbClr val="7030A0"/>
                </a:solidFill>
              </a:rPr>
              <a:t> </a:t>
            </a:r>
            <a:r>
              <a:rPr lang="en-US" sz="2800" b="1" dirty="0" err="1" smtClean="0">
                <a:solidFill>
                  <a:srgbClr val="7030A0"/>
                </a:solidFill>
              </a:rPr>
              <a:t>Resim</a:t>
            </a:r>
            <a:r>
              <a:rPr lang="en-US" sz="2800" b="1" dirty="0" smtClean="0">
                <a:solidFill>
                  <a:srgbClr val="7030A0"/>
                </a:solidFill>
              </a:rPr>
              <a:t> </a:t>
            </a:r>
            <a:r>
              <a:rPr lang="en-US" sz="2800" b="1" dirty="0" err="1" smtClean="0">
                <a:solidFill>
                  <a:srgbClr val="7030A0"/>
                </a:solidFill>
              </a:rPr>
              <a:t>Sergisi</a:t>
            </a:r>
            <a:r>
              <a:rPr lang="en-US" sz="2800" b="1" dirty="0" smtClean="0">
                <a:solidFill>
                  <a:srgbClr val="7030A0"/>
                </a:solidFill>
              </a:rPr>
              <a:t>-</a:t>
            </a:r>
            <a:endParaRPr lang="en-US" sz="2800" b="1" dirty="0">
              <a:solidFill>
                <a:srgbClr val="7030A0"/>
              </a:solidFill>
            </a:endParaRPr>
          </a:p>
        </p:txBody>
      </p:sp>
      <p:pic>
        <p:nvPicPr>
          <p:cNvPr id="5122" name="Picture 2" descr="C:\Users\Dean\Desktop\women center\1977210_679561982089609_1285343488_n.jpg"/>
          <p:cNvPicPr>
            <a:picLocks noChangeAspect="1" noChangeArrowheads="1"/>
          </p:cNvPicPr>
          <p:nvPr/>
        </p:nvPicPr>
        <p:blipFill>
          <a:blip r:embed="rId2" cstate="print"/>
          <a:srcRect/>
          <a:stretch>
            <a:fillRect/>
          </a:stretch>
        </p:blipFill>
        <p:spPr bwMode="auto">
          <a:xfrm>
            <a:off x="4876800" y="3886200"/>
            <a:ext cx="3657600" cy="2743200"/>
          </a:xfrm>
          <a:prstGeom prst="rect">
            <a:avLst/>
          </a:prstGeom>
          <a:ln>
            <a:noFill/>
          </a:ln>
          <a:effectLst>
            <a:softEdge rad="112500"/>
          </a:effectLst>
        </p:spPr>
      </p:pic>
      <p:pic>
        <p:nvPicPr>
          <p:cNvPr id="5123" name="Picture 3" descr="C:\Users\Dean\Desktop\women center\8 Mart Fotoğraf son\DSC_0147.JPG"/>
          <p:cNvPicPr>
            <a:picLocks noChangeAspect="1" noChangeArrowheads="1"/>
          </p:cNvPicPr>
          <p:nvPr/>
        </p:nvPicPr>
        <p:blipFill>
          <a:blip r:embed="rId3" cstate="print"/>
          <a:srcRect/>
          <a:stretch>
            <a:fillRect/>
          </a:stretch>
        </p:blipFill>
        <p:spPr bwMode="auto">
          <a:xfrm>
            <a:off x="4684395" y="838200"/>
            <a:ext cx="4013835" cy="2895600"/>
          </a:xfrm>
          <a:prstGeom prst="rect">
            <a:avLst/>
          </a:prstGeom>
          <a:noFill/>
        </p:spPr>
      </p:pic>
      <p:pic>
        <p:nvPicPr>
          <p:cNvPr id="5124" name="Picture 4" descr="C:\Users\Dean\Desktop\women center\8 Mart Fotoğraf son\DSC_0240.jpg"/>
          <p:cNvPicPr>
            <a:picLocks noChangeAspect="1" noChangeArrowheads="1"/>
          </p:cNvPicPr>
          <p:nvPr/>
        </p:nvPicPr>
        <p:blipFill>
          <a:blip r:embed="rId4" cstate="print"/>
          <a:srcRect/>
          <a:stretch>
            <a:fillRect/>
          </a:stretch>
        </p:blipFill>
        <p:spPr bwMode="auto">
          <a:xfrm>
            <a:off x="762000" y="1143000"/>
            <a:ext cx="3429000" cy="51606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an\Desktop\kadınlar günü foto\_ITU3409.jpg"/>
          <p:cNvPicPr>
            <a:picLocks noChangeAspect="1" noChangeArrowheads="1"/>
          </p:cNvPicPr>
          <p:nvPr/>
        </p:nvPicPr>
        <p:blipFill>
          <a:blip r:embed="rId2" cstate="print"/>
          <a:srcRect/>
          <a:stretch>
            <a:fillRect/>
          </a:stretch>
        </p:blipFill>
        <p:spPr bwMode="auto">
          <a:xfrm>
            <a:off x="381000" y="228600"/>
            <a:ext cx="6096000" cy="4069080"/>
          </a:xfrm>
          <a:prstGeom prst="rect">
            <a:avLst/>
          </a:prstGeom>
          <a:noFill/>
        </p:spPr>
      </p:pic>
      <p:pic>
        <p:nvPicPr>
          <p:cNvPr id="6147" name="Picture 3" descr="C:\Users\Dean\Desktop\kadinlar gunu sergi\1780672_10152163674334350_652977198_n.jpg"/>
          <p:cNvPicPr>
            <a:picLocks noChangeAspect="1" noChangeArrowheads="1"/>
          </p:cNvPicPr>
          <p:nvPr/>
        </p:nvPicPr>
        <p:blipFill>
          <a:blip r:embed="rId3" cstate="print"/>
          <a:srcRect/>
          <a:stretch>
            <a:fillRect/>
          </a:stretch>
        </p:blipFill>
        <p:spPr bwMode="auto">
          <a:xfrm>
            <a:off x="171450" y="4495800"/>
            <a:ext cx="165735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8" name="Picture 4" descr="C:\Users\Dean\Desktop\kadinlar gunu sergi\1779807_10152232059514350_1565496939_n.jpg"/>
          <p:cNvPicPr>
            <a:picLocks noChangeAspect="1" noChangeArrowheads="1"/>
          </p:cNvPicPr>
          <p:nvPr/>
        </p:nvPicPr>
        <p:blipFill>
          <a:blip r:embed="rId4" cstate="print"/>
          <a:srcRect/>
          <a:stretch>
            <a:fillRect/>
          </a:stretch>
        </p:blipFill>
        <p:spPr bwMode="auto">
          <a:xfrm>
            <a:off x="1983945" y="4495800"/>
            <a:ext cx="159745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9" name="Picture 5" descr="C:\Users\Dean\Desktop\kadinlar gunu sergi\1558550_10152163675309350_2124518203_n.jpg"/>
          <p:cNvPicPr>
            <a:picLocks noChangeAspect="1" noChangeArrowheads="1"/>
          </p:cNvPicPr>
          <p:nvPr/>
        </p:nvPicPr>
        <p:blipFill>
          <a:blip r:embed="rId5" cstate="print"/>
          <a:srcRect/>
          <a:stretch>
            <a:fillRect/>
          </a:stretch>
        </p:blipFill>
        <p:spPr bwMode="auto">
          <a:xfrm>
            <a:off x="3733800" y="4495800"/>
            <a:ext cx="16764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50" name="Picture 6" descr="C:\Users\Dean\Desktop\kadinlar gunu sergi\1017441_10152158777829350_81779624_n.jpg"/>
          <p:cNvPicPr>
            <a:picLocks noChangeAspect="1" noChangeArrowheads="1"/>
          </p:cNvPicPr>
          <p:nvPr/>
        </p:nvPicPr>
        <p:blipFill>
          <a:blip r:embed="rId6" cstate="print"/>
          <a:srcRect/>
          <a:stretch>
            <a:fillRect/>
          </a:stretch>
        </p:blipFill>
        <p:spPr bwMode="auto">
          <a:xfrm>
            <a:off x="5562600" y="4495800"/>
            <a:ext cx="163203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51" name="Picture 7" descr="C:\Users\Dean\Desktop\kadinlar gunu sergi\1653269_10152232059069350_370330462_n.jpg"/>
          <p:cNvPicPr>
            <a:picLocks noChangeAspect="1" noChangeArrowheads="1"/>
          </p:cNvPicPr>
          <p:nvPr/>
        </p:nvPicPr>
        <p:blipFill>
          <a:blip r:embed="rId7" cstate="print"/>
          <a:srcRect/>
          <a:stretch>
            <a:fillRect/>
          </a:stretch>
        </p:blipFill>
        <p:spPr bwMode="auto">
          <a:xfrm>
            <a:off x="7391400" y="4495800"/>
            <a:ext cx="16002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53" name="Picture 9" descr="C:\Users\Dean\Desktop\kadinlar gunu sergi\10003460_10152232059869350_1360302006_n.jpg"/>
          <p:cNvPicPr>
            <a:picLocks noChangeAspect="1" noChangeArrowheads="1"/>
          </p:cNvPicPr>
          <p:nvPr/>
        </p:nvPicPr>
        <p:blipFill>
          <a:blip r:embed="rId8" cstate="print"/>
          <a:srcRect/>
          <a:stretch>
            <a:fillRect/>
          </a:stretch>
        </p:blipFill>
        <p:spPr bwMode="auto">
          <a:xfrm>
            <a:off x="6654800" y="2133600"/>
            <a:ext cx="2336800"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54" name="Picture 10" descr="C:\Users\Dean\Desktop\kadinlar gunu sergi\1723085_10152158777264350_837127056_n.jpg"/>
          <p:cNvPicPr>
            <a:picLocks noChangeAspect="1" noChangeArrowheads="1"/>
          </p:cNvPicPr>
          <p:nvPr/>
        </p:nvPicPr>
        <p:blipFill>
          <a:blip r:embed="rId9" cstate="print"/>
          <a:srcRect/>
          <a:stretch>
            <a:fillRect/>
          </a:stretch>
        </p:blipFill>
        <p:spPr bwMode="auto">
          <a:xfrm>
            <a:off x="6654800" y="228600"/>
            <a:ext cx="2336800"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Rectangle 12"/>
          <p:cNvSpPr/>
          <p:nvPr/>
        </p:nvSpPr>
        <p:spPr>
          <a:xfrm>
            <a:off x="6477000" y="3962400"/>
            <a:ext cx="2531912" cy="338554"/>
          </a:xfrm>
          <a:prstGeom prst="rect">
            <a:avLst/>
          </a:prstGeom>
        </p:spPr>
        <p:txBody>
          <a:bodyPr wrap="none">
            <a:spAutoFit/>
          </a:bodyPr>
          <a:lstStyle/>
          <a:p>
            <a:r>
              <a:rPr lang="en-US" sz="1600" b="1" dirty="0" err="1" smtClean="0">
                <a:solidFill>
                  <a:srgbClr val="7030A0"/>
                </a:solidFill>
              </a:rPr>
              <a:t>Resim</a:t>
            </a:r>
            <a:r>
              <a:rPr lang="en-US" sz="1600" b="1" dirty="0" smtClean="0">
                <a:solidFill>
                  <a:srgbClr val="7030A0"/>
                </a:solidFill>
              </a:rPr>
              <a:t> </a:t>
            </a:r>
            <a:r>
              <a:rPr lang="en-US" sz="1600" b="1" dirty="0" err="1" smtClean="0">
                <a:solidFill>
                  <a:srgbClr val="7030A0"/>
                </a:solidFill>
              </a:rPr>
              <a:t>Sergisinden</a:t>
            </a:r>
            <a:r>
              <a:rPr lang="en-US" sz="1600" b="1" dirty="0" smtClean="0">
                <a:solidFill>
                  <a:srgbClr val="7030A0"/>
                </a:solidFill>
              </a:rPr>
              <a:t> </a:t>
            </a:r>
            <a:r>
              <a:rPr lang="en-US" sz="1600" b="1" dirty="0" err="1" smtClean="0">
                <a:solidFill>
                  <a:srgbClr val="7030A0"/>
                </a:solidFill>
              </a:rPr>
              <a:t>Kareler</a:t>
            </a:r>
            <a:r>
              <a:rPr lang="en-US" sz="1600" b="1" dirty="0" smtClean="0">
                <a:solidFill>
                  <a:srgbClr val="7030A0"/>
                </a:solidFill>
              </a:rPr>
              <a:t>…</a:t>
            </a:r>
            <a:endParaRPr lang="en-US" sz="1600" b="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lnSpcReduction="10000"/>
          </a:bodyPr>
          <a:lstStyle/>
          <a:p>
            <a:pPr>
              <a:buNone/>
            </a:pPr>
            <a:r>
              <a:rPr lang="en-US" dirty="0" smtClean="0"/>
              <a:t>    </a:t>
            </a:r>
            <a:r>
              <a:rPr lang="tr-TR" dirty="0" smtClean="0"/>
              <a:t>Merkezin kuruluşu ayrıca, kız öğrenci ve kadın akademisyen varlığının giderek arttığı üniversitemizde uygulanmakta olan lisans/lisansüstü programlarda henüz toplumsal cinsiyet duyarlılığını özümseyen kapsamlı düzenlemelere gidilmesi açısından da önem taşımaktadır. Dolayısıyla, merkez faaliyetleri, bölümlerde uygulanan programları ve araştırmaları, toplumsal cinsiyet bakış açısıyla tamamlamak ve zenginleştirmek amacıyla akademik destek sağlamayı hedeflemektedir.  </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Autofit/>
          </a:bodyPr>
          <a:lstStyle/>
          <a:p>
            <a:r>
              <a:rPr lang="en-US" sz="2400" b="1" dirty="0" err="1" smtClean="0">
                <a:solidFill>
                  <a:srgbClr val="7030A0"/>
                </a:solidFill>
              </a:rPr>
              <a:t>Kadın</a:t>
            </a:r>
            <a:r>
              <a:rPr lang="en-US" sz="2400" b="1" dirty="0" smtClean="0">
                <a:solidFill>
                  <a:srgbClr val="7030A0"/>
                </a:solidFill>
              </a:rPr>
              <a:t> </a:t>
            </a:r>
            <a:r>
              <a:rPr lang="en-US" sz="2400" b="1" dirty="0" err="1" smtClean="0">
                <a:solidFill>
                  <a:srgbClr val="7030A0"/>
                </a:solidFill>
              </a:rPr>
              <a:t>Pulları</a:t>
            </a:r>
            <a:r>
              <a:rPr lang="en-US" sz="2400" b="1" dirty="0" smtClean="0">
                <a:solidFill>
                  <a:srgbClr val="7030A0"/>
                </a:solidFill>
              </a:rPr>
              <a:t> </a:t>
            </a:r>
            <a:r>
              <a:rPr lang="en-US" sz="2400" b="1" dirty="0" err="1" smtClean="0">
                <a:solidFill>
                  <a:srgbClr val="7030A0"/>
                </a:solidFill>
              </a:rPr>
              <a:t>Sergisi</a:t>
            </a:r>
            <a:r>
              <a:rPr lang="en-US" sz="2400" b="1" dirty="0" smtClean="0">
                <a:solidFill>
                  <a:srgbClr val="7030A0"/>
                </a:solidFill>
              </a:rPr>
              <a:t> </a:t>
            </a:r>
            <a:r>
              <a:rPr lang="en-US" sz="2400" b="1" dirty="0" err="1" smtClean="0">
                <a:solidFill>
                  <a:srgbClr val="7030A0"/>
                </a:solidFill>
              </a:rPr>
              <a:t>ve</a:t>
            </a:r>
            <a:r>
              <a:rPr lang="en-US" sz="2400" b="1" dirty="0" smtClean="0">
                <a:solidFill>
                  <a:srgbClr val="7030A0"/>
                </a:solidFill>
              </a:rPr>
              <a:t> </a:t>
            </a:r>
            <a:r>
              <a:rPr lang="en-US" sz="2400" b="1" dirty="0" err="1" smtClean="0">
                <a:solidFill>
                  <a:srgbClr val="7030A0"/>
                </a:solidFill>
              </a:rPr>
              <a:t>Türkiye’nin</a:t>
            </a:r>
            <a:r>
              <a:rPr lang="en-US" sz="2400" b="1" dirty="0" smtClean="0">
                <a:solidFill>
                  <a:srgbClr val="7030A0"/>
                </a:solidFill>
              </a:rPr>
              <a:t> </a:t>
            </a:r>
            <a:r>
              <a:rPr lang="en-US" sz="2400" b="1" dirty="0" err="1" smtClean="0">
                <a:solidFill>
                  <a:srgbClr val="7030A0"/>
                </a:solidFill>
              </a:rPr>
              <a:t>İlk</a:t>
            </a:r>
            <a:r>
              <a:rPr lang="en-US" sz="2400" b="1" dirty="0" smtClean="0">
                <a:solidFill>
                  <a:srgbClr val="7030A0"/>
                </a:solidFill>
              </a:rPr>
              <a:t> </a:t>
            </a:r>
            <a:r>
              <a:rPr lang="en-US" sz="2400" b="1" dirty="0" err="1" smtClean="0">
                <a:solidFill>
                  <a:srgbClr val="7030A0"/>
                </a:solidFill>
              </a:rPr>
              <a:t>Kadın</a:t>
            </a:r>
            <a:r>
              <a:rPr lang="en-US" sz="2400" b="1" dirty="0" smtClean="0">
                <a:solidFill>
                  <a:srgbClr val="7030A0"/>
                </a:solidFill>
              </a:rPr>
              <a:t> </a:t>
            </a:r>
            <a:r>
              <a:rPr lang="en-US" sz="2400" b="1" dirty="0" err="1" smtClean="0">
                <a:solidFill>
                  <a:srgbClr val="7030A0"/>
                </a:solidFill>
              </a:rPr>
              <a:t>Mühendisleri</a:t>
            </a:r>
            <a:r>
              <a:rPr lang="en-US" sz="2400" b="1" dirty="0" smtClean="0">
                <a:solidFill>
                  <a:srgbClr val="7030A0"/>
                </a:solidFill>
              </a:rPr>
              <a:t> </a:t>
            </a:r>
            <a:r>
              <a:rPr lang="en-US" sz="2400" b="1" dirty="0" err="1" smtClean="0">
                <a:solidFill>
                  <a:srgbClr val="7030A0"/>
                </a:solidFill>
              </a:rPr>
              <a:t>Özel</a:t>
            </a:r>
            <a:r>
              <a:rPr lang="en-US" sz="2400" b="1" dirty="0" smtClean="0">
                <a:solidFill>
                  <a:srgbClr val="7030A0"/>
                </a:solidFill>
              </a:rPr>
              <a:t> </a:t>
            </a:r>
            <a:r>
              <a:rPr lang="en-US" sz="2400" b="1" dirty="0" err="1" smtClean="0">
                <a:solidFill>
                  <a:srgbClr val="7030A0"/>
                </a:solidFill>
              </a:rPr>
              <a:t>Gün</a:t>
            </a:r>
            <a:r>
              <a:rPr lang="en-US" sz="2400" b="1" dirty="0" smtClean="0">
                <a:solidFill>
                  <a:srgbClr val="7030A0"/>
                </a:solidFill>
              </a:rPr>
              <a:t> </a:t>
            </a:r>
            <a:r>
              <a:rPr lang="en-US" sz="2400" b="1" dirty="0" err="1" smtClean="0">
                <a:solidFill>
                  <a:srgbClr val="7030A0"/>
                </a:solidFill>
              </a:rPr>
              <a:t>Zarfı</a:t>
            </a:r>
            <a:r>
              <a:rPr lang="en-US" sz="2400" b="1" dirty="0" smtClean="0">
                <a:solidFill>
                  <a:srgbClr val="7030A0"/>
                </a:solidFill>
              </a:rPr>
              <a:t>, </a:t>
            </a:r>
            <a:r>
              <a:rPr lang="en-US" sz="2400" b="1" dirty="0" err="1" smtClean="0">
                <a:solidFill>
                  <a:srgbClr val="7030A0"/>
                </a:solidFill>
              </a:rPr>
              <a:t>Pulu</a:t>
            </a:r>
            <a:r>
              <a:rPr lang="en-US" sz="2400" b="1" dirty="0" smtClean="0">
                <a:solidFill>
                  <a:srgbClr val="7030A0"/>
                </a:solidFill>
              </a:rPr>
              <a:t> </a:t>
            </a:r>
            <a:r>
              <a:rPr lang="en-US" sz="2400" b="1" dirty="0" err="1" smtClean="0">
                <a:solidFill>
                  <a:srgbClr val="7030A0"/>
                </a:solidFill>
              </a:rPr>
              <a:t>ve</a:t>
            </a:r>
            <a:r>
              <a:rPr lang="en-US" sz="2400" b="1" dirty="0" smtClean="0">
                <a:solidFill>
                  <a:srgbClr val="7030A0"/>
                </a:solidFill>
              </a:rPr>
              <a:t> </a:t>
            </a:r>
            <a:r>
              <a:rPr lang="en-US" sz="2400" b="1" dirty="0" err="1" smtClean="0">
                <a:solidFill>
                  <a:srgbClr val="7030A0"/>
                </a:solidFill>
              </a:rPr>
              <a:t>Damgası</a:t>
            </a:r>
            <a:endParaRPr lang="en-US" sz="2400" b="1" dirty="0">
              <a:solidFill>
                <a:srgbClr val="7030A0"/>
              </a:solidFill>
            </a:endParaRPr>
          </a:p>
        </p:txBody>
      </p:sp>
      <p:pic>
        <p:nvPicPr>
          <p:cNvPr id="4098" name="Picture 2" descr="C:\Users\Dean\Desktop\women center\1958044_10202432989399757_686924450_n.jpg"/>
          <p:cNvPicPr>
            <a:picLocks noChangeAspect="1" noChangeArrowheads="1"/>
          </p:cNvPicPr>
          <p:nvPr/>
        </p:nvPicPr>
        <p:blipFill>
          <a:blip r:embed="rId2" cstate="print"/>
          <a:srcRect/>
          <a:stretch>
            <a:fillRect/>
          </a:stretch>
        </p:blipFill>
        <p:spPr bwMode="auto">
          <a:xfrm>
            <a:off x="5486400" y="4038600"/>
            <a:ext cx="3429000" cy="2571750"/>
          </a:xfrm>
          <a:prstGeom prst="rect">
            <a:avLst/>
          </a:prstGeom>
          <a:noFill/>
          <a:ln w="34925">
            <a:solidFill>
              <a:srgbClr val="FF0000"/>
            </a:solidFill>
          </a:ln>
        </p:spPr>
      </p:pic>
      <p:pic>
        <p:nvPicPr>
          <p:cNvPr id="4099" name="Picture 3" descr="C:\Users\Dean\Desktop\women center\1898159_10202430194209879_1228487434_n.jpg"/>
          <p:cNvPicPr>
            <a:picLocks noChangeAspect="1" noChangeArrowheads="1"/>
          </p:cNvPicPr>
          <p:nvPr/>
        </p:nvPicPr>
        <p:blipFill>
          <a:blip r:embed="rId3" cstate="print"/>
          <a:srcRect/>
          <a:stretch>
            <a:fillRect/>
          </a:stretch>
        </p:blipFill>
        <p:spPr bwMode="auto">
          <a:xfrm>
            <a:off x="5105400" y="1066800"/>
            <a:ext cx="3759200" cy="2819400"/>
          </a:xfrm>
          <a:prstGeom prst="rect">
            <a:avLst/>
          </a:prstGeom>
          <a:noFill/>
          <a:ln w="34925">
            <a:solidFill>
              <a:schemeClr val="accent3">
                <a:lumMod val="75000"/>
              </a:schemeClr>
            </a:solidFill>
          </a:ln>
        </p:spPr>
      </p:pic>
      <p:pic>
        <p:nvPicPr>
          <p:cNvPr id="4100" name="Picture 4" descr="C:\Users\Dean\Desktop\women center\1780843_435718749864896_1903002077_n.jpg"/>
          <p:cNvPicPr>
            <a:picLocks noChangeAspect="1" noChangeArrowheads="1"/>
          </p:cNvPicPr>
          <p:nvPr/>
        </p:nvPicPr>
        <p:blipFill>
          <a:blip r:embed="rId4" cstate="print"/>
          <a:srcRect/>
          <a:stretch>
            <a:fillRect/>
          </a:stretch>
        </p:blipFill>
        <p:spPr bwMode="auto">
          <a:xfrm>
            <a:off x="228600" y="3200400"/>
            <a:ext cx="5053853" cy="3352800"/>
          </a:xfrm>
          <a:prstGeom prst="rect">
            <a:avLst/>
          </a:prstGeom>
          <a:noFill/>
          <a:ln w="34925">
            <a:solidFill>
              <a:srgbClr val="FF0000"/>
            </a:solidFill>
          </a:ln>
        </p:spPr>
      </p:pic>
      <p:pic>
        <p:nvPicPr>
          <p:cNvPr id="4101" name="Picture 5" descr="C:\Users\Dean\Desktop\women center\8 Mart Fotoğraf son\DSC_0232.jpg"/>
          <p:cNvPicPr>
            <a:picLocks noChangeAspect="1" noChangeArrowheads="1"/>
          </p:cNvPicPr>
          <p:nvPr/>
        </p:nvPicPr>
        <p:blipFill>
          <a:blip r:embed="rId5" cstate="print"/>
          <a:srcRect/>
          <a:stretch>
            <a:fillRect/>
          </a:stretch>
        </p:blipFill>
        <p:spPr bwMode="auto">
          <a:xfrm>
            <a:off x="493395" y="1066800"/>
            <a:ext cx="4013835" cy="2667000"/>
          </a:xfrm>
          <a:prstGeom prst="rect">
            <a:avLst/>
          </a:prstGeom>
          <a:noFill/>
          <a:ln w="34925">
            <a:solidFill>
              <a:srgbClr val="FF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3657600"/>
            <a:ext cx="3830139" cy="2895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2590800" y="3429000"/>
            <a:ext cx="3377952" cy="2438400"/>
          </a:xfrm>
          <a:prstGeom prst="rect">
            <a:avLst/>
          </a:prstGeom>
          <a:noFill/>
          <a:ln w="9525">
            <a:solidFill>
              <a:schemeClr val="accent1"/>
            </a:solidFill>
            <a:miter lim="800000"/>
            <a:headEnd/>
            <a:tailEnd/>
          </a:ln>
          <a:effectLst/>
        </p:spPr>
      </p:pic>
      <p:pic>
        <p:nvPicPr>
          <p:cNvPr id="2053" name="Picture 5" descr="C:\Users\Dean\AppData\Local\Microsoft\Windows\Temporary Internet Files\Content.Outlook\UBYEE127\pul tek 2.jpg"/>
          <p:cNvPicPr>
            <a:picLocks noChangeAspect="1" noChangeArrowheads="1"/>
          </p:cNvPicPr>
          <p:nvPr/>
        </p:nvPicPr>
        <p:blipFill>
          <a:blip r:embed="rId4" cstate="print"/>
          <a:srcRect/>
          <a:stretch>
            <a:fillRect/>
          </a:stretch>
        </p:blipFill>
        <p:spPr bwMode="auto">
          <a:xfrm>
            <a:off x="304800" y="685800"/>
            <a:ext cx="1962150" cy="2854036"/>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5387295" y="3581400"/>
            <a:ext cx="3756705" cy="2753578"/>
          </a:xfrm>
          <a:prstGeom prst="rect">
            <a:avLst/>
          </a:prstGeom>
          <a:noFill/>
          <a:ln w="9525">
            <a:noFill/>
            <a:miter lim="800000"/>
            <a:headEnd/>
            <a:tailEnd/>
          </a:ln>
          <a:effectLst/>
        </p:spPr>
      </p:pic>
      <p:pic>
        <p:nvPicPr>
          <p:cNvPr id="2055" name="Picture 7" descr="http://www.mbs.itu.edu.tr/ebulten/2013/temmuz/Image/0910eb99-a945-43d0-8e68-7815918d199b/2.jpg"/>
          <p:cNvPicPr>
            <a:picLocks noChangeAspect="1" noChangeArrowheads="1"/>
          </p:cNvPicPr>
          <p:nvPr/>
        </p:nvPicPr>
        <p:blipFill>
          <a:blip r:embed="rId6" cstate="print"/>
          <a:srcRect/>
          <a:stretch>
            <a:fillRect/>
          </a:stretch>
        </p:blipFill>
        <p:spPr bwMode="auto">
          <a:xfrm>
            <a:off x="4800600" y="228599"/>
            <a:ext cx="4161693" cy="3005667"/>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2362200" y="228600"/>
            <a:ext cx="2057400" cy="2939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ebahat\Desktop\97860588261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681162"/>
            <a:ext cx="1981200" cy="2984183"/>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 y="381000"/>
            <a:ext cx="4800600" cy="5509200"/>
          </a:xfrm>
          <a:prstGeom prst="rect">
            <a:avLst/>
          </a:prstGeom>
        </p:spPr>
        <p:txBody>
          <a:bodyPr wrap="square">
            <a:spAutoFit/>
          </a:bodyPr>
          <a:lstStyle/>
          <a:p>
            <a:pPr>
              <a:buNone/>
            </a:pPr>
            <a:r>
              <a:rPr lang="tr-TR" sz="2200" dirty="0"/>
              <a:t>Merkezimiz, 2010 yılında istihdamda kadın-erkek eşitliğine </a:t>
            </a:r>
            <a:r>
              <a:rPr lang="tr-TR" sz="2200" dirty="0" smtClean="0"/>
              <a:t>yönelik </a:t>
            </a:r>
            <a:r>
              <a:rPr lang="tr-TR" sz="2200" dirty="0"/>
              <a:t>politikaların Türkiye dahil 7 OECD ülkesinde karşılaştırmalı olarak incelendiği </a:t>
            </a:r>
            <a:r>
              <a:rPr lang="tr-TR" sz="2200" dirty="0">
                <a:solidFill>
                  <a:srgbClr val="FF0000"/>
                </a:solidFill>
              </a:rPr>
              <a:t>“Emek Piyasasında Toplumsal Cinsiyet Eşitliğine Doğru: İş ve Aile Yaşamını Uzlaştırma Politikaları” </a:t>
            </a:r>
            <a:r>
              <a:rPr lang="tr-TR" sz="2200" dirty="0"/>
              <a:t>başlıklı araştırma kitabının yayınlanmasına ve dağıtımına destek olmuştur. İstihdam ve iş-aile yaşamı dengesi politikaları konusundaki ilk Türkçe yayın olan bu kitap halen hükümet gündeminde önemli yer tutan kadın istihdamını destekleyici politikalar konusunda yapılmakta olan çalışmalara önemli bir kaynak oluşturmaktadır. </a:t>
            </a:r>
            <a:endParaRPr lang="en-US" sz="2200" dirty="0"/>
          </a:p>
        </p:txBody>
      </p:sp>
      <p:pic>
        <p:nvPicPr>
          <p:cNvPr id="1027" name="Picture 3" descr="C:\Users\Sebahat\Desktop\zBK358203DD172_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0585"/>
            <a:ext cx="4355068" cy="485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29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10200"/>
          </a:xfrm>
        </p:spPr>
        <p:txBody>
          <a:bodyPr>
            <a:normAutofit fontScale="85000" lnSpcReduction="20000"/>
          </a:bodyPr>
          <a:lstStyle/>
          <a:p>
            <a:pPr>
              <a:buNone/>
            </a:pPr>
            <a:r>
              <a:rPr lang="en-US" sz="4200" b="1" dirty="0" err="1" smtClean="0">
                <a:solidFill>
                  <a:srgbClr val="FF0000"/>
                </a:solidFill>
              </a:rPr>
              <a:t>Devam</a:t>
            </a:r>
            <a:r>
              <a:rPr lang="en-US" sz="4200" b="1" dirty="0" smtClean="0">
                <a:solidFill>
                  <a:srgbClr val="FF0000"/>
                </a:solidFill>
              </a:rPr>
              <a:t> Eden </a:t>
            </a:r>
            <a:r>
              <a:rPr lang="en-US" sz="4200" b="1" dirty="0" err="1" smtClean="0">
                <a:solidFill>
                  <a:srgbClr val="FF0000"/>
                </a:solidFill>
              </a:rPr>
              <a:t>Çalışmalarımız</a:t>
            </a:r>
            <a:r>
              <a:rPr lang="en-US" sz="4200" b="1" dirty="0" smtClean="0">
                <a:solidFill>
                  <a:srgbClr val="FF0000"/>
                </a:solidFill>
              </a:rPr>
              <a:t>….</a:t>
            </a:r>
          </a:p>
          <a:p>
            <a:pPr>
              <a:buNone/>
            </a:pPr>
            <a:endParaRPr lang="en-US" b="1" dirty="0" smtClean="0">
              <a:solidFill>
                <a:srgbClr val="FF0000"/>
              </a:solidFill>
            </a:endParaRPr>
          </a:p>
          <a:p>
            <a:pPr>
              <a:buNone/>
            </a:pPr>
            <a:r>
              <a:rPr lang="tr-TR" b="1" dirty="0" smtClean="0">
                <a:solidFill>
                  <a:srgbClr val="7030A0"/>
                </a:solidFill>
              </a:rPr>
              <a:t>Proje adı:</a:t>
            </a:r>
            <a:r>
              <a:rPr lang="tr-TR" dirty="0" smtClean="0">
                <a:solidFill>
                  <a:srgbClr val="7030A0"/>
                </a:solidFill>
              </a:rPr>
              <a:t> </a:t>
            </a:r>
            <a:r>
              <a:rPr lang="tr-TR" b="1" dirty="0" smtClean="0">
                <a:solidFill>
                  <a:srgbClr val="7030A0"/>
                </a:solidFill>
              </a:rPr>
              <a:t> </a:t>
            </a:r>
            <a:r>
              <a:rPr lang="tr-TR" i="1" dirty="0" err="1" smtClean="0"/>
              <a:t>The</a:t>
            </a:r>
            <a:r>
              <a:rPr lang="tr-TR" i="1" dirty="0" smtClean="0"/>
              <a:t> </a:t>
            </a:r>
            <a:r>
              <a:rPr lang="tr-TR" i="1" dirty="0" err="1" smtClean="0"/>
              <a:t>Impact</a:t>
            </a:r>
            <a:r>
              <a:rPr lang="tr-TR" i="1" dirty="0" smtClean="0"/>
              <a:t> of </a:t>
            </a:r>
            <a:r>
              <a:rPr lang="tr-TR" i="1" dirty="0" err="1" smtClean="0"/>
              <a:t>Public</a:t>
            </a:r>
            <a:r>
              <a:rPr lang="tr-TR" i="1" dirty="0" smtClean="0"/>
              <a:t> </a:t>
            </a:r>
            <a:r>
              <a:rPr lang="tr-TR" i="1" dirty="0" err="1" smtClean="0"/>
              <a:t>Investment</a:t>
            </a:r>
            <a:r>
              <a:rPr lang="tr-TR" i="1" dirty="0" smtClean="0"/>
              <a:t> in </a:t>
            </a:r>
            <a:r>
              <a:rPr lang="tr-TR" i="1" dirty="0" err="1" smtClean="0"/>
              <a:t>Social</a:t>
            </a:r>
            <a:r>
              <a:rPr lang="tr-TR" i="1" dirty="0" smtClean="0"/>
              <a:t> </a:t>
            </a:r>
            <a:r>
              <a:rPr lang="tr-TR" i="1" dirty="0" err="1" smtClean="0"/>
              <a:t>Care</a:t>
            </a:r>
            <a:r>
              <a:rPr lang="tr-TR" i="1" dirty="0" smtClean="0"/>
              <a:t> on </a:t>
            </a:r>
            <a:r>
              <a:rPr lang="tr-TR" i="1" dirty="0" err="1" smtClean="0"/>
              <a:t>Employment</a:t>
            </a:r>
            <a:r>
              <a:rPr lang="tr-TR" i="1" dirty="0" smtClean="0"/>
              <a:t> </a:t>
            </a:r>
            <a:r>
              <a:rPr lang="tr-TR" i="1" dirty="0" err="1" smtClean="0"/>
              <a:t>Generation</a:t>
            </a:r>
            <a:r>
              <a:rPr lang="tr-TR" i="1" dirty="0" smtClean="0"/>
              <a:t>, </a:t>
            </a:r>
            <a:r>
              <a:rPr lang="tr-TR" i="1" dirty="0" err="1" smtClean="0"/>
              <a:t>Poverty</a:t>
            </a:r>
            <a:r>
              <a:rPr lang="tr-TR" i="1" dirty="0" smtClean="0"/>
              <a:t> </a:t>
            </a:r>
            <a:r>
              <a:rPr lang="tr-TR" i="1" dirty="0" err="1" smtClean="0"/>
              <a:t>Reduction</a:t>
            </a:r>
            <a:r>
              <a:rPr lang="tr-TR" i="1" dirty="0" smtClean="0"/>
              <a:t> </a:t>
            </a:r>
            <a:r>
              <a:rPr lang="tr-TR" i="1" dirty="0" err="1" smtClean="0"/>
              <a:t>and</a:t>
            </a:r>
            <a:r>
              <a:rPr lang="tr-TR" i="1" dirty="0" smtClean="0"/>
              <a:t> </a:t>
            </a:r>
            <a:r>
              <a:rPr lang="tr-TR" i="1" dirty="0" err="1" smtClean="0"/>
              <a:t>Gender</a:t>
            </a:r>
            <a:r>
              <a:rPr lang="tr-TR" i="1" dirty="0" smtClean="0"/>
              <a:t> </a:t>
            </a:r>
            <a:r>
              <a:rPr lang="tr-TR" i="1" dirty="0" err="1" smtClean="0"/>
              <a:t>Equality</a:t>
            </a:r>
            <a:r>
              <a:rPr lang="tr-TR" i="1" dirty="0" smtClean="0"/>
              <a:t>: An </a:t>
            </a:r>
            <a:r>
              <a:rPr lang="tr-TR" i="1" dirty="0" err="1" smtClean="0"/>
              <a:t>Applied</a:t>
            </a:r>
            <a:r>
              <a:rPr lang="tr-TR" i="1" dirty="0" smtClean="0"/>
              <a:t> </a:t>
            </a:r>
            <a:r>
              <a:rPr lang="tr-TR" i="1" dirty="0" err="1" smtClean="0"/>
              <a:t>Study</a:t>
            </a:r>
            <a:r>
              <a:rPr lang="tr-TR" i="1" dirty="0" smtClean="0"/>
              <a:t> on Turkey</a:t>
            </a:r>
            <a:endParaRPr lang="en-US" dirty="0" smtClean="0"/>
          </a:p>
          <a:p>
            <a:pPr>
              <a:buNone/>
            </a:pPr>
            <a:r>
              <a:rPr lang="tr-TR" b="1" dirty="0" smtClean="0">
                <a:solidFill>
                  <a:srgbClr val="7030A0"/>
                </a:solidFill>
              </a:rPr>
              <a:t>Proje partnerleri: </a:t>
            </a:r>
            <a:r>
              <a:rPr lang="tr-TR" dirty="0" smtClean="0"/>
              <a:t>İTÜ BMT-KAUM</a:t>
            </a:r>
            <a:r>
              <a:rPr lang="en-US" dirty="0" smtClean="0"/>
              <a:t> (</a:t>
            </a:r>
            <a:r>
              <a:rPr lang="en-US" dirty="0" err="1" smtClean="0"/>
              <a:t>Doç.Dr</a:t>
            </a:r>
            <a:r>
              <a:rPr lang="en-US" dirty="0" smtClean="0"/>
              <a:t>. İpek </a:t>
            </a:r>
            <a:r>
              <a:rPr lang="en-US" dirty="0" err="1" smtClean="0"/>
              <a:t>İlkkaracan</a:t>
            </a:r>
            <a:r>
              <a:rPr lang="en-US" dirty="0" smtClean="0"/>
              <a:t> </a:t>
            </a:r>
            <a:r>
              <a:rPr lang="en-US" dirty="0" err="1" smtClean="0"/>
              <a:t>Ajas</a:t>
            </a:r>
            <a:r>
              <a:rPr lang="en-US" dirty="0" smtClean="0"/>
              <a:t>)</a:t>
            </a:r>
            <a:r>
              <a:rPr lang="tr-TR" dirty="0" smtClean="0"/>
              <a:t> / İTÜ Geliştirme Vakfı ve </a:t>
            </a:r>
            <a:r>
              <a:rPr lang="tr-TR" dirty="0" err="1" smtClean="0"/>
              <a:t>Levy</a:t>
            </a:r>
            <a:r>
              <a:rPr lang="tr-TR" dirty="0" smtClean="0"/>
              <a:t> </a:t>
            </a:r>
            <a:r>
              <a:rPr lang="tr-TR" dirty="0" err="1" smtClean="0"/>
              <a:t>Economics</a:t>
            </a:r>
            <a:r>
              <a:rPr lang="tr-TR" dirty="0" smtClean="0"/>
              <a:t> </a:t>
            </a:r>
            <a:r>
              <a:rPr lang="tr-TR" dirty="0" err="1" smtClean="0"/>
              <a:t>Institute</a:t>
            </a:r>
            <a:r>
              <a:rPr lang="tr-TR" dirty="0" smtClean="0"/>
              <a:t>, New York ABD</a:t>
            </a:r>
            <a:endParaRPr lang="en-US" dirty="0" smtClean="0"/>
          </a:p>
          <a:p>
            <a:pPr>
              <a:buNone/>
            </a:pPr>
            <a:r>
              <a:rPr lang="tr-TR" b="1" dirty="0" smtClean="0">
                <a:solidFill>
                  <a:srgbClr val="7030A0"/>
                </a:solidFill>
              </a:rPr>
              <a:t>Projeye fon desteği veren kuruluşlar: </a:t>
            </a:r>
            <a:r>
              <a:rPr lang="tr-TR" dirty="0" smtClean="0"/>
              <a:t>United </a:t>
            </a:r>
            <a:r>
              <a:rPr lang="tr-TR" dirty="0" err="1" smtClean="0"/>
              <a:t>Nations</a:t>
            </a:r>
            <a:r>
              <a:rPr lang="tr-TR" dirty="0" smtClean="0"/>
              <a:t> </a:t>
            </a:r>
            <a:r>
              <a:rPr lang="tr-TR" dirty="0" err="1" smtClean="0"/>
              <a:t>International</a:t>
            </a:r>
            <a:r>
              <a:rPr lang="tr-TR" dirty="0" smtClean="0"/>
              <a:t> </a:t>
            </a:r>
            <a:r>
              <a:rPr lang="tr-TR" dirty="0" err="1" smtClean="0"/>
              <a:t>Labor</a:t>
            </a:r>
            <a:r>
              <a:rPr lang="tr-TR" dirty="0" smtClean="0"/>
              <a:t> </a:t>
            </a:r>
            <a:r>
              <a:rPr lang="tr-TR" dirty="0" err="1" smtClean="0"/>
              <a:t>Organization</a:t>
            </a:r>
            <a:r>
              <a:rPr lang="tr-TR" dirty="0" smtClean="0"/>
              <a:t> – Turkey </a:t>
            </a:r>
            <a:r>
              <a:rPr lang="tr-TR" dirty="0" err="1" smtClean="0"/>
              <a:t>Country</a:t>
            </a:r>
            <a:r>
              <a:rPr lang="tr-TR" dirty="0" smtClean="0"/>
              <a:t> Office ve </a:t>
            </a:r>
            <a:r>
              <a:rPr lang="tr-TR" dirty="0" err="1" smtClean="0"/>
              <a:t>International</a:t>
            </a:r>
            <a:r>
              <a:rPr lang="tr-TR" dirty="0" smtClean="0"/>
              <a:t> </a:t>
            </a:r>
            <a:r>
              <a:rPr lang="tr-TR" dirty="0" err="1" smtClean="0"/>
              <a:t>Development</a:t>
            </a:r>
            <a:r>
              <a:rPr lang="tr-TR" dirty="0" smtClean="0"/>
              <a:t> </a:t>
            </a:r>
            <a:r>
              <a:rPr lang="tr-TR" dirty="0" err="1" smtClean="0"/>
              <a:t>Research</a:t>
            </a:r>
            <a:r>
              <a:rPr lang="tr-TR" dirty="0" smtClean="0"/>
              <a:t> </a:t>
            </a:r>
            <a:r>
              <a:rPr lang="tr-TR" dirty="0" err="1" smtClean="0"/>
              <a:t>Center</a:t>
            </a:r>
            <a:r>
              <a:rPr lang="tr-TR" dirty="0" smtClean="0"/>
              <a:t> (IDRC) Kanada </a:t>
            </a:r>
            <a:endParaRPr lang="en-US" dirty="0" smtClean="0"/>
          </a:p>
          <a:p>
            <a:pPr>
              <a:buNone/>
            </a:pPr>
            <a:r>
              <a:rPr lang="tr-TR" b="1" dirty="0" smtClean="0">
                <a:solidFill>
                  <a:srgbClr val="7030A0"/>
                </a:solidFill>
              </a:rPr>
              <a:t>Tutar:</a:t>
            </a:r>
            <a:r>
              <a:rPr lang="tr-TR" b="1" dirty="0" smtClean="0"/>
              <a:t> </a:t>
            </a:r>
            <a:r>
              <a:rPr lang="tr-TR" dirty="0" smtClean="0"/>
              <a:t>100.000 $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tr-TR" sz="2400" b="1" dirty="0" smtClean="0">
                <a:solidFill>
                  <a:srgbClr val="FF0000"/>
                </a:solidFill>
              </a:rPr>
              <a:t>İTÜ Cinsel Taciz ve Ayrımcılığı Önleme Yönergesi</a:t>
            </a:r>
            <a:r>
              <a:rPr lang="en-US" sz="2400" b="1" dirty="0" smtClean="0">
                <a:solidFill>
                  <a:srgbClr val="FF0000"/>
                </a:solidFill>
              </a:rPr>
              <a:t>*</a:t>
            </a:r>
            <a:endParaRPr lang="en-US" sz="2400" dirty="0">
              <a:solidFill>
                <a:srgbClr val="FF0000"/>
              </a:solidFill>
            </a:endParaRPr>
          </a:p>
        </p:txBody>
      </p:sp>
      <p:sp>
        <p:nvSpPr>
          <p:cNvPr id="3" name="Content Placeholder 2"/>
          <p:cNvSpPr>
            <a:spLocks noGrp="1"/>
          </p:cNvSpPr>
          <p:nvPr>
            <p:ph idx="1"/>
          </p:nvPr>
        </p:nvSpPr>
        <p:spPr>
          <a:xfrm>
            <a:off x="381000" y="914400"/>
            <a:ext cx="8229600" cy="5638800"/>
          </a:xfrm>
        </p:spPr>
        <p:txBody>
          <a:bodyPr>
            <a:noAutofit/>
          </a:bodyPr>
          <a:lstStyle/>
          <a:p>
            <a:pPr>
              <a:buNone/>
            </a:pPr>
            <a:r>
              <a:rPr lang="tr-TR" sz="1800" b="1" dirty="0" smtClean="0"/>
              <a:t>Çalışma Grubu</a:t>
            </a:r>
            <a:endParaRPr lang="en-US" sz="1800" dirty="0" smtClean="0"/>
          </a:p>
          <a:p>
            <a:pPr>
              <a:buNone/>
            </a:pPr>
            <a:r>
              <a:rPr lang="tr-TR" sz="1800" dirty="0" smtClean="0"/>
              <a:t>Doç. Dr. Tayfun </a:t>
            </a:r>
            <a:r>
              <a:rPr lang="tr-TR" sz="1800" dirty="0" err="1" smtClean="0"/>
              <a:t>K</a:t>
            </a:r>
            <a:r>
              <a:rPr lang="tr-TR" sz="1800" dirty="0" err="1"/>
              <a:t>ı</a:t>
            </a:r>
            <a:r>
              <a:rPr lang="tr-TR" sz="1800" dirty="0" err="1" smtClean="0"/>
              <a:t>ndap</a:t>
            </a:r>
            <a:r>
              <a:rPr lang="en-US" sz="1800" dirty="0" smtClean="0"/>
              <a:t> (</a:t>
            </a:r>
            <a:r>
              <a:rPr lang="en-US" sz="1800" dirty="0" err="1" smtClean="0"/>
              <a:t>Genel</a:t>
            </a:r>
            <a:r>
              <a:rPr lang="en-US" sz="1800" dirty="0" smtClean="0"/>
              <a:t> </a:t>
            </a:r>
            <a:r>
              <a:rPr lang="en-US" sz="1800" dirty="0" err="1" smtClean="0"/>
              <a:t>Sekreter</a:t>
            </a:r>
            <a:r>
              <a:rPr lang="en-US" sz="1800" dirty="0" smtClean="0"/>
              <a:t>)</a:t>
            </a:r>
            <a:r>
              <a:rPr lang="tr-TR" sz="1800" b="1" dirty="0" smtClean="0"/>
              <a:t> </a:t>
            </a:r>
            <a:endParaRPr lang="en-US" sz="1800" dirty="0" smtClean="0"/>
          </a:p>
          <a:p>
            <a:pPr>
              <a:buNone/>
            </a:pPr>
            <a:r>
              <a:rPr lang="tr-TR" sz="1800" dirty="0" smtClean="0"/>
              <a:t>Prof. Dr. Fatma Arslan</a:t>
            </a:r>
            <a:r>
              <a:rPr lang="en-US" sz="1800" dirty="0" smtClean="0"/>
              <a:t> (İTÜ BMT-KAUM </a:t>
            </a:r>
            <a:r>
              <a:rPr lang="en-US" sz="1800" dirty="0" err="1" smtClean="0"/>
              <a:t>Müdürü</a:t>
            </a:r>
            <a:r>
              <a:rPr lang="en-US" sz="1800" dirty="0" smtClean="0"/>
              <a:t>)</a:t>
            </a:r>
            <a:r>
              <a:rPr lang="tr-TR" sz="1800" dirty="0" smtClean="0"/>
              <a:t> </a:t>
            </a:r>
            <a:endParaRPr lang="en-US" sz="1800" dirty="0" smtClean="0"/>
          </a:p>
          <a:p>
            <a:pPr>
              <a:buNone/>
            </a:pPr>
            <a:r>
              <a:rPr lang="tr-TR" sz="1800" dirty="0" smtClean="0"/>
              <a:t>Prof. Dr. Nilgün Okay </a:t>
            </a:r>
            <a:r>
              <a:rPr lang="en-US" sz="1800" dirty="0" smtClean="0"/>
              <a:t>(İTÜ BMT-KAUM </a:t>
            </a:r>
            <a:r>
              <a:rPr lang="en-US" sz="1800" dirty="0" err="1" smtClean="0"/>
              <a:t>Müdür</a:t>
            </a:r>
            <a:r>
              <a:rPr lang="en-US" sz="1800" dirty="0" smtClean="0"/>
              <a:t> </a:t>
            </a:r>
            <a:r>
              <a:rPr lang="en-US" sz="1800" dirty="0" err="1" smtClean="0"/>
              <a:t>Yardımcısı</a:t>
            </a:r>
            <a:r>
              <a:rPr lang="en-US" sz="1800" dirty="0" smtClean="0"/>
              <a:t>)</a:t>
            </a:r>
          </a:p>
          <a:p>
            <a:pPr>
              <a:buNone/>
            </a:pPr>
            <a:r>
              <a:rPr lang="tr-TR" sz="1800" dirty="0" smtClean="0"/>
              <a:t>Prof. Dr. Gaye Onursal Denli </a:t>
            </a:r>
            <a:r>
              <a:rPr lang="en-US" sz="1800" dirty="0" smtClean="0"/>
              <a:t>(İTÜ BMT-KAUM </a:t>
            </a:r>
            <a:r>
              <a:rPr lang="en-US" sz="1800" dirty="0" err="1" smtClean="0"/>
              <a:t>Yönetim</a:t>
            </a:r>
            <a:r>
              <a:rPr lang="en-US" sz="1800" dirty="0" smtClean="0"/>
              <a:t> </a:t>
            </a:r>
            <a:r>
              <a:rPr lang="en-US" sz="1800" dirty="0" err="1" smtClean="0"/>
              <a:t>Kurulu</a:t>
            </a:r>
            <a:r>
              <a:rPr lang="en-US" sz="1800" dirty="0" smtClean="0"/>
              <a:t> </a:t>
            </a:r>
            <a:r>
              <a:rPr lang="en-US" sz="1800" dirty="0" err="1" smtClean="0"/>
              <a:t>Üyesi</a:t>
            </a:r>
            <a:r>
              <a:rPr lang="en-US" sz="1800" dirty="0" smtClean="0"/>
              <a:t>)</a:t>
            </a:r>
          </a:p>
          <a:p>
            <a:pPr>
              <a:buNone/>
            </a:pPr>
            <a:r>
              <a:rPr lang="tr-TR" sz="1800" dirty="0" smtClean="0"/>
              <a:t>Prof. Dr. Şebnem Burnaz </a:t>
            </a:r>
            <a:r>
              <a:rPr lang="en-US" sz="1800" dirty="0" smtClean="0"/>
              <a:t>(İTÜ BMT-KAUM </a:t>
            </a:r>
            <a:r>
              <a:rPr lang="en-US" sz="1800" dirty="0" err="1" smtClean="0"/>
              <a:t>Yönetim</a:t>
            </a:r>
            <a:r>
              <a:rPr lang="en-US" sz="1800" dirty="0" smtClean="0"/>
              <a:t> </a:t>
            </a:r>
            <a:r>
              <a:rPr lang="en-US" sz="1800" dirty="0" err="1" smtClean="0"/>
              <a:t>Kurulu</a:t>
            </a:r>
            <a:r>
              <a:rPr lang="en-US" sz="1800" dirty="0" smtClean="0"/>
              <a:t> </a:t>
            </a:r>
            <a:r>
              <a:rPr lang="en-US" sz="1800" dirty="0" err="1" smtClean="0"/>
              <a:t>Üyesi</a:t>
            </a:r>
            <a:r>
              <a:rPr lang="en-US" sz="1800" dirty="0" smtClean="0"/>
              <a:t>)</a:t>
            </a:r>
          </a:p>
          <a:p>
            <a:pPr>
              <a:buNone/>
            </a:pPr>
            <a:r>
              <a:rPr lang="en-US" sz="1800" dirty="0" err="1" smtClean="0"/>
              <a:t>Doç.Dr</a:t>
            </a:r>
            <a:r>
              <a:rPr lang="en-US" sz="1800" dirty="0" smtClean="0"/>
              <a:t>. İpek </a:t>
            </a:r>
            <a:r>
              <a:rPr lang="en-US" sz="1800" dirty="0" err="1" smtClean="0"/>
              <a:t>İlkkaracan</a:t>
            </a:r>
            <a:r>
              <a:rPr lang="en-US" sz="1800" dirty="0" smtClean="0"/>
              <a:t> </a:t>
            </a:r>
            <a:r>
              <a:rPr lang="en-US" sz="1800" dirty="0" err="1" smtClean="0"/>
              <a:t>Ajas</a:t>
            </a:r>
            <a:r>
              <a:rPr lang="en-US" sz="1800" dirty="0" smtClean="0"/>
              <a:t> ((İTÜ BMT-KAUM </a:t>
            </a:r>
            <a:r>
              <a:rPr lang="en-US" sz="1800" dirty="0" err="1" smtClean="0"/>
              <a:t>Yönetim</a:t>
            </a:r>
            <a:r>
              <a:rPr lang="en-US" sz="1800" dirty="0" smtClean="0"/>
              <a:t> </a:t>
            </a:r>
            <a:r>
              <a:rPr lang="en-US" sz="1800" dirty="0" err="1" smtClean="0"/>
              <a:t>Kurulu</a:t>
            </a:r>
            <a:r>
              <a:rPr lang="en-US" sz="1800" dirty="0" smtClean="0"/>
              <a:t> </a:t>
            </a:r>
            <a:r>
              <a:rPr lang="en-US" sz="1800" dirty="0" err="1" smtClean="0"/>
              <a:t>Üyesi</a:t>
            </a:r>
            <a:r>
              <a:rPr lang="en-US" sz="1800" dirty="0" smtClean="0"/>
              <a:t>)</a:t>
            </a:r>
          </a:p>
          <a:p>
            <a:pPr>
              <a:buNone/>
            </a:pPr>
            <a:r>
              <a:rPr lang="en-US" sz="1800" dirty="0" err="1" smtClean="0"/>
              <a:t>Prof.Dr</a:t>
            </a:r>
            <a:r>
              <a:rPr lang="en-US" sz="1800" dirty="0" smtClean="0"/>
              <a:t>. </a:t>
            </a:r>
            <a:r>
              <a:rPr lang="en-US" sz="1800" dirty="0" err="1" smtClean="0"/>
              <a:t>Kadriye</a:t>
            </a:r>
            <a:r>
              <a:rPr lang="en-US" sz="1800" dirty="0" smtClean="0"/>
              <a:t> </a:t>
            </a:r>
            <a:r>
              <a:rPr lang="en-US" sz="1800" dirty="0" err="1" smtClean="0"/>
              <a:t>Bakırcı</a:t>
            </a:r>
            <a:r>
              <a:rPr lang="en-US" sz="1800" dirty="0" smtClean="0"/>
              <a:t> (İTÜ BMT-KAUM </a:t>
            </a:r>
            <a:r>
              <a:rPr lang="en-US" sz="1800" dirty="0" err="1" smtClean="0"/>
              <a:t>Danışma</a:t>
            </a:r>
            <a:r>
              <a:rPr lang="en-US" sz="1800" dirty="0" smtClean="0"/>
              <a:t> </a:t>
            </a:r>
            <a:r>
              <a:rPr lang="en-US" sz="1800" dirty="0" err="1" smtClean="0"/>
              <a:t>Kurulu</a:t>
            </a:r>
            <a:r>
              <a:rPr lang="en-US" sz="1800" dirty="0" smtClean="0"/>
              <a:t> </a:t>
            </a:r>
            <a:r>
              <a:rPr lang="en-US" sz="1800" dirty="0" err="1" smtClean="0"/>
              <a:t>Üyesi</a:t>
            </a:r>
            <a:r>
              <a:rPr lang="en-US" sz="1800" dirty="0" smtClean="0"/>
              <a:t>)</a:t>
            </a:r>
          </a:p>
          <a:p>
            <a:pPr>
              <a:buNone/>
            </a:pPr>
            <a:r>
              <a:rPr lang="tr-TR" sz="1800" dirty="0" smtClean="0"/>
              <a:t>Yrd. Doç. Dr. Çiçek Ersoy</a:t>
            </a:r>
            <a:r>
              <a:rPr lang="en-US" sz="1800" dirty="0" smtClean="0"/>
              <a:t> (İTÜ </a:t>
            </a:r>
            <a:r>
              <a:rPr lang="en-US" sz="1800" dirty="0" err="1" smtClean="0"/>
              <a:t>Sosyal</a:t>
            </a:r>
            <a:r>
              <a:rPr lang="en-US" sz="1800" dirty="0" smtClean="0"/>
              <a:t> </a:t>
            </a:r>
            <a:r>
              <a:rPr lang="en-US" sz="1800" dirty="0" err="1" smtClean="0"/>
              <a:t>Bilimler</a:t>
            </a:r>
            <a:r>
              <a:rPr lang="en-US" sz="1800" dirty="0" smtClean="0"/>
              <a:t> </a:t>
            </a:r>
            <a:r>
              <a:rPr lang="en-US" sz="1800" dirty="0" err="1" smtClean="0"/>
              <a:t>Enstitüsü</a:t>
            </a:r>
            <a:r>
              <a:rPr lang="en-US" sz="1800" dirty="0" smtClean="0"/>
              <a:t> </a:t>
            </a:r>
            <a:r>
              <a:rPr lang="en-US" sz="1800" dirty="0" err="1" smtClean="0"/>
              <a:t>Müdür</a:t>
            </a:r>
            <a:r>
              <a:rPr lang="en-US" sz="1800" dirty="0" smtClean="0"/>
              <a:t> </a:t>
            </a:r>
            <a:r>
              <a:rPr lang="en-US" sz="1800" dirty="0" err="1" smtClean="0"/>
              <a:t>Yardımcısı</a:t>
            </a:r>
            <a:r>
              <a:rPr lang="en-US" sz="1800" dirty="0" smtClean="0"/>
              <a:t>)</a:t>
            </a:r>
            <a:r>
              <a:rPr lang="tr-TR" sz="1800" dirty="0" smtClean="0"/>
              <a:t> </a:t>
            </a:r>
            <a:endParaRPr lang="en-US" sz="1800" dirty="0" smtClean="0"/>
          </a:p>
          <a:p>
            <a:pPr>
              <a:buNone/>
            </a:pPr>
            <a:r>
              <a:rPr lang="tr-TR" sz="1800" dirty="0" smtClean="0"/>
              <a:t>Dr. Özge Atalay</a:t>
            </a:r>
            <a:r>
              <a:rPr lang="en-US" sz="1800" dirty="0" smtClean="0"/>
              <a:t> (MYO </a:t>
            </a:r>
            <a:r>
              <a:rPr lang="en-US" sz="1800" dirty="0" err="1" smtClean="0"/>
              <a:t>Öğretim</a:t>
            </a:r>
            <a:r>
              <a:rPr lang="en-US" sz="1800" dirty="0" smtClean="0"/>
              <a:t> </a:t>
            </a:r>
            <a:r>
              <a:rPr lang="en-US" sz="1800" dirty="0" err="1" smtClean="0"/>
              <a:t>Görevlisi</a:t>
            </a:r>
            <a:r>
              <a:rPr lang="en-US" sz="1800" dirty="0" smtClean="0"/>
              <a:t>)</a:t>
            </a:r>
          </a:p>
          <a:p>
            <a:pPr>
              <a:buNone/>
            </a:pPr>
            <a:r>
              <a:rPr lang="tr-TR" sz="1800" dirty="0" smtClean="0"/>
              <a:t>Aylin </a:t>
            </a:r>
            <a:r>
              <a:rPr lang="tr-TR" sz="1800" dirty="0" err="1" smtClean="0"/>
              <a:t>Elbay</a:t>
            </a:r>
            <a:r>
              <a:rPr lang="en-US" sz="1800" dirty="0" smtClean="0"/>
              <a:t> (</a:t>
            </a:r>
            <a:r>
              <a:rPr lang="en-US" sz="1800" dirty="0" err="1" smtClean="0"/>
              <a:t>Genel</a:t>
            </a:r>
            <a:r>
              <a:rPr lang="en-US" sz="1800" dirty="0" smtClean="0"/>
              <a:t> </a:t>
            </a:r>
            <a:r>
              <a:rPr lang="en-US" sz="1800" dirty="0" err="1" smtClean="0"/>
              <a:t>Sekreter</a:t>
            </a:r>
            <a:r>
              <a:rPr lang="en-US" sz="1800" dirty="0" smtClean="0"/>
              <a:t> </a:t>
            </a:r>
            <a:r>
              <a:rPr lang="en-US" sz="1800" dirty="0" err="1" smtClean="0"/>
              <a:t>Yardımcısı</a:t>
            </a:r>
            <a:r>
              <a:rPr lang="en-US" sz="1800" dirty="0" smtClean="0"/>
              <a:t>)</a:t>
            </a:r>
          </a:p>
          <a:p>
            <a:pPr>
              <a:buNone/>
            </a:pPr>
            <a:r>
              <a:rPr lang="tr-TR" sz="1800" dirty="0" smtClean="0"/>
              <a:t>Songül Özer</a:t>
            </a:r>
            <a:r>
              <a:rPr lang="en-US" sz="1800" dirty="0" smtClean="0"/>
              <a:t> (</a:t>
            </a:r>
            <a:r>
              <a:rPr lang="en-US" sz="1800" dirty="0" err="1" smtClean="0"/>
              <a:t>Hukuk</a:t>
            </a:r>
            <a:r>
              <a:rPr lang="en-US" sz="1800" dirty="0" smtClean="0"/>
              <a:t> </a:t>
            </a:r>
            <a:r>
              <a:rPr lang="en-US" sz="1800" dirty="0" err="1" smtClean="0"/>
              <a:t>Müşavir</a:t>
            </a:r>
            <a:r>
              <a:rPr lang="tr-TR" sz="1800" dirty="0" smtClean="0"/>
              <a:t>i</a:t>
            </a:r>
            <a:r>
              <a:rPr lang="en-US" sz="1800" dirty="0" smtClean="0"/>
              <a:t>)</a:t>
            </a:r>
            <a:r>
              <a:rPr lang="tr-TR" sz="1800" dirty="0" smtClean="0"/>
              <a:t> </a:t>
            </a:r>
            <a:endParaRPr lang="en-US" sz="1800" dirty="0" smtClean="0"/>
          </a:p>
          <a:p>
            <a:pPr>
              <a:buNone/>
            </a:pPr>
            <a:r>
              <a:rPr lang="tr-TR" sz="1800" dirty="0" err="1" smtClean="0"/>
              <a:t>Nejdet</a:t>
            </a:r>
            <a:r>
              <a:rPr lang="tr-TR" sz="1800" dirty="0" smtClean="0"/>
              <a:t> Duran</a:t>
            </a:r>
            <a:r>
              <a:rPr lang="en-US" sz="1800" dirty="0" smtClean="0"/>
              <a:t> (</a:t>
            </a:r>
            <a:r>
              <a:rPr lang="en-US" sz="1800" dirty="0" err="1" smtClean="0"/>
              <a:t>Güvenlik</a:t>
            </a:r>
            <a:r>
              <a:rPr lang="en-US" sz="1800" dirty="0" smtClean="0"/>
              <a:t> </a:t>
            </a:r>
            <a:r>
              <a:rPr lang="en-US" sz="1800" dirty="0" err="1" smtClean="0"/>
              <a:t>Amiri</a:t>
            </a:r>
            <a:r>
              <a:rPr lang="en-US" sz="1800" dirty="0" smtClean="0"/>
              <a:t>)</a:t>
            </a:r>
            <a:r>
              <a:rPr lang="tr-TR" sz="1800" dirty="0" smtClean="0"/>
              <a:t> </a:t>
            </a:r>
            <a:endParaRPr lang="en-US" sz="1800" dirty="0" smtClean="0"/>
          </a:p>
          <a:p>
            <a:pPr>
              <a:buNone/>
            </a:pPr>
            <a:r>
              <a:rPr lang="tr-TR" sz="1800" dirty="0" smtClean="0"/>
              <a:t>Günseli Işık</a:t>
            </a:r>
            <a:r>
              <a:rPr lang="en-US" sz="1800" dirty="0" smtClean="0"/>
              <a:t> (</a:t>
            </a:r>
            <a:r>
              <a:rPr lang="en-US" sz="1800" dirty="0" err="1" smtClean="0"/>
              <a:t>Psikolojik</a:t>
            </a:r>
            <a:r>
              <a:rPr lang="en-US" sz="1800" dirty="0" smtClean="0"/>
              <a:t> </a:t>
            </a:r>
            <a:r>
              <a:rPr lang="en-US" sz="1800" dirty="0" err="1" smtClean="0"/>
              <a:t>Danışman</a:t>
            </a:r>
            <a:r>
              <a:rPr lang="en-US" sz="1800" dirty="0" smtClean="0"/>
              <a:t>)</a:t>
            </a:r>
          </a:p>
          <a:p>
            <a:pPr>
              <a:buNone/>
            </a:pPr>
            <a:r>
              <a:rPr lang="tr-TR" sz="1800" dirty="0" smtClean="0"/>
              <a:t>Sebahat Duran Karahan</a:t>
            </a:r>
            <a:r>
              <a:rPr lang="en-US" sz="1800" dirty="0" smtClean="0"/>
              <a:t>(İTÜ BMT-KAUM </a:t>
            </a:r>
            <a:r>
              <a:rPr lang="en-US" sz="1800" dirty="0" err="1" smtClean="0"/>
              <a:t>İdari</a:t>
            </a:r>
            <a:r>
              <a:rPr lang="en-US" sz="1800" dirty="0" smtClean="0"/>
              <a:t> </a:t>
            </a:r>
            <a:r>
              <a:rPr lang="en-US" sz="1800" dirty="0" err="1" smtClean="0"/>
              <a:t>Asistanı</a:t>
            </a:r>
            <a:r>
              <a:rPr lang="en-US" sz="1800" dirty="0" smtClean="0"/>
              <a:t>)</a:t>
            </a:r>
          </a:p>
          <a:p>
            <a:endParaRPr lang="en-US" sz="1800" dirty="0" smtClean="0"/>
          </a:p>
          <a:p>
            <a:pPr>
              <a:buNone/>
            </a:pPr>
            <a:r>
              <a:rPr lang="en-US" sz="1800" dirty="0" smtClean="0">
                <a:solidFill>
                  <a:srgbClr val="FF0000"/>
                </a:solidFill>
              </a:rPr>
              <a:t>*</a:t>
            </a:r>
            <a:r>
              <a:rPr lang="en-US" sz="1800" dirty="0" err="1" smtClean="0">
                <a:solidFill>
                  <a:srgbClr val="FF0000"/>
                </a:solidFill>
              </a:rPr>
              <a:t>Senatoya</a:t>
            </a:r>
            <a:r>
              <a:rPr lang="en-US" sz="1800" dirty="0" smtClean="0">
                <a:solidFill>
                  <a:srgbClr val="FF0000"/>
                </a:solidFill>
              </a:rPr>
              <a:t> </a:t>
            </a:r>
            <a:r>
              <a:rPr lang="en-US" sz="1800" dirty="0" err="1" smtClean="0">
                <a:solidFill>
                  <a:srgbClr val="FF0000"/>
                </a:solidFill>
              </a:rPr>
              <a:t>Sunulmak</a:t>
            </a:r>
            <a:r>
              <a:rPr lang="en-US" sz="1800" dirty="0" smtClean="0">
                <a:solidFill>
                  <a:srgbClr val="FF0000"/>
                </a:solidFill>
              </a:rPr>
              <a:t> </a:t>
            </a:r>
            <a:r>
              <a:rPr lang="en-US" sz="1800" dirty="0" err="1" smtClean="0">
                <a:solidFill>
                  <a:srgbClr val="FF0000"/>
                </a:solidFill>
              </a:rPr>
              <a:t>Üzere</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an\AppData\Local\Microsoft\Windows\Temporary Internet Files\Content.Outlook\UBYEE127\10007539_232244506980120_550394754_n.jpg"/>
          <p:cNvPicPr>
            <a:picLocks noChangeAspect="1" noChangeArrowheads="1"/>
          </p:cNvPicPr>
          <p:nvPr/>
        </p:nvPicPr>
        <p:blipFill>
          <a:blip r:embed="rId2" cstate="print"/>
          <a:srcRect/>
          <a:stretch>
            <a:fillRect/>
          </a:stretch>
        </p:blipFill>
        <p:spPr bwMode="auto">
          <a:xfrm>
            <a:off x="4114800" y="533400"/>
            <a:ext cx="4762500" cy="5715000"/>
          </a:xfrm>
          <a:prstGeom prst="rect">
            <a:avLst/>
          </a:prstGeom>
          <a:noFill/>
        </p:spPr>
      </p:pic>
      <p:sp>
        <p:nvSpPr>
          <p:cNvPr id="5" name="Rectangle 4"/>
          <p:cNvSpPr/>
          <p:nvPr/>
        </p:nvSpPr>
        <p:spPr>
          <a:xfrm>
            <a:off x="228600" y="1676400"/>
            <a:ext cx="3505200" cy="2800767"/>
          </a:xfrm>
          <a:prstGeom prst="rect">
            <a:avLst/>
          </a:prstGeom>
          <a:solidFill>
            <a:schemeClr val="accent5">
              <a:lumMod val="60000"/>
              <a:lumOff val="40000"/>
            </a:schemeClr>
          </a:solidFill>
        </p:spPr>
        <p:txBody>
          <a:bodyPr wrap="square">
            <a:spAutoFit/>
          </a:bodyPr>
          <a:lstStyle/>
          <a:p>
            <a:endParaRPr lang="en-US" sz="2800" dirty="0" smtClean="0"/>
          </a:p>
          <a:p>
            <a:r>
              <a:rPr lang="en-US" sz="4000" dirty="0" smtClean="0">
                <a:solidFill>
                  <a:srgbClr val="7030A0"/>
                </a:solidFill>
              </a:rPr>
              <a:t>İTÜ BMT-KAUM </a:t>
            </a:r>
          </a:p>
          <a:p>
            <a:r>
              <a:rPr lang="en-US" sz="4000" dirty="0" smtClean="0">
                <a:solidFill>
                  <a:srgbClr val="7030A0"/>
                </a:solidFill>
              </a:rPr>
              <a:t>Dergisi </a:t>
            </a:r>
            <a:r>
              <a:rPr lang="en-US" sz="4000" dirty="0" err="1" smtClean="0"/>
              <a:t>Hazırlık</a:t>
            </a:r>
            <a:r>
              <a:rPr lang="en-US" sz="4000" dirty="0" smtClean="0"/>
              <a:t>  </a:t>
            </a:r>
            <a:r>
              <a:rPr lang="en-US" sz="4000" dirty="0" err="1" smtClean="0"/>
              <a:t>Aşamasında</a:t>
            </a:r>
            <a:r>
              <a:rPr lang="en-US" sz="4000" dirty="0" smtClean="0"/>
              <a:t>…</a:t>
            </a:r>
          </a:p>
          <a:p>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819400"/>
            <a:ext cx="4648200" cy="1143000"/>
          </a:xfrm>
        </p:spPr>
        <p:txBody>
          <a:bodyPr/>
          <a:lstStyle/>
          <a:p>
            <a:r>
              <a:rPr lang="en-US" dirty="0" err="1" smtClean="0">
                <a:solidFill>
                  <a:srgbClr val="7030A0"/>
                </a:solidFill>
              </a:rPr>
              <a:t>Teşekkürler</a:t>
            </a:r>
            <a:r>
              <a:rPr lang="en-US" dirty="0" smtClean="0">
                <a:solidFill>
                  <a:srgbClr val="7030A0"/>
                </a:solidFill>
              </a:rPr>
              <a:t>…</a:t>
            </a:r>
            <a:endParaRPr lang="en-U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4525963"/>
          </a:xfrm>
        </p:spPr>
        <p:txBody>
          <a:bodyPr>
            <a:normAutofit fontScale="70000" lnSpcReduction="20000"/>
          </a:bodyPr>
          <a:lstStyle/>
          <a:p>
            <a:pPr>
              <a:buNone/>
            </a:pPr>
            <a:r>
              <a:rPr lang="tr-TR" b="1" cap="all" dirty="0" smtClean="0">
                <a:solidFill>
                  <a:srgbClr val="FF0000"/>
                </a:solidFill>
              </a:rPr>
              <a:t>Merkez </a:t>
            </a:r>
            <a:r>
              <a:rPr lang="tr-TR" b="1" cap="all" dirty="0" err="1" smtClean="0">
                <a:solidFill>
                  <a:srgbClr val="FF0000"/>
                </a:solidFill>
              </a:rPr>
              <a:t>Yönetİm</a:t>
            </a:r>
            <a:r>
              <a:rPr lang="tr-TR" b="1" cap="all" dirty="0" smtClean="0">
                <a:solidFill>
                  <a:srgbClr val="FF0000"/>
                </a:solidFill>
              </a:rPr>
              <a:t> Organlar</a:t>
            </a:r>
            <a:r>
              <a:rPr lang="en-US" b="1" cap="all" dirty="0" smtClean="0">
                <a:solidFill>
                  <a:srgbClr val="FF0000"/>
                </a:solidFill>
              </a:rPr>
              <a:t>I</a:t>
            </a:r>
            <a:endParaRPr lang="en-US" dirty="0" smtClean="0">
              <a:solidFill>
                <a:srgbClr val="FF0000"/>
              </a:solidFill>
            </a:endParaRPr>
          </a:p>
          <a:p>
            <a:pPr>
              <a:buNone/>
            </a:pPr>
            <a:r>
              <a:rPr lang="tr-TR" b="1" dirty="0" smtClean="0"/>
              <a:t>Merkez Müdürü:</a:t>
            </a:r>
            <a:r>
              <a:rPr lang="tr-TR" dirty="0" smtClean="0"/>
              <a:t> </a:t>
            </a:r>
            <a:r>
              <a:rPr lang="tr-TR" dirty="0" err="1" smtClean="0"/>
              <a:t>Prof.Dr</a:t>
            </a:r>
            <a:r>
              <a:rPr lang="tr-TR" dirty="0" smtClean="0"/>
              <a:t>. Fatma ARSLAN</a:t>
            </a:r>
            <a:endParaRPr lang="en-US" dirty="0" smtClean="0"/>
          </a:p>
          <a:p>
            <a:pPr>
              <a:buNone/>
            </a:pPr>
            <a:r>
              <a:rPr lang="tr-TR" b="1" dirty="0" smtClean="0"/>
              <a:t>Müdür Yardımcısı:</a:t>
            </a:r>
            <a:r>
              <a:rPr lang="tr-TR" dirty="0" smtClean="0"/>
              <a:t> </a:t>
            </a:r>
            <a:r>
              <a:rPr lang="tr-TR" dirty="0" err="1" smtClean="0"/>
              <a:t>Prof.Dr</a:t>
            </a:r>
            <a:r>
              <a:rPr lang="tr-TR" dirty="0" smtClean="0"/>
              <a:t>. Nilgün OKAY</a:t>
            </a:r>
            <a:endParaRPr lang="en-US" dirty="0" smtClean="0"/>
          </a:p>
          <a:p>
            <a:pPr>
              <a:buNone/>
            </a:pPr>
            <a:r>
              <a:rPr lang="tr-TR" b="1" dirty="0" smtClean="0"/>
              <a:t>Merkez İdari Asistanı:</a:t>
            </a:r>
            <a:r>
              <a:rPr lang="tr-TR" dirty="0" smtClean="0"/>
              <a:t> Sebahat DURAN KARAHAN</a:t>
            </a:r>
            <a:endParaRPr lang="en-US" dirty="0" smtClean="0"/>
          </a:p>
          <a:p>
            <a:pPr>
              <a:buNone/>
            </a:pPr>
            <a:r>
              <a:rPr lang="tr-TR" b="1" dirty="0" smtClean="0"/>
              <a:t>Yönetim Kurulu:</a:t>
            </a:r>
            <a:endParaRPr lang="en-US" dirty="0" smtClean="0"/>
          </a:p>
          <a:p>
            <a:pPr>
              <a:buNone/>
            </a:pPr>
            <a:r>
              <a:rPr lang="tr-TR" dirty="0" err="1" smtClean="0"/>
              <a:t>Prof.Dr</a:t>
            </a:r>
            <a:r>
              <a:rPr lang="tr-TR" dirty="0" smtClean="0"/>
              <a:t>. Fatma ARSLAN (İTÜ Maden Fakültesi Dekanı)</a:t>
            </a:r>
            <a:endParaRPr lang="en-US" dirty="0" smtClean="0"/>
          </a:p>
          <a:p>
            <a:pPr>
              <a:buNone/>
            </a:pPr>
            <a:r>
              <a:rPr lang="tr-TR" dirty="0" err="1" smtClean="0"/>
              <a:t>Prof.Dr</a:t>
            </a:r>
            <a:r>
              <a:rPr lang="tr-TR" dirty="0" smtClean="0"/>
              <a:t>. Nilgün OKAY (İTÜ Maden Fakültesi Dekan Yardımcısı)</a:t>
            </a:r>
            <a:endParaRPr lang="en-US" dirty="0" smtClean="0"/>
          </a:p>
          <a:p>
            <a:pPr>
              <a:buNone/>
            </a:pPr>
            <a:r>
              <a:rPr lang="tr-TR" dirty="0" err="1" smtClean="0"/>
              <a:t>Prof.Dr</a:t>
            </a:r>
            <a:r>
              <a:rPr lang="tr-TR" dirty="0" smtClean="0"/>
              <a:t>. Gaye ONURSAL DENLİ (İTÜ İnşaat Fakültesi Dekanı)</a:t>
            </a:r>
            <a:endParaRPr lang="en-US" dirty="0" smtClean="0"/>
          </a:p>
          <a:p>
            <a:pPr>
              <a:buNone/>
            </a:pPr>
            <a:r>
              <a:rPr lang="tr-TR" dirty="0" err="1" smtClean="0"/>
              <a:t>Prof.Dr</a:t>
            </a:r>
            <a:r>
              <a:rPr lang="tr-TR" dirty="0" smtClean="0"/>
              <a:t>. Şebnem BURNAZ (İTÜ Sosyal Bilimler Enstitüsü Müdürü)</a:t>
            </a:r>
            <a:endParaRPr lang="en-US" dirty="0" smtClean="0"/>
          </a:p>
          <a:p>
            <a:pPr>
              <a:buNone/>
            </a:pPr>
            <a:r>
              <a:rPr lang="tr-TR" dirty="0" err="1" smtClean="0"/>
              <a:t>Doç.Dr</a:t>
            </a:r>
            <a:r>
              <a:rPr lang="tr-TR" dirty="0" smtClean="0"/>
              <a:t>.  İpek İLKKARACAN AJAS (İTÜ İşletme Mühendisliği Bölümü, İTÜ-SUNY Ekonomi Uluslararası Ortak Lisans Programı Eş-Koordinatörü, </a:t>
            </a:r>
            <a:r>
              <a:rPr lang="tr-TR" dirty="0" err="1" smtClean="0"/>
              <a:t>European</a:t>
            </a:r>
            <a:r>
              <a:rPr lang="tr-TR" dirty="0" smtClean="0"/>
              <a:t> </a:t>
            </a:r>
            <a:r>
              <a:rPr lang="tr-TR" dirty="0" err="1" smtClean="0"/>
              <a:t>Commission</a:t>
            </a:r>
            <a:r>
              <a:rPr lang="tr-TR" dirty="0" smtClean="0"/>
              <a:t> - </a:t>
            </a:r>
            <a:r>
              <a:rPr lang="tr-TR" dirty="0" err="1" smtClean="0"/>
              <a:t>European</a:t>
            </a:r>
            <a:r>
              <a:rPr lang="tr-TR" dirty="0" smtClean="0"/>
              <a:t> Network of </a:t>
            </a:r>
            <a:r>
              <a:rPr lang="tr-TR" dirty="0" err="1" smtClean="0"/>
              <a:t>Experts</a:t>
            </a:r>
            <a:r>
              <a:rPr lang="tr-TR" dirty="0" smtClean="0"/>
              <a:t> on </a:t>
            </a:r>
            <a:r>
              <a:rPr lang="tr-TR" dirty="0" err="1" smtClean="0"/>
              <a:t>Gender</a:t>
            </a:r>
            <a:r>
              <a:rPr lang="tr-TR" dirty="0" smtClean="0"/>
              <a:t> </a:t>
            </a:r>
            <a:r>
              <a:rPr lang="tr-TR" dirty="0" err="1" smtClean="0"/>
              <a:t>Equality</a:t>
            </a:r>
            <a:r>
              <a:rPr lang="tr-TR" dirty="0" smtClean="0"/>
              <a:t> ENEGE Türkiye Temsilcisi)</a:t>
            </a:r>
            <a:endParaRPr lang="en-US"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838200" y="4724400"/>
            <a:ext cx="6934200" cy="1560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248400"/>
          </a:xfrm>
        </p:spPr>
        <p:txBody>
          <a:bodyPr>
            <a:noAutofit/>
          </a:bodyPr>
          <a:lstStyle/>
          <a:p>
            <a:pPr>
              <a:buNone/>
            </a:pPr>
            <a:r>
              <a:rPr lang="tr-TR" sz="2800" b="1" dirty="0" smtClean="0">
                <a:solidFill>
                  <a:srgbClr val="FF0000"/>
                </a:solidFill>
              </a:rPr>
              <a:t>Danışma Kurulu:</a:t>
            </a:r>
            <a:endParaRPr lang="en-US" sz="2800" dirty="0" smtClean="0">
              <a:solidFill>
                <a:srgbClr val="FF0000"/>
              </a:solidFill>
            </a:endParaRPr>
          </a:p>
          <a:p>
            <a:pPr>
              <a:buNone/>
            </a:pPr>
            <a:r>
              <a:rPr lang="tr-TR" sz="1800" b="1" dirty="0" smtClean="0"/>
              <a:t>Prof. Dr. </a:t>
            </a:r>
            <a:r>
              <a:rPr lang="tr-TR" sz="1800" b="1" dirty="0" err="1" smtClean="0"/>
              <a:t>Sıddıka</a:t>
            </a:r>
            <a:r>
              <a:rPr lang="tr-TR" sz="1800" b="1" dirty="0" smtClean="0"/>
              <a:t> Semahat </a:t>
            </a:r>
            <a:r>
              <a:rPr lang="tr-TR" sz="1800" b="1" cap="all" dirty="0" smtClean="0"/>
              <a:t>Dem</a:t>
            </a:r>
            <a:r>
              <a:rPr lang="en-US" sz="1800" b="1" cap="all" dirty="0" smtClean="0"/>
              <a:t>İ</a:t>
            </a:r>
            <a:r>
              <a:rPr lang="tr-TR" sz="1800" b="1" cap="all" dirty="0" smtClean="0"/>
              <a:t>r </a:t>
            </a:r>
            <a:r>
              <a:rPr lang="tr-TR" sz="1800" dirty="0" smtClean="0"/>
              <a:t>(Rektör, İstanbul Kültür Üniversitesi)</a:t>
            </a:r>
            <a:endParaRPr lang="en-US" sz="1800" dirty="0" smtClean="0"/>
          </a:p>
          <a:p>
            <a:pPr>
              <a:buNone/>
            </a:pPr>
            <a:r>
              <a:rPr lang="tr-TR" sz="1800" b="1" dirty="0" smtClean="0"/>
              <a:t>Prof. Dr. Sondan </a:t>
            </a:r>
            <a:r>
              <a:rPr lang="tr-TR" sz="1800" b="1" cap="all" dirty="0" err="1" smtClean="0"/>
              <a:t>Durukanoğlu</a:t>
            </a:r>
            <a:r>
              <a:rPr lang="tr-TR" sz="1800" b="1" cap="all" dirty="0" smtClean="0"/>
              <a:t> </a:t>
            </a:r>
            <a:r>
              <a:rPr lang="tr-TR" sz="1800" b="1" cap="all" dirty="0" err="1" smtClean="0"/>
              <a:t>Fey</a:t>
            </a:r>
            <a:r>
              <a:rPr lang="en-US" sz="1800" b="1" cap="all" dirty="0" smtClean="0"/>
              <a:t>İ</a:t>
            </a:r>
            <a:r>
              <a:rPr lang="tr-TR" sz="1800" b="1" cap="all" dirty="0" smtClean="0"/>
              <a:t>z</a:t>
            </a:r>
            <a:r>
              <a:rPr lang="tr-TR" sz="1800" b="1" dirty="0" smtClean="0"/>
              <a:t> </a:t>
            </a:r>
            <a:r>
              <a:rPr lang="tr-TR" sz="1800" dirty="0" smtClean="0"/>
              <a:t>(Rektör Yardımcısı, Sabancı Üniversitesi)</a:t>
            </a:r>
            <a:endParaRPr lang="en-US" sz="1800" dirty="0" smtClean="0"/>
          </a:p>
          <a:p>
            <a:pPr>
              <a:buNone/>
            </a:pPr>
            <a:r>
              <a:rPr lang="tr-TR" sz="1800" b="1" dirty="0" smtClean="0"/>
              <a:t>Prof. Dr. Bertil Emrah </a:t>
            </a:r>
            <a:r>
              <a:rPr lang="tr-TR" sz="1800" b="1" cap="all" dirty="0" err="1" smtClean="0"/>
              <a:t>Oder</a:t>
            </a:r>
            <a:r>
              <a:rPr lang="tr-TR" sz="1800" b="1" cap="all" dirty="0" smtClean="0"/>
              <a:t> </a:t>
            </a:r>
            <a:r>
              <a:rPr lang="tr-TR" sz="1800" dirty="0" smtClean="0"/>
              <a:t>(Koç Üniversitesi, Hukuk Fakültesi Dekanı)</a:t>
            </a:r>
            <a:endParaRPr lang="en-US" sz="1800" dirty="0" smtClean="0"/>
          </a:p>
          <a:p>
            <a:pPr>
              <a:buNone/>
            </a:pPr>
            <a:r>
              <a:rPr lang="tr-TR" sz="1800" b="1" dirty="0" smtClean="0"/>
              <a:t>Prof. Dr. </a:t>
            </a:r>
            <a:r>
              <a:rPr lang="tr-TR" sz="1800" b="1" dirty="0" err="1" smtClean="0"/>
              <a:t>Kadriye</a:t>
            </a:r>
            <a:r>
              <a:rPr lang="tr-TR" sz="1800" b="1" dirty="0" smtClean="0"/>
              <a:t> </a:t>
            </a:r>
            <a:r>
              <a:rPr lang="tr-TR" sz="1800" b="1" cap="all" dirty="0" smtClean="0"/>
              <a:t>Bak</a:t>
            </a:r>
            <a:r>
              <a:rPr lang="en-US" sz="1800" b="1" cap="all" dirty="0" smtClean="0"/>
              <a:t>I</a:t>
            </a:r>
            <a:r>
              <a:rPr lang="tr-TR" sz="1800" b="1" cap="all" dirty="0" err="1" smtClean="0"/>
              <a:t>rc</a:t>
            </a:r>
            <a:r>
              <a:rPr lang="en-US" sz="1800" b="1" cap="all" dirty="0" smtClean="0"/>
              <a:t>I</a:t>
            </a:r>
            <a:r>
              <a:rPr lang="tr-TR" sz="1800" b="1" cap="all" dirty="0" smtClean="0"/>
              <a:t> </a:t>
            </a:r>
            <a:r>
              <a:rPr lang="tr-TR" sz="1800" dirty="0" smtClean="0"/>
              <a:t>(Hacettepe Üniversitesi, Hukuk Fakültesi)</a:t>
            </a:r>
            <a:endParaRPr lang="en-US" sz="1800" dirty="0" smtClean="0"/>
          </a:p>
          <a:p>
            <a:pPr>
              <a:buNone/>
            </a:pPr>
            <a:r>
              <a:rPr lang="tr-TR" sz="1800" b="1" dirty="0" smtClean="0"/>
              <a:t>Prof. Dr. Ayşe </a:t>
            </a:r>
            <a:r>
              <a:rPr lang="tr-TR" sz="1800" b="1" cap="all" dirty="0" smtClean="0"/>
              <a:t>Erzan</a:t>
            </a:r>
            <a:r>
              <a:rPr lang="tr-TR" sz="1800" b="1" dirty="0" smtClean="0"/>
              <a:t> </a:t>
            </a:r>
            <a:r>
              <a:rPr lang="tr-TR" sz="1800" dirty="0" smtClean="0"/>
              <a:t>(İTÜ Fizik Mühendisliği, TÜBA Üyesi)</a:t>
            </a:r>
            <a:endParaRPr lang="en-US" sz="1800" dirty="0" smtClean="0"/>
          </a:p>
          <a:p>
            <a:pPr>
              <a:buNone/>
            </a:pPr>
            <a:r>
              <a:rPr lang="tr-TR" sz="1800" b="1" dirty="0" smtClean="0"/>
              <a:t>Prof. Dr. </a:t>
            </a:r>
            <a:r>
              <a:rPr lang="tr-TR" sz="1800" b="1" dirty="0" err="1" smtClean="0"/>
              <a:t>Şemsa</a:t>
            </a:r>
            <a:r>
              <a:rPr lang="tr-TR" sz="1800" b="1" dirty="0" smtClean="0"/>
              <a:t> </a:t>
            </a:r>
            <a:r>
              <a:rPr lang="tr-TR" sz="1800" b="1" cap="all" dirty="0" err="1" smtClean="0"/>
              <a:t>Özar</a:t>
            </a:r>
            <a:r>
              <a:rPr lang="tr-TR" sz="1800" b="1" dirty="0" smtClean="0"/>
              <a:t> </a:t>
            </a:r>
            <a:r>
              <a:rPr lang="tr-TR" sz="1800" dirty="0" smtClean="0"/>
              <a:t>(Boğaziçi Üniversitesi, Cinsel Tacizi Önleme Komisyonu Üyesi)</a:t>
            </a:r>
            <a:endParaRPr lang="en-US" sz="1800" dirty="0" smtClean="0"/>
          </a:p>
          <a:p>
            <a:pPr>
              <a:buNone/>
            </a:pPr>
            <a:r>
              <a:rPr lang="tr-TR" sz="1800" b="1" dirty="0" smtClean="0"/>
              <a:t>Prof. Dr. Seyhan </a:t>
            </a:r>
            <a:r>
              <a:rPr lang="tr-TR" sz="1800" b="1" cap="all" dirty="0" smtClean="0"/>
              <a:t>Uygur </a:t>
            </a:r>
            <a:r>
              <a:rPr lang="tr-TR" sz="1800" b="1" cap="all" dirty="0" err="1" smtClean="0"/>
              <a:t>Onbaş</a:t>
            </a:r>
            <a:r>
              <a:rPr lang="en-US" sz="1800" b="1" cap="all" dirty="0" smtClean="0"/>
              <a:t>I</a:t>
            </a:r>
            <a:r>
              <a:rPr lang="tr-TR" sz="1800" b="1" cap="all" dirty="0" smtClean="0"/>
              <a:t>oğlu</a:t>
            </a:r>
            <a:r>
              <a:rPr lang="tr-TR" sz="1800" b="1" dirty="0" smtClean="0"/>
              <a:t> </a:t>
            </a:r>
            <a:r>
              <a:rPr lang="tr-TR" sz="1800" dirty="0" smtClean="0"/>
              <a:t>(İTÜ, </a:t>
            </a:r>
            <a:r>
              <a:rPr lang="tr-TR" sz="1800" dirty="0" err="1" smtClean="0"/>
              <a:t>Makina</a:t>
            </a:r>
            <a:r>
              <a:rPr lang="tr-TR" sz="1800" dirty="0" smtClean="0"/>
              <a:t> Mühendisliği Bölümü)</a:t>
            </a:r>
            <a:endParaRPr lang="en-US" sz="1800" dirty="0" smtClean="0"/>
          </a:p>
          <a:p>
            <a:pPr>
              <a:buNone/>
            </a:pPr>
            <a:r>
              <a:rPr lang="tr-TR" sz="1800" b="1" dirty="0" smtClean="0"/>
              <a:t>Prof. Dr. Yıldız </a:t>
            </a:r>
            <a:r>
              <a:rPr lang="tr-TR" sz="1800" b="1" cap="all" dirty="0" err="1" smtClean="0"/>
              <a:t>Ecev</a:t>
            </a:r>
            <a:r>
              <a:rPr lang="en-US" sz="1800" b="1" cap="all" dirty="0" smtClean="0"/>
              <a:t>İ</a:t>
            </a:r>
            <a:r>
              <a:rPr lang="tr-TR" sz="1800" b="1" cap="all" dirty="0" smtClean="0"/>
              <a:t>t </a:t>
            </a:r>
            <a:r>
              <a:rPr lang="tr-TR" sz="1800" dirty="0" smtClean="0"/>
              <a:t>(Ortadoğu Teknik Üniversitesi, Sosyoloji Bölümü)</a:t>
            </a:r>
            <a:endParaRPr lang="en-US" sz="1800" dirty="0" smtClean="0"/>
          </a:p>
          <a:p>
            <a:pPr>
              <a:buNone/>
            </a:pPr>
            <a:r>
              <a:rPr lang="tr-TR" sz="1800" b="1" dirty="0" smtClean="0"/>
              <a:t>Prof. Dr. Gülçin </a:t>
            </a:r>
            <a:r>
              <a:rPr lang="tr-TR" sz="1800" b="1" cap="all" dirty="0" err="1" smtClean="0"/>
              <a:t>Özürlan</a:t>
            </a:r>
            <a:r>
              <a:rPr lang="tr-TR" sz="1800" b="1" cap="all" dirty="0" smtClean="0"/>
              <a:t> </a:t>
            </a:r>
            <a:r>
              <a:rPr lang="tr-TR" sz="1800" b="1" cap="all" dirty="0" err="1" smtClean="0"/>
              <a:t>Ağaçgözgü</a:t>
            </a:r>
            <a:r>
              <a:rPr lang="tr-TR" sz="1800" b="1" dirty="0" smtClean="0"/>
              <a:t> </a:t>
            </a:r>
            <a:r>
              <a:rPr lang="tr-TR" sz="1800" dirty="0" smtClean="0"/>
              <a:t>(İTÜ, Jeofizik Mühendisliği Bölüm</a:t>
            </a:r>
            <a:r>
              <a:rPr lang="en-US" sz="1800" dirty="0" smtClean="0"/>
              <a:t> </a:t>
            </a:r>
            <a:r>
              <a:rPr lang="en-US" sz="1800" dirty="0" err="1" smtClean="0"/>
              <a:t>Başkanı</a:t>
            </a:r>
            <a:r>
              <a:rPr lang="tr-TR" sz="1800" dirty="0" smtClean="0"/>
              <a:t>)</a:t>
            </a:r>
            <a:endParaRPr lang="en-US" sz="1800" dirty="0" smtClean="0"/>
          </a:p>
          <a:p>
            <a:pPr>
              <a:buNone/>
            </a:pPr>
            <a:r>
              <a:rPr lang="tr-TR" sz="1800" b="1" dirty="0" smtClean="0"/>
              <a:t>Yrd. Doç. Dr. Ayşe </a:t>
            </a:r>
            <a:r>
              <a:rPr lang="tr-TR" sz="1800" b="1" cap="all" dirty="0" smtClean="0"/>
              <a:t>Akal</a:t>
            </a:r>
            <a:r>
              <a:rPr lang="en-US" sz="1800" b="1" cap="all" dirty="0" smtClean="0"/>
              <a:t>I</a:t>
            </a:r>
            <a:r>
              <a:rPr lang="tr-TR" sz="1800" b="1" cap="all" dirty="0" smtClean="0"/>
              <a:t>n</a:t>
            </a:r>
            <a:r>
              <a:rPr lang="tr-TR" sz="1800" dirty="0" smtClean="0"/>
              <a:t> (İTÜ, İnsan ve Toplum Bilimleri Bölümü)</a:t>
            </a:r>
            <a:endParaRPr lang="en-US" sz="1800" dirty="0" smtClean="0"/>
          </a:p>
          <a:p>
            <a:pPr>
              <a:buNone/>
            </a:pPr>
            <a:r>
              <a:rPr lang="tr-TR" sz="1800" b="1" dirty="0" smtClean="0"/>
              <a:t>Dr. Mehtap </a:t>
            </a:r>
            <a:r>
              <a:rPr lang="tr-TR" sz="1800" b="1" cap="all" dirty="0" smtClean="0"/>
              <a:t>H</a:t>
            </a:r>
            <a:r>
              <a:rPr lang="en-US" sz="1800" b="1" cap="all" dirty="0" smtClean="0"/>
              <a:t>İ</a:t>
            </a:r>
            <a:r>
              <a:rPr lang="tr-TR" sz="1800" b="1" cap="all" dirty="0" err="1" smtClean="0"/>
              <a:t>sarc</a:t>
            </a:r>
            <a:r>
              <a:rPr lang="en-US" sz="1800" b="1" cap="all" dirty="0" smtClean="0"/>
              <a:t>I</a:t>
            </a:r>
            <a:r>
              <a:rPr lang="tr-TR" sz="1800" b="1" cap="all" dirty="0" err="1" smtClean="0"/>
              <a:t>kl</a:t>
            </a:r>
            <a:r>
              <a:rPr lang="en-US" sz="1800" b="1" cap="all" dirty="0" smtClean="0"/>
              <a:t>I</a:t>
            </a:r>
            <a:r>
              <a:rPr lang="tr-TR" sz="1800" b="1" cap="all" dirty="0" err="1" smtClean="0"/>
              <a:t>lar</a:t>
            </a:r>
            <a:r>
              <a:rPr lang="tr-TR" sz="1800" b="1" dirty="0" smtClean="0"/>
              <a:t> </a:t>
            </a:r>
            <a:r>
              <a:rPr lang="tr-TR" sz="1800" dirty="0" smtClean="0"/>
              <a:t>(</a:t>
            </a:r>
            <a:r>
              <a:rPr lang="tr-TR" sz="1800" dirty="0" err="1" smtClean="0"/>
              <a:t>Staffordshire</a:t>
            </a:r>
            <a:r>
              <a:rPr lang="tr-TR" sz="1800" dirty="0" smtClean="0"/>
              <a:t> </a:t>
            </a:r>
            <a:r>
              <a:rPr lang="tr-TR" sz="1800" dirty="0" err="1" smtClean="0"/>
              <a:t>University</a:t>
            </a:r>
            <a:r>
              <a:rPr lang="tr-TR" sz="1800" dirty="0" smtClean="0"/>
              <a:t>, </a:t>
            </a:r>
            <a:r>
              <a:rPr lang="tr-TR" sz="1800" dirty="0" err="1" smtClean="0"/>
              <a:t>Business</a:t>
            </a:r>
            <a:r>
              <a:rPr lang="tr-TR" sz="1800" dirty="0" smtClean="0"/>
              <a:t> </a:t>
            </a:r>
            <a:r>
              <a:rPr lang="tr-TR" sz="1800" dirty="0" err="1" smtClean="0"/>
              <a:t>School</a:t>
            </a:r>
            <a:r>
              <a:rPr lang="tr-TR" sz="1800" dirty="0" smtClean="0"/>
              <a:t>)</a:t>
            </a:r>
            <a:endParaRPr lang="en-US" sz="1800" dirty="0" smtClean="0"/>
          </a:p>
          <a:p>
            <a:pPr>
              <a:buNone/>
            </a:pPr>
            <a:r>
              <a:rPr lang="tr-TR" sz="1800" b="1" dirty="0" smtClean="0"/>
              <a:t>Şeyda </a:t>
            </a:r>
            <a:r>
              <a:rPr lang="tr-TR" sz="1800" b="1" cap="all" dirty="0" smtClean="0"/>
              <a:t>Çağlayan </a:t>
            </a:r>
            <a:r>
              <a:rPr lang="tr-TR" sz="1800" dirty="0" smtClean="0"/>
              <a:t>(Genel Müdür, Türk </a:t>
            </a:r>
            <a:r>
              <a:rPr lang="tr-TR" sz="1800" dirty="0" err="1" smtClean="0"/>
              <a:t>Maadin</a:t>
            </a:r>
            <a:r>
              <a:rPr lang="tr-TR" sz="1800" dirty="0" smtClean="0"/>
              <a:t> Şti.)</a:t>
            </a:r>
            <a:endParaRPr lang="en-US" sz="1800" dirty="0" smtClean="0"/>
          </a:p>
          <a:p>
            <a:pPr>
              <a:buNone/>
            </a:pPr>
            <a:r>
              <a:rPr lang="tr-TR" sz="1800" b="1" dirty="0" smtClean="0"/>
              <a:t>Pınar </a:t>
            </a:r>
            <a:r>
              <a:rPr lang="tr-TR" sz="1800" b="1" cap="all" dirty="0" smtClean="0"/>
              <a:t>Haz</a:t>
            </a:r>
            <a:r>
              <a:rPr lang="en-US" sz="1800" b="1" cap="all" dirty="0" smtClean="0"/>
              <a:t>İ</a:t>
            </a:r>
            <a:r>
              <a:rPr lang="tr-TR" sz="1800" b="1" cap="all" dirty="0" err="1" smtClean="0"/>
              <a:t>nedaroğlu</a:t>
            </a:r>
            <a:r>
              <a:rPr lang="tr-TR" sz="1800" b="1" dirty="0" smtClean="0"/>
              <a:t> </a:t>
            </a:r>
            <a:r>
              <a:rPr lang="tr-TR" sz="1800" dirty="0" smtClean="0"/>
              <a:t>(Petrol Mühendisi)</a:t>
            </a:r>
            <a:endParaRPr lang="en-US" sz="1800" dirty="0" smtClean="0"/>
          </a:p>
          <a:p>
            <a:pPr>
              <a:buNone/>
            </a:pPr>
            <a:r>
              <a:rPr lang="tr-TR" sz="1800" b="1" dirty="0" smtClean="0"/>
              <a:t>Sevgi </a:t>
            </a:r>
            <a:r>
              <a:rPr lang="tr-TR" sz="1800" b="1" cap="all" dirty="0" smtClean="0"/>
              <a:t>Karaca </a:t>
            </a:r>
            <a:r>
              <a:rPr lang="tr-TR" sz="1800" cap="all" dirty="0" smtClean="0"/>
              <a:t>(</a:t>
            </a:r>
            <a:r>
              <a:rPr lang="tr-TR" sz="1800" dirty="0" smtClean="0"/>
              <a:t>Jeoloji Mühendisi, Yaşam Koçu)</a:t>
            </a:r>
            <a:endParaRPr lang="en-US" sz="1800" dirty="0" smtClean="0"/>
          </a:p>
          <a:p>
            <a:pPr>
              <a:buNone/>
            </a:pPr>
            <a:r>
              <a:rPr lang="tr-TR" sz="1800" b="1" dirty="0" smtClean="0"/>
              <a:t>Gözde </a:t>
            </a:r>
            <a:r>
              <a:rPr lang="tr-TR" sz="1800" b="1" cap="all" dirty="0" smtClean="0"/>
              <a:t>Çeker</a:t>
            </a:r>
            <a:r>
              <a:rPr lang="tr-TR" sz="1800" cap="all" dirty="0" smtClean="0"/>
              <a:t> </a:t>
            </a:r>
            <a:r>
              <a:rPr lang="tr-TR" sz="1800" dirty="0" smtClean="0"/>
              <a:t>(İTÜ Kuzey Kıbrıs BMT-KAUM)</a:t>
            </a:r>
            <a:endParaRPr lang="en-US" sz="1800" dirty="0" smtClean="0"/>
          </a:p>
          <a:p>
            <a:pPr>
              <a:buNone/>
            </a:pPr>
            <a:endParaRPr lang="en-US" sz="1800" dirty="0" smtClean="0"/>
          </a:p>
          <a:p>
            <a:pPr>
              <a:buNone/>
            </a:pPr>
            <a:endParaRPr lang="en-US" sz="1800" dirty="0" smtClean="0"/>
          </a:p>
          <a:p>
            <a:pPr>
              <a:buNone/>
            </a:pP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477000"/>
          </a:xfrm>
        </p:spPr>
        <p:txBody>
          <a:bodyPr>
            <a:normAutofit fontScale="25000" lnSpcReduction="20000"/>
          </a:bodyPr>
          <a:lstStyle/>
          <a:p>
            <a:pPr lvl="0">
              <a:buNone/>
            </a:pPr>
            <a:r>
              <a:rPr lang="tr-TR" sz="6400" b="1" cap="all" dirty="0" smtClean="0">
                <a:solidFill>
                  <a:srgbClr val="FF0000"/>
                </a:solidFill>
              </a:rPr>
              <a:t>Merkez</a:t>
            </a:r>
            <a:r>
              <a:rPr lang="en-US" sz="6400" b="1" cap="all" dirty="0" smtClean="0">
                <a:solidFill>
                  <a:srgbClr val="FF0000"/>
                </a:solidFill>
              </a:rPr>
              <a:t>İ</a:t>
            </a:r>
            <a:r>
              <a:rPr lang="tr-TR" sz="6400" b="1" cap="all" dirty="0" smtClean="0">
                <a:solidFill>
                  <a:srgbClr val="FF0000"/>
                </a:solidFill>
              </a:rPr>
              <a:t>n </a:t>
            </a:r>
            <a:r>
              <a:rPr lang="en-US" sz="6400" b="1" cap="all" dirty="0" smtClean="0">
                <a:solidFill>
                  <a:srgbClr val="FF0000"/>
                </a:solidFill>
              </a:rPr>
              <a:t>ETKİNLİKLERİ (8 MART 2013-8 NİSAN 2014)</a:t>
            </a:r>
          </a:p>
          <a:p>
            <a:pPr lvl="0">
              <a:buNone/>
            </a:pPr>
            <a:endParaRPr lang="en-US" sz="6400" dirty="0">
              <a:solidFill>
                <a:srgbClr val="FF0000"/>
              </a:solidFill>
            </a:endParaRPr>
          </a:p>
          <a:p>
            <a:pPr lvl="0">
              <a:spcBef>
                <a:spcPts val="0"/>
              </a:spcBef>
              <a:spcAft>
                <a:spcPts val="1200"/>
              </a:spcAft>
            </a:pPr>
            <a:r>
              <a:rPr lang="tr-TR" sz="6400" cap="all" dirty="0"/>
              <a:t>8 Mart 2013 Dünya </a:t>
            </a:r>
            <a:r>
              <a:rPr lang="tr-TR" sz="6400" cap="all" dirty="0" err="1" smtClean="0"/>
              <a:t>Kad</a:t>
            </a:r>
            <a:r>
              <a:rPr lang="en-US" sz="6400" cap="all" dirty="0" smtClean="0"/>
              <a:t>I</a:t>
            </a:r>
            <a:r>
              <a:rPr lang="tr-TR" sz="6400" cap="all" dirty="0" err="1" smtClean="0"/>
              <a:t>nlar</a:t>
            </a:r>
            <a:r>
              <a:rPr lang="tr-TR" sz="6400" cap="all" dirty="0" smtClean="0"/>
              <a:t> </a:t>
            </a:r>
            <a:r>
              <a:rPr lang="tr-TR" sz="6400" cap="all" dirty="0"/>
              <a:t>Günü </a:t>
            </a:r>
            <a:r>
              <a:rPr lang="tr-TR" sz="6400" cap="all" dirty="0" err="1" smtClean="0"/>
              <a:t>Kutlamas</a:t>
            </a:r>
            <a:r>
              <a:rPr lang="en-US" sz="6400" cap="all" dirty="0" smtClean="0"/>
              <a:t>I</a:t>
            </a:r>
            <a:r>
              <a:rPr lang="tr-TR" sz="6400" cap="all" dirty="0" smtClean="0"/>
              <a:t> </a:t>
            </a:r>
            <a:r>
              <a:rPr lang="tr-TR" sz="6400" cap="all" dirty="0"/>
              <a:t>ve Maslak’ta İTÜ BMT-KAUM </a:t>
            </a:r>
            <a:r>
              <a:rPr lang="tr-TR" sz="6400" cap="all" dirty="0" smtClean="0"/>
              <a:t>Yen</a:t>
            </a:r>
            <a:r>
              <a:rPr lang="en-US" sz="6400" cap="all" dirty="0" smtClean="0"/>
              <a:t>İ</a:t>
            </a:r>
            <a:r>
              <a:rPr lang="tr-TR" sz="6400" cap="all" dirty="0" smtClean="0"/>
              <a:t> Of</a:t>
            </a:r>
            <a:r>
              <a:rPr lang="en-US" sz="6400" cap="all" dirty="0" smtClean="0"/>
              <a:t>İ</a:t>
            </a:r>
            <a:r>
              <a:rPr lang="tr-TR" sz="6400" cap="all" dirty="0" smtClean="0"/>
              <a:t>s</a:t>
            </a:r>
            <a:r>
              <a:rPr lang="en-US" sz="6400" cap="all" dirty="0" smtClean="0"/>
              <a:t>İ</a:t>
            </a:r>
            <a:r>
              <a:rPr lang="tr-TR" sz="6400" cap="all" dirty="0" smtClean="0"/>
              <a:t>n</a:t>
            </a:r>
            <a:r>
              <a:rPr lang="en-US" sz="6400" cap="all" dirty="0" smtClean="0"/>
              <a:t>İ</a:t>
            </a:r>
            <a:r>
              <a:rPr lang="tr-TR" sz="6400" cap="all" dirty="0" smtClean="0"/>
              <a:t>n Aç</a:t>
            </a:r>
            <a:r>
              <a:rPr lang="en-US" sz="6400" cap="all" dirty="0" smtClean="0"/>
              <a:t>I</a:t>
            </a:r>
            <a:r>
              <a:rPr lang="tr-TR" sz="6400" cap="all" dirty="0" smtClean="0"/>
              <a:t>l</a:t>
            </a:r>
            <a:r>
              <a:rPr lang="en-US" sz="6400" cap="all" dirty="0" smtClean="0"/>
              <a:t>I</a:t>
            </a:r>
            <a:r>
              <a:rPr lang="tr-TR" sz="6400" cap="all" dirty="0" smtClean="0"/>
              <a:t>ş</a:t>
            </a:r>
            <a:r>
              <a:rPr lang="en-US" sz="6400" cap="all" dirty="0" smtClean="0"/>
              <a:t>I</a:t>
            </a:r>
            <a:r>
              <a:rPr lang="tr-TR" sz="6400" cap="all" dirty="0" smtClean="0"/>
              <a:t> </a:t>
            </a:r>
            <a:r>
              <a:rPr lang="tr-TR" sz="6400" cap="all" dirty="0"/>
              <a:t>(8 Mart 2013)</a:t>
            </a:r>
            <a:endParaRPr lang="en-US" sz="6400" dirty="0"/>
          </a:p>
          <a:p>
            <a:pPr lvl="0">
              <a:spcBef>
                <a:spcPts val="0"/>
              </a:spcBef>
              <a:spcAft>
                <a:spcPts val="1200"/>
              </a:spcAft>
            </a:pPr>
            <a:r>
              <a:rPr lang="tr-TR" sz="6400" cap="all" dirty="0" err="1" smtClean="0"/>
              <a:t>Kend</a:t>
            </a:r>
            <a:r>
              <a:rPr lang="en-US" sz="6400" cap="all" dirty="0" smtClean="0"/>
              <a:t>İ</a:t>
            </a:r>
            <a:r>
              <a:rPr lang="tr-TR" sz="6400" cap="all" dirty="0" smtClean="0"/>
              <a:t>n</a:t>
            </a:r>
            <a:r>
              <a:rPr lang="en-US" sz="6400" cap="all" dirty="0" smtClean="0"/>
              <a:t>İ</a:t>
            </a:r>
            <a:r>
              <a:rPr lang="tr-TR" sz="6400" cap="all" dirty="0" smtClean="0"/>
              <a:t> </a:t>
            </a:r>
            <a:r>
              <a:rPr lang="tr-TR" sz="6400" cap="all" dirty="0"/>
              <a:t>Baştan Yarat </a:t>
            </a:r>
            <a:r>
              <a:rPr lang="tr-TR" sz="6400" cap="all" dirty="0" err="1" smtClean="0"/>
              <a:t>Semİner</a:t>
            </a:r>
            <a:r>
              <a:rPr lang="en-US" sz="6400" cap="all" dirty="0" smtClean="0"/>
              <a:t>İ</a:t>
            </a:r>
            <a:r>
              <a:rPr lang="tr-TR" sz="6400" cap="all" dirty="0" smtClean="0"/>
              <a:t> </a:t>
            </a:r>
            <a:r>
              <a:rPr lang="tr-TR" sz="6400" cap="all" dirty="0"/>
              <a:t>(26 </a:t>
            </a:r>
            <a:r>
              <a:rPr lang="tr-TR" sz="6400" cap="all" dirty="0" err="1" smtClean="0"/>
              <a:t>Nİsan</a:t>
            </a:r>
            <a:r>
              <a:rPr lang="tr-TR" sz="6400" cap="all" dirty="0" smtClean="0"/>
              <a:t> </a:t>
            </a:r>
            <a:r>
              <a:rPr lang="tr-TR" sz="6400" cap="all" dirty="0"/>
              <a:t>2013)</a:t>
            </a:r>
            <a:endParaRPr lang="en-US" sz="6400" dirty="0"/>
          </a:p>
          <a:p>
            <a:pPr lvl="0">
              <a:spcBef>
                <a:spcPts val="0"/>
              </a:spcBef>
              <a:spcAft>
                <a:spcPts val="1200"/>
              </a:spcAft>
            </a:pPr>
            <a:r>
              <a:rPr lang="tr-TR" sz="6400" cap="all" dirty="0" smtClean="0"/>
              <a:t>İTÜ </a:t>
            </a:r>
            <a:r>
              <a:rPr lang="tr-TR" sz="6400" cap="all" dirty="0"/>
              <a:t>BMT-KAUM Kuzey </a:t>
            </a:r>
            <a:r>
              <a:rPr lang="tr-TR" sz="6400" cap="all" dirty="0" smtClean="0"/>
              <a:t>K</a:t>
            </a:r>
            <a:r>
              <a:rPr lang="en-US" sz="6400" cap="all" dirty="0" smtClean="0"/>
              <a:t>I</a:t>
            </a:r>
            <a:r>
              <a:rPr lang="tr-TR" sz="6400" cap="all" dirty="0" err="1" smtClean="0"/>
              <a:t>br</a:t>
            </a:r>
            <a:r>
              <a:rPr lang="en-US" sz="6400" cap="all" dirty="0" smtClean="0"/>
              <a:t>I</a:t>
            </a:r>
            <a:r>
              <a:rPr lang="tr-TR" sz="6400" cap="all" dirty="0" smtClean="0"/>
              <a:t>s </a:t>
            </a:r>
            <a:r>
              <a:rPr lang="tr-TR" sz="6400" cap="all" dirty="0" err="1"/>
              <a:t>Kampüsü</a:t>
            </a:r>
            <a:r>
              <a:rPr lang="tr-TR" sz="6400" cap="all" dirty="0"/>
              <a:t> </a:t>
            </a:r>
            <a:r>
              <a:rPr lang="tr-TR" sz="6400" cap="all" dirty="0" err="1" smtClean="0"/>
              <a:t>Şubes</a:t>
            </a:r>
            <a:r>
              <a:rPr lang="en-US" sz="6400" cap="all" dirty="0" smtClean="0"/>
              <a:t>İ</a:t>
            </a:r>
            <a:r>
              <a:rPr lang="tr-TR" sz="6400" cap="all" dirty="0" smtClean="0"/>
              <a:t> </a:t>
            </a:r>
            <a:r>
              <a:rPr lang="tr-TR" sz="6400" cap="all" dirty="0"/>
              <a:t>AÇILIŞI (22 </a:t>
            </a:r>
            <a:r>
              <a:rPr lang="tr-TR" sz="6400" cap="all" dirty="0" smtClean="0"/>
              <a:t>May</a:t>
            </a:r>
            <a:r>
              <a:rPr lang="en-US" sz="6400" cap="all" dirty="0" smtClean="0"/>
              <a:t>I</a:t>
            </a:r>
            <a:r>
              <a:rPr lang="tr-TR" sz="6400" cap="all" dirty="0" smtClean="0"/>
              <a:t>s </a:t>
            </a:r>
            <a:r>
              <a:rPr lang="tr-TR" sz="6400" cap="all" dirty="0"/>
              <a:t>2013)</a:t>
            </a:r>
            <a:endParaRPr lang="en-US" sz="6400" dirty="0"/>
          </a:p>
          <a:p>
            <a:pPr lvl="0">
              <a:spcBef>
                <a:spcPts val="0"/>
              </a:spcBef>
              <a:spcAft>
                <a:spcPts val="1200"/>
              </a:spcAft>
            </a:pPr>
            <a:r>
              <a:rPr lang="tr-TR" sz="6400" cap="all" dirty="0"/>
              <a:t>Dr. </a:t>
            </a:r>
            <a:r>
              <a:rPr lang="tr-TR" sz="6400" cap="all" dirty="0" err="1"/>
              <a:t>Carole</a:t>
            </a:r>
            <a:r>
              <a:rPr lang="tr-TR" sz="6400" cap="all" dirty="0"/>
              <a:t> </a:t>
            </a:r>
            <a:r>
              <a:rPr lang="tr-TR" sz="6400" cap="all" dirty="0" err="1"/>
              <a:t>Ecoffet</a:t>
            </a:r>
            <a:r>
              <a:rPr lang="tr-TR" sz="6400" cap="all" dirty="0"/>
              <a:t> (Fransa) </a:t>
            </a:r>
            <a:r>
              <a:rPr lang="tr-TR" sz="6400" cap="all" dirty="0" smtClean="0"/>
              <a:t>Çal</a:t>
            </a:r>
            <a:r>
              <a:rPr lang="en-US" sz="6400" cap="all" dirty="0" smtClean="0"/>
              <a:t>I</a:t>
            </a:r>
            <a:r>
              <a:rPr lang="tr-TR" sz="6400" cap="all" dirty="0" err="1" smtClean="0"/>
              <a:t>şma</a:t>
            </a:r>
            <a:r>
              <a:rPr lang="tr-TR" sz="6400" cap="all" dirty="0" smtClean="0"/>
              <a:t> </a:t>
            </a:r>
            <a:r>
              <a:rPr lang="tr-TR" sz="6400" cap="all" dirty="0" err="1" smtClean="0"/>
              <a:t>Zİyaret</a:t>
            </a:r>
            <a:r>
              <a:rPr lang="en-US" sz="6400" cap="all" dirty="0" smtClean="0"/>
              <a:t>İ</a:t>
            </a:r>
            <a:r>
              <a:rPr lang="tr-TR" sz="6400" cap="all" dirty="0" smtClean="0"/>
              <a:t> </a:t>
            </a:r>
            <a:r>
              <a:rPr lang="tr-TR" sz="6400" cap="all" dirty="0"/>
              <a:t>(25 Eylül 2013)</a:t>
            </a:r>
            <a:endParaRPr lang="en-US" sz="6400" dirty="0"/>
          </a:p>
          <a:p>
            <a:pPr lvl="0">
              <a:spcBef>
                <a:spcPts val="0"/>
              </a:spcBef>
              <a:spcAft>
                <a:spcPts val="1200"/>
              </a:spcAft>
            </a:pPr>
            <a:r>
              <a:rPr lang="tr-TR" sz="6400" cap="all" dirty="0"/>
              <a:t>TRT Radyo 1 </a:t>
            </a:r>
            <a:r>
              <a:rPr lang="tr-TR" sz="6400" cap="all" dirty="0" smtClean="0"/>
              <a:t>Elman</a:t>
            </a:r>
            <a:r>
              <a:rPr lang="en-US" sz="6400" cap="all" dirty="0" smtClean="0"/>
              <a:t>I</a:t>
            </a:r>
            <a:r>
              <a:rPr lang="tr-TR" sz="6400" cap="all" dirty="0" smtClean="0"/>
              <a:t>n Yar</a:t>
            </a:r>
            <a:r>
              <a:rPr lang="en-US" sz="6400" cap="all" dirty="0" smtClean="0"/>
              <a:t>I</a:t>
            </a:r>
            <a:r>
              <a:rPr lang="tr-TR" sz="6400" cap="all" dirty="0" smtClean="0"/>
              <a:t>s</a:t>
            </a:r>
            <a:r>
              <a:rPr lang="en-US" sz="6400" cap="all" dirty="0" smtClean="0"/>
              <a:t>I</a:t>
            </a:r>
            <a:r>
              <a:rPr lang="tr-TR" sz="6400" cap="all" dirty="0" smtClean="0"/>
              <a:t> Program</a:t>
            </a:r>
            <a:r>
              <a:rPr lang="en-US" sz="6400" cap="all" dirty="0" smtClean="0"/>
              <a:t>I</a:t>
            </a:r>
            <a:r>
              <a:rPr lang="tr-TR" sz="6400" cap="all" dirty="0" smtClean="0"/>
              <a:t> </a:t>
            </a:r>
            <a:r>
              <a:rPr lang="tr-TR" sz="6400" cap="all" dirty="0"/>
              <a:t>(8 </a:t>
            </a:r>
            <a:r>
              <a:rPr lang="tr-TR" sz="6400" cap="all" dirty="0" smtClean="0"/>
              <a:t>Ek</a:t>
            </a:r>
            <a:r>
              <a:rPr lang="en-US" sz="6400" cap="all" dirty="0" smtClean="0"/>
              <a:t>İ</a:t>
            </a:r>
            <a:r>
              <a:rPr lang="tr-TR" sz="6400" cap="all" dirty="0" smtClean="0"/>
              <a:t>m </a:t>
            </a:r>
            <a:r>
              <a:rPr lang="tr-TR" sz="6400" cap="all" dirty="0"/>
              <a:t>2013)</a:t>
            </a:r>
            <a:endParaRPr lang="en-US" sz="6400" dirty="0"/>
          </a:p>
          <a:p>
            <a:pPr lvl="0">
              <a:spcBef>
                <a:spcPts val="0"/>
              </a:spcBef>
              <a:spcAft>
                <a:spcPts val="1200"/>
              </a:spcAft>
            </a:pPr>
            <a:r>
              <a:rPr lang="tr-TR" sz="6400" cap="all" dirty="0"/>
              <a:t>Ulusal </a:t>
            </a:r>
            <a:r>
              <a:rPr lang="tr-TR" sz="6400" cap="all" dirty="0" err="1" smtClean="0"/>
              <a:t>Havac</a:t>
            </a:r>
            <a:r>
              <a:rPr lang="en-US" sz="6400" cap="all" dirty="0" smtClean="0"/>
              <a:t>I</a:t>
            </a:r>
            <a:r>
              <a:rPr lang="tr-TR" sz="6400" cap="all" dirty="0" smtClean="0"/>
              <a:t>l</a:t>
            </a:r>
            <a:r>
              <a:rPr lang="en-US" sz="6400" cap="all" dirty="0" smtClean="0"/>
              <a:t>I</a:t>
            </a:r>
            <a:r>
              <a:rPr lang="tr-TR" sz="6400" cap="all" dirty="0" smtClean="0"/>
              <a:t>k Gel</a:t>
            </a:r>
            <a:r>
              <a:rPr lang="en-US" sz="6400" cap="all" dirty="0" smtClean="0"/>
              <a:t>İ</a:t>
            </a:r>
            <a:r>
              <a:rPr lang="tr-TR" sz="6400" cap="all" dirty="0" smtClean="0"/>
              <a:t>ş</a:t>
            </a:r>
            <a:r>
              <a:rPr lang="en-US" sz="6400" cap="all" dirty="0" smtClean="0"/>
              <a:t>İ</a:t>
            </a:r>
            <a:r>
              <a:rPr lang="tr-TR" sz="6400" cap="all" dirty="0" smtClean="0"/>
              <a:t>m </a:t>
            </a:r>
            <a:r>
              <a:rPr lang="tr-TR" sz="6400" cap="all" dirty="0" err="1" smtClean="0"/>
              <a:t>Sürec</a:t>
            </a:r>
            <a:r>
              <a:rPr lang="en-US" sz="6400" cap="all" dirty="0" smtClean="0"/>
              <a:t>İ</a:t>
            </a:r>
            <a:r>
              <a:rPr lang="tr-TR" sz="6400" cap="all" dirty="0" err="1" smtClean="0"/>
              <a:t>nde</a:t>
            </a:r>
            <a:r>
              <a:rPr lang="tr-TR" sz="6400" cap="all" dirty="0" smtClean="0"/>
              <a:t> </a:t>
            </a:r>
            <a:r>
              <a:rPr lang="tr-TR" sz="6400" cap="all" dirty="0"/>
              <a:t>Türk </a:t>
            </a:r>
            <a:r>
              <a:rPr lang="tr-TR" sz="6400" cap="all" dirty="0" err="1" smtClean="0"/>
              <a:t>Kad</a:t>
            </a:r>
            <a:r>
              <a:rPr lang="en-US" sz="6400" cap="all" dirty="0" smtClean="0"/>
              <a:t>I</a:t>
            </a:r>
            <a:r>
              <a:rPr lang="tr-TR" sz="6400" cap="all" dirty="0" smtClean="0"/>
              <a:t>n</a:t>
            </a:r>
            <a:r>
              <a:rPr lang="en-US" sz="6400" cap="all" dirty="0" smtClean="0"/>
              <a:t>I</a:t>
            </a:r>
            <a:r>
              <a:rPr lang="tr-TR" sz="6400" cap="all" dirty="0" smtClean="0"/>
              <a:t> </a:t>
            </a:r>
            <a:r>
              <a:rPr lang="tr-TR" sz="6400" cap="all" dirty="0"/>
              <a:t>SEMİNERİ (2 </a:t>
            </a:r>
            <a:r>
              <a:rPr lang="tr-TR" sz="6400" cap="all" dirty="0" smtClean="0"/>
              <a:t>Aral</a:t>
            </a:r>
            <a:r>
              <a:rPr lang="en-US" sz="6400" cap="all" dirty="0" smtClean="0"/>
              <a:t>I</a:t>
            </a:r>
            <a:r>
              <a:rPr lang="tr-TR" sz="6400" cap="all" dirty="0" smtClean="0"/>
              <a:t>k </a:t>
            </a:r>
            <a:r>
              <a:rPr lang="tr-TR" sz="6400" cap="all" dirty="0"/>
              <a:t>2013)</a:t>
            </a:r>
            <a:endParaRPr lang="en-US" sz="6400" dirty="0"/>
          </a:p>
          <a:p>
            <a:pPr lvl="0">
              <a:spcBef>
                <a:spcPts val="0"/>
              </a:spcBef>
              <a:spcAft>
                <a:spcPts val="1200"/>
              </a:spcAft>
            </a:pPr>
            <a:r>
              <a:rPr lang="tr-TR" sz="6400" cap="all" dirty="0"/>
              <a:t>ÖĞRENCİLERLE Yuvarlak Masa </a:t>
            </a:r>
            <a:r>
              <a:rPr lang="tr-TR" sz="6400" cap="all" dirty="0" err="1" smtClean="0"/>
              <a:t>Toplant</a:t>
            </a:r>
            <a:r>
              <a:rPr lang="en-US" sz="6400" cap="all" dirty="0" smtClean="0"/>
              <a:t>I</a:t>
            </a:r>
            <a:r>
              <a:rPr lang="tr-TR" sz="6400" cap="all" dirty="0" smtClean="0"/>
              <a:t>s</a:t>
            </a:r>
            <a:r>
              <a:rPr lang="en-US" sz="6400" cap="all" dirty="0" smtClean="0"/>
              <a:t>I</a:t>
            </a:r>
            <a:r>
              <a:rPr lang="tr-TR" sz="6400" cap="all" dirty="0" smtClean="0"/>
              <a:t> </a:t>
            </a:r>
            <a:r>
              <a:rPr lang="tr-TR" sz="6400" cap="all" dirty="0"/>
              <a:t>1 (17 </a:t>
            </a:r>
            <a:r>
              <a:rPr lang="tr-TR" sz="6400" cap="all" dirty="0" smtClean="0"/>
              <a:t>Aral</a:t>
            </a:r>
            <a:r>
              <a:rPr lang="en-US" sz="6400" cap="all" dirty="0" smtClean="0"/>
              <a:t>I</a:t>
            </a:r>
            <a:r>
              <a:rPr lang="tr-TR" sz="6400" cap="all" dirty="0" smtClean="0"/>
              <a:t>k </a:t>
            </a:r>
            <a:r>
              <a:rPr lang="tr-TR" sz="6400" cap="all" dirty="0"/>
              <a:t>2013)</a:t>
            </a:r>
            <a:endParaRPr lang="en-US" sz="6400" dirty="0"/>
          </a:p>
          <a:p>
            <a:pPr lvl="0">
              <a:spcBef>
                <a:spcPts val="0"/>
              </a:spcBef>
              <a:spcAft>
                <a:spcPts val="1200"/>
              </a:spcAft>
            </a:pPr>
            <a:r>
              <a:rPr lang="tr-TR" sz="6400" cap="all" dirty="0" err="1"/>
              <a:t>MarIe</a:t>
            </a:r>
            <a:r>
              <a:rPr lang="tr-TR" sz="6400" cap="all" dirty="0"/>
              <a:t> </a:t>
            </a:r>
            <a:r>
              <a:rPr lang="tr-TR" sz="6400" cap="all" dirty="0" err="1"/>
              <a:t>CurIe</a:t>
            </a:r>
            <a:r>
              <a:rPr lang="tr-TR" sz="6400" cap="all" dirty="0"/>
              <a:t>, </a:t>
            </a:r>
            <a:r>
              <a:rPr lang="tr-TR" sz="6400" cap="all" dirty="0" smtClean="0"/>
              <a:t>Hayat</a:t>
            </a:r>
            <a:r>
              <a:rPr lang="en-US" sz="6400" cap="all" dirty="0" smtClean="0"/>
              <a:t>I</a:t>
            </a:r>
            <a:r>
              <a:rPr lang="tr-TR" sz="6400" cap="all" dirty="0" smtClean="0"/>
              <a:t> </a:t>
            </a:r>
            <a:r>
              <a:rPr lang="tr-TR" sz="6400" cap="all" dirty="0"/>
              <a:t>ve </a:t>
            </a:r>
            <a:r>
              <a:rPr lang="tr-TR" sz="6400" cap="all" dirty="0" smtClean="0"/>
              <a:t>B</a:t>
            </a:r>
            <a:r>
              <a:rPr lang="en-US" sz="6400" cap="all" dirty="0" smtClean="0"/>
              <a:t>İ</a:t>
            </a:r>
            <a:r>
              <a:rPr lang="tr-TR" sz="6400" cap="all" dirty="0" smtClean="0"/>
              <a:t>l</a:t>
            </a:r>
            <a:r>
              <a:rPr lang="en-US" sz="6400" cap="all" dirty="0" smtClean="0"/>
              <a:t>İ</a:t>
            </a:r>
            <a:r>
              <a:rPr lang="tr-TR" sz="6400" cap="all" dirty="0" smtClean="0"/>
              <a:t>m Aç</a:t>
            </a:r>
            <a:r>
              <a:rPr lang="en-US" sz="6400" cap="all" dirty="0" smtClean="0"/>
              <a:t>I</a:t>
            </a:r>
            <a:r>
              <a:rPr lang="tr-TR" sz="6400" cap="all" dirty="0" smtClean="0"/>
              <a:t>s</a:t>
            </a:r>
            <a:r>
              <a:rPr lang="en-US" sz="6400" cap="all" dirty="0" smtClean="0"/>
              <a:t>I</a:t>
            </a:r>
            <a:r>
              <a:rPr lang="tr-TR" sz="6400" cap="all" dirty="0" err="1" smtClean="0"/>
              <a:t>ndan</a:t>
            </a:r>
            <a:r>
              <a:rPr lang="tr-TR" sz="6400" cap="all" dirty="0" smtClean="0"/>
              <a:t> Önem</a:t>
            </a:r>
            <a:r>
              <a:rPr lang="en-US" sz="6400" cap="all" dirty="0" smtClean="0"/>
              <a:t>İ</a:t>
            </a:r>
            <a:r>
              <a:rPr lang="tr-TR" sz="6400" cap="all" dirty="0" smtClean="0"/>
              <a:t> </a:t>
            </a:r>
            <a:r>
              <a:rPr lang="tr-TR" sz="6400" cap="all" dirty="0"/>
              <a:t>(24 </a:t>
            </a:r>
            <a:r>
              <a:rPr lang="tr-TR" sz="6400" cap="all" dirty="0" smtClean="0"/>
              <a:t>Aral</a:t>
            </a:r>
            <a:r>
              <a:rPr lang="en-US" sz="6400" cap="all" dirty="0" smtClean="0"/>
              <a:t>I</a:t>
            </a:r>
            <a:r>
              <a:rPr lang="tr-TR" sz="6400" cap="all" dirty="0" smtClean="0"/>
              <a:t>k </a:t>
            </a:r>
            <a:r>
              <a:rPr lang="tr-TR" sz="6400" cap="all" dirty="0"/>
              <a:t>2013</a:t>
            </a:r>
            <a:r>
              <a:rPr lang="tr-TR" sz="6400" cap="all" dirty="0" smtClean="0"/>
              <a:t>)</a:t>
            </a:r>
            <a:endParaRPr lang="en-US" sz="6400" cap="all" dirty="0" smtClean="0"/>
          </a:p>
          <a:p>
            <a:pPr lvl="0">
              <a:spcBef>
                <a:spcPts val="0"/>
              </a:spcBef>
              <a:spcAft>
                <a:spcPts val="1200"/>
              </a:spcAft>
            </a:pPr>
            <a:r>
              <a:rPr lang="en-US" sz="6400" cap="all" dirty="0" smtClean="0"/>
              <a:t>HUKUKSAL BOYUTLARIYLA ÜNİVERSİTEDE CİNSEL TACİZ VE MOBBİNG-PROF.DR. KADRİYE BAKIRCI  (7 ŞUBAT 2014)</a:t>
            </a:r>
          </a:p>
          <a:p>
            <a:pPr lvl="0">
              <a:spcBef>
                <a:spcPts val="0"/>
              </a:spcBef>
              <a:spcAft>
                <a:spcPts val="1200"/>
              </a:spcAft>
            </a:pPr>
            <a:r>
              <a:rPr lang="en-US" sz="6400" cap="all" dirty="0" err="1" smtClean="0"/>
              <a:t>Dünya</a:t>
            </a:r>
            <a:r>
              <a:rPr lang="en-US" sz="6400" cap="all" dirty="0" smtClean="0"/>
              <a:t> </a:t>
            </a:r>
            <a:r>
              <a:rPr lang="en-US" sz="6400" cap="all" dirty="0" err="1" smtClean="0"/>
              <a:t>KadInlar</a:t>
            </a:r>
            <a:r>
              <a:rPr lang="en-US" sz="6400" cap="all" dirty="0" smtClean="0"/>
              <a:t> </a:t>
            </a:r>
            <a:r>
              <a:rPr lang="en-US" sz="6400" cap="all" dirty="0" err="1" smtClean="0"/>
              <a:t>Günü</a:t>
            </a:r>
            <a:r>
              <a:rPr lang="en-US" sz="6400" cap="all" dirty="0" smtClean="0"/>
              <a:t> </a:t>
            </a:r>
            <a:r>
              <a:rPr lang="en-US" sz="6400" cap="all" dirty="0" err="1" smtClean="0"/>
              <a:t>KutlamasI</a:t>
            </a:r>
            <a:r>
              <a:rPr lang="en-US" sz="6400" cap="all" dirty="0" smtClean="0"/>
              <a:t> (7-8 Mart 2014)</a:t>
            </a:r>
          </a:p>
          <a:p>
            <a:pPr>
              <a:spcBef>
                <a:spcPts val="0"/>
              </a:spcBef>
              <a:spcAft>
                <a:spcPts val="1200"/>
              </a:spcAft>
            </a:pPr>
            <a:r>
              <a:rPr lang="en-US" sz="6400" cap="all" dirty="0" smtClean="0">
                <a:latin typeface="Calibri" pitchFamily="34" charset="0"/>
                <a:cs typeface="Calibri" pitchFamily="34" charset="0"/>
              </a:rPr>
              <a:t>KONFERANS-ÇEŞİTLİLİK (</a:t>
            </a:r>
            <a:r>
              <a:rPr lang="en-US" sz="6400" cap="all" dirty="0" err="1" smtClean="0">
                <a:latin typeface="Calibri" pitchFamily="34" charset="0"/>
                <a:cs typeface="Calibri" pitchFamily="34" charset="0"/>
              </a:rPr>
              <a:t>Belgİn</a:t>
            </a:r>
            <a:r>
              <a:rPr lang="en-US" sz="6400" cap="all" dirty="0" smtClean="0">
                <a:latin typeface="Calibri" pitchFamily="34" charset="0"/>
                <a:cs typeface="Calibri" pitchFamily="34" charset="0"/>
              </a:rPr>
              <a:t> ERTAM-GENERAL ELEKTRİK İNSAN KAYNAKLARI DİREKTÖRÜ) (11 MART 2014)</a:t>
            </a:r>
          </a:p>
          <a:p>
            <a:pPr>
              <a:spcBef>
                <a:spcPts val="0"/>
              </a:spcBef>
              <a:spcAft>
                <a:spcPts val="1200"/>
              </a:spcAft>
            </a:pPr>
            <a:r>
              <a:rPr lang="en-US" sz="6400" dirty="0" smtClean="0"/>
              <a:t>TOPLUMSAL CİNSİYETE DUYARLI AFET YÖNETİMİ SEMİNERİ</a:t>
            </a:r>
            <a:r>
              <a:rPr lang="tr-TR" sz="6400" dirty="0" smtClean="0"/>
              <a:t>-1 </a:t>
            </a:r>
            <a:r>
              <a:rPr lang="en-US" sz="6400" b="1" dirty="0" smtClean="0"/>
              <a:t>-</a:t>
            </a:r>
            <a:r>
              <a:rPr lang="en-US" sz="6400" dirty="0" smtClean="0"/>
              <a:t>Prof. Dr. </a:t>
            </a:r>
            <a:r>
              <a:rPr lang="en-US" sz="6400" dirty="0" err="1" smtClean="0"/>
              <a:t>Serpil</a:t>
            </a:r>
            <a:r>
              <a:rPr lang="en-US" sz="6400" dirty="0" smtClean="0"/>
              <a:t> ÇAKIR </a:t>
            </a:r>
            <a:r>
              <a:rPr lang="tr-TR" sz="6400" dirty="0" smtClean="0"/>
              <a:t>(İÜ) </a:t>
            </a:r>
            <a:r>
              <a:rPr lang="en-US" sz="6400" dirty="0" smtClean="0"/>
              <a:t>“</a:t>
            </a:r>
            <a:r>
              <a:rPr lang="en-US" sz="6400" dirty="0" err="1" smtClean="0"/>
              <a:t>Sözlü</a:t>
            </a:r>
            <a:r>
              <a:rPr lang="en-US" sz="6400" dirty="0" smtClean="0"/>
              <a:t> </a:t>
            </a:r>
            <a:r>
              <a:rPr lang="en-US" sz="6400" dirty="0" err="1" smtClean="0"/>
              <a:t>Tarih</a:t>
            </a:r>
            <a:r>
              <a:rPr lang="en-US" sz="6400" dirty="0" smtClean="0"/>
              <a:t> </a:t>
            </a:r>
            <a:r>
              <a:rPr lang="en-US" sz="6400" dirty="0" err="1" smtClean="0"/>
              <a:t>Atölyesi</a:t>
            </a:r>
            <a:r>
              <a:rPr lang="en-US" sz="6400" dirty="0" smtClean="0"/>
              <a:t>: </a:t>
            </a:r>
            <a:r>
              <a:rPr lang="en-US" sz="6400" dirty="0" err="1" smtClean="0"/>
              <a:t>Afet</a:t>
            </a:r>
            <a:r>
              <a:rPr lang="en-US" sz="6400" dirty="0" smtClean="0"/>
              <a:t> </a:t>
            </a:r>
            <a:r>
              <a:rPr lang="en-US" sz="6400" dirty="0" err="1" smtClean="0"/>
              <a:t>Bölgeleri</a:t>
            </a:r>
            <a:r>
              <a:rPr lang="en-US" sz="6400" dirty="0" smtClean="0"/>
              <a:t> </a:t>
            </a:r>
            <a:r>
              <a:rPr lang="en-US" sz="6400" dirty="0" err="1" smtClean="0"/>
              <a:t>ile</a:t>
            </a:r>
            <a:r>
              <a:rPr lang="en-US" sz="6400" dirty="0" smtClean="0"/>
              <a:t> </a:t>
            </a:r>
            <a:r>
              <a:rPr lang="en-US" sz="6400" dirty="0" err="1" smtClean="0"/>
              <a:t>İlgili</a:t>
            </a:r>
            <a:r>
              <a:rPr lang="en-US" sz="6400" dirty="0" smtClean="0"/>
              <a:t> </a:t>
            </a:r>
            <a:r>
              <a:rPr lang="en-US" sz="6400" dirty="0" err="1" smtClean="0"/>
              <a:t>Çalışmalarda</a:t>
            </a:r>
            <a:r>
              <a:rPr lang="en-US" sz="6400" dirty="0" smtClean="0"/>
              <a:t> </a:t>
            </a:r>
            <a:r>
              <a:rPr lang="en-US" sz="6400" dirty="0" err="1" smtClean="0"/>
              <a:t>Sözlü</a:t>
            </a:r>
            <a:r>
              <a:rPr lang="en-US" sz="6400" dirty="0" smtClean="0"/>
              <a:t> </a:t>
            </a:r>
            <a:r>
              <a:rPr lang="en-US" sz="6400" dirty="0" err="1" smtClean="0"/>
              <a:t>Tarih</a:t>
            </a:r>
            <a:r>
              <a:rPr lang="en-US" sz="6400" dirty="0" smtClean="0"/>
              <a:t> </a:t>
            </a:r>
            <a:r>
              <a:rPr lang="en-US" sz="6400" dirty="0" err="1" smtClean="0"/>
              <a:t>Yöntemi</a:t>
            </a:r>
            <a:r>
              <a:rPr lang="en-US" sz="6400" dirty="0" smtClean="0"/>
              <a:t> </a:t>
            </a:r>
            <a:r>
              <a:rPr lang="en-US" sz="6400" dirty="0" err="1" smtClean="0"/>
              <a:t>ve</a:t>
            </a:r>
            <a:r>
              <a:rPr lang="en-US" sz="6400" dirty="0" smtClean="0"/>
              <a:t> </a:t>
            </a:r>
            <a:r>
              <a:rPr lang="en-US" sz="6400" dirty="0" err="1" smtClean="0"/>
              <a:t>Toplumsal</a:t>
            </a:r>
            <a:r>
              <a:rPr lang="en-US" sz="6400" dirty="0" smtClean="0"/>
              <a:t> </a:t>
            </a:r>
            <a:r>
              <a:rPr lang="en-US" sz="6400" dirty="0" err="1" smtClean="0"/>
              <a:t>Cinsiyet</a:t>
            </a:r>
            <a:r>
              <a:rPr lang="en-US" sz="6400" dirty="0" smtClean="0"/>
              <a:t> </a:t>
            </a:r>
            <a:r>
              <a:rPr lang="en-US" sz="6400" dirty="0" err="1" smtClean="0"/>
              <a:t>Kategorisini</a:t>
            </a:r>
            <a:r>
              <a:rPr lang="en-US" sz="6400" dirty="0" smtClean="0"/>
              <a:t> </a:t>
            </a:r>
            <a:r>
              <a:rPr lang="en-US" sz="6400" dirty="0" err="1" smtClean="0"/>
              <a:t>Kullanmak</a:t>
            </a:r>
            <a:r>
              <a:rPr lang="en-US" sz="6400" dirty="0" smtClean="0"/>
              <a:t> </a:t>
            </a:r>
            <a:r>
              <a:rPr lang="en-US" sz="6400" dirty="0" err="1" smtClean="0"/>
              <a:t>Niçin</a:t>
            </a:r>
            <a:r>
              <a:rPr lang="en-US" sz="6400" dirty="0" smtClean="0"/>
              <a:t> </a:t>
            </a:r>
            <a:r>
              <a:rPr lang="en-US" sz="6400" dirty="0" err="1" smtClean="0"/>
              <a:t>Önemli</a:t>
            </a:r>
            <a:r>
              <a:rPr lang="en-US" sz="6400" dirty="0" smtClean="0"/>
              <a:t>?” (8 Nisan 2014)</a:t>
            </a:r>
            <a:endParaRPr lang="en-US" sz="6400" dirty="0" smtClean="0">
              <a:latin typeface="Calibri" pitchFamily="34" charset="0"/>
              <a:cs typeface="Calibri" pitchFamily="34" charset="0"/>
            </a:endParaRPr>
          </a:p>
          <a:p>
            <a:r>
              <a:rPr lang="en-US" sz="6400" dirty="0"/>
              <a:t>TOPLUMSAL CİNSİYETE DUYARLI AFET YÖNETİMİ SEMİNERİ-2 - Van Kadın </a:t>
            </a:r>
            <a:r>
              <a:rPr lang="en-US" sz="6400" dirty="0" err="1"/>
              <a:t>Derneği'nden</a:t>
            </a:r>
            <a:r>
              <a:rPr lang="en-US" sz="6400" dirty="0"/>
              <a:t> </a:t>
            </a:r>
            <a:r>
              <a:rPr lang="en-US" sz="6400" dirty="0" err="1"/>
              <a:t>Zozan</a:t>
            </a:r>
            <a:r>
              <a:rPr lang="en-US" sz="6400" dirty="0"/>
              <a:t> </a:t>
            </a:r>
            <a:r>
              <a:rPr lang="en-US" sz="6400" dirty="0" err="1"/>
              <a:t>Özgökçe</a:t>
            </a:r>
            <a:r>
              <a:rPr lang="en-US" sz="6400" dirty="0"/>
              <a:t> “Van </a:t>
            </a:r>
            <a:r>
              <a:rPr lang="en-US" sz="6400" dirty="0" err="1"/>
              <a:t>Depremi</a:t>
            </a:r>
            <a:r>
              <a:rPr lang="en-US" sz="6400" dirty="0"/>
              <a:t> </a:t>
            </a:r>
            <a:r>
              <a:rPr lang="en-US" sz="6400" dirty="0" err="1"/>
              <a:t>Ardından</a:t>
            </a:r>
            <a:r>
              <a:rPr lang="en-US" sz="6400" dirty="0"/>
              <a:t>” (15 Nisan 2014). </a:t>
            </a:r>
            <a:endParaRPr lang="en-US" sz="6400" dirty="0">
              <a:latin typeface="Calibri" pitchFamily="34" charset="0"/>
              <a:cs typeface="Calibri" pitchFamily="34" charset="0"/>
            </a:endParaRPr>
          </a:p>
          <a:p>
            <a:pPr lvl="0"/>
            <a:endParaRPr lang="en-US" sz="5500" dirty="0"/>
          </a:p>
          <a:p>
            <a:endParaRPr lang="en-US" sz="5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55000" lnSpcReduction="20000"/>
          </a:bodyPr>
          <a:lstStyle/>
          <a:p>
            <a:pPr>
              <a:buNone/>
            </a:pPr>
            <a:r>
              <a:rPr lang="tr-TR" sz="4400" b="1" cap="all" dirty="0" err="1" smtClean="0">
                <a:solidFill>
                  <a:srgbClr val="FF0000"/>
                </a:solidFill>
                <a:latin typeface="Calibri" pitchFamily="34" charset="0"/>
                <a:cs typeface="Calibri" pitchFamily="34" charset="0"/>
              </a:rPr>
              <a:t>Konuşmac</a:t>
            </a:r>
            <a:r>
              <a:rPr lang="en-US" sz="4400" b="1" cap="all" dirty="0" smtClean="0">
                <a:solidFill>
                  <a:srgbClr val="FF0000"/>
                </a:solidFill>
                <a:latin typeface="Calibri" pitchFamily="34" charset="0"/>
                <a:cs typeface="Calibri" pitchFamily="34" charset="0"/>
              </a:rPr>
              <a:t>I</a:t>
            </a:r>
            <a:r>
              <a:rPr lang="tr-TR" sz="4400" b="1" cap="all" dirty="0" smtClean="0">
                <a:solidFill>
                  <a:srgbClr val="FF0000"/>
                </a:solidFill>
                <a:latin typeface="Calibri" pitchFamily="34" charset="0"/>
                <a:cs typeface="Calibri" pitchFamily="34" charset="0"/>
              </a:rPr>
              <a:t> </a:t>
            </a:r>
            <a:r>
              <a:rPr lang="tr-TR" sz="4400" b="1" cap="all" dirty="0">
                <a:solidFill>
                  <a:srgbClr val="FF0000"/>
                </a:solidFill>
                <a:latin typeface="Calibri" pitchFamily="34" charset="0"/>
                <a:cs typeface="Calibri" pitchFamily="34" charset="0"/>
              </a:rPr>
              <a:t>ve </a:t>
            </a:r>
            <a:r>
              <a:rPr lang="tr-TR" sz="4400" b="1" cap="all" dirty="0" err="1" smtClean="0">
                <a:solidFill>
                  <a:srgbClr val="FF0000"/>
                </a:solidFill>
                <a:latin typeface="Calibri" pitchFamily="34" charset="0"/>
                <a:cs typeface="Calibri" pitchFamily="34" charset="0"/>
              </a:rPr>
              <a:t>Davetl</a:t>
            </a:r>
            <a:r>
              <a:rPr lang="en-US" sz="4400" b="1" cap="all" dirty="0" smtClean="0">
                <a:solidFill>
                  <a:srgbClr val="FF0000"/>
                </a:solidFill>
                <a:latin typeface="Calibri" pitchFamily="34" charset="0"/>
                <a:cs typeface="Calibri" pitchFamily="34" charset="0"/>
              </a:rPr>
              <a:t>İ</a:t>
            </a:r>
            <a:r>
              <a:rPr lang="tr-TR" sz="4400" b="1" cap="all" dirty="0" smtClean="0">
                <a:solidFill>
                  <a:srgbClr val="FF0000"/>
                </a:solidFill>
                <a:latin typeface="Calibri" pitchFamily="34" charset="0"/>
                <a:cs typeface="Calibri" pitchFamily="34" charset="0"/>
              </a:rPr>
              <a:t> </a:t>
            </a:r>
            <a:r>
              <a:rPr lang="tr-TR" sz="4400" b="1" cap="all" dirty="0">
                <a:solidFill>
                  <a:srgbClr val="FF0000"/>
                </a:solidFill>
                <a:latin typeface="Calibri" pitchFamily="34" charset="0"/>
                <a:cs typeface="Calibri" pitchFamily="34" charset="0"/>
              </a:rPr>
              <a:t>Olarak </a:t>
            </a:r>
            <a:r>
              <a:rPr lang="tr-TR" sz="4400" b="1" cap="all" dirty="0" smtClean="0">
                <a:solidFill>
                  <a:srgbClr val="FF0000"/>
                </a:solidFill>
                <a:latin typeface="Calibri" pitchFamily="34" charset="0"/>
                <a:cs typeface="Calibri" pitchFamily="34" charset="0"/>
              </a:rPr>
              <a:t>Kat</a:t>
            </a:r>
            <a:r>
              <a:rPr lang="en-US" sz="4400" b="1" cap="all" dirty="0" smtClean="0">
                <a:solidFill>
                  <a:srgbClr val="FF0000"/>
                </a:solidFill>
                <a:latin typeface="Calibri" pitchFamily="34" charset="0"/>
                <a:cs typeface="Calibri" pitchFamily="34" charset="0"/>
              </a:rPr>
              <a:t>I</a:t>
            </a:r>
            <a:r>
              <a:rPr lang="tr-TR" sz="4400" b="1" cap="all" dirty="0" smtClean="0">
                <a:solidFill>
                  <a:srgbClr val="FF0000"/>
                </a:solidFill>
                <a:latin typeface="Calibri" pitchFamily="34" charset="0"/>
                <a:cs typeface="Calibri" pitchFamily="34" charset="0"/>
              </a:rPr>
              <a:t>l</a:t>
            </a:r>
            <a:r>
              <a:rPr lang="en-US" sz="4400" b="1" cap="all" dirty="0" smtClean="0">
                <a:solidFill>
                  <a:srgbClr val="FF0000"/>
                </a:solidFill>
                <a:latin typeface="Calibri" pitchFamily="34" charset="0"/>
                <a:cs typeface="Calibri" pitchFamily="34" charset="0"/>
              </a:rPr>
              <a:t>I</a:t>
            </a:r>
            <a:r>
              <a:rPr lang="tr-TR" sz="4400" b="1" cap="all" dirty="0" err="1" smtClean="0">
                <a:solidFill>
                  <a:srgbClr val="FF0000"/>
                </a:solidFill>
                <a:latin typeface="Calibri" pitchFamily="34" charset="0"/>
                <a:cs typeface="Calibri" pitchFamily="34" charset="0"/>
              </a:rPr>
              <a:t>nan</a:t>
            </a:r>
            <a:r>
              <a:rPr lang="tr-TR" sz="4400" b="1" cap="all" dirty="0" smtClean="0">
                <a:solidFill>
                  <a:srgbClr val="FF0000"/>
                </a:solidFill>
                <a:latin typeface="Calibri" pitchFamily="34" charset="0"/>
                <a:cs typeface="Calibri" pitchFamily="34" charset="0"/>
              </a:rPr>
              <a:t> </a:t>
            </a:r>
            <a:r>
              <a:rPr lang="tr-TR" sz="4400" b="1" cap="all" dirty="0" err="1" smtClean="0">
                <a:solidFill>
                  <a:srgbClr val="FF0000"/>
                </a:solidFill>
                <a:latin typeface="Calibri" pitchFamily="34" charset="0"/>
                <a:cs typeface="Calibri" pitchFamily="34" charset="0"/>
              </a:rPr>
              <a:t>Toplant</a:t>
            </a:r>
            <a:r>
              <a:rPr lang="en-US" sz="4400" b="1" cap="all" dirty="0" smtClean="0">
                <a:solidFill>
                  <a:srgbClr val="FF0000"/>
                </a:solidFill>
                <a:latin typeface="Calibri" pitchFamily="34" charset="0"/>
                <a:cs typeface="Calibri" pitchFamily="34" charset="0"/>
              </a:rPr>
              <a:t>I</a:t>
            </a:r>
            <a:r>
              <a:rPr lang="tr-TR" sz="4400" b="1" cap="all" dirty="0" err="1" smtClean="0">
                <a:solidFill>
                  <a:srgbClr val="FF0000"/>
                </a:solidFill>
                <a:latin typeface="Calibri" pitchFamily="34" charset="0"/>
                <a:cs typeface="Calibri" pitchFamily="34" charset="0"/>
              </a:rPr>
              <a:t>lar</a:t>
            </a:r>
            <a:endParaRPr lang="en-US" sz="4400" b="1" cap="all" dirty="0" smtClean="0">
              <a:solidFill>
                <a:srgbClr val="FF0000"/>
              </a:solidFill>
              <a:latin typeface="Calibri" pitchFamily="34" charset="0"/>
              <a:cs typeface="Calibri" pitchFamily="34" charset="0"/>
            </a:endParaRPr>
          </a:p>
          <a:p>
            <a:pPr>
              <a:buNone/>
            </a:pPr>
            <a:endParaRPr lang="en-US" dirty="0">
              <a:latin typeface="Calibri" pitchFamily="34" charset="0"/>
              <a:cs typeface="Calibri" pitchFamily="34" charset="0"/>
            </a:endParaRPr>
          </a:p>
          <a:p>
            <a:pPr lvl="0"/>
            <a:r>
              <a:rPr lang="tr-TR" sz="3600" cap="all" dirty="0" err="1" smtClean="0">
                <a:latin typeface="Calibri" pitchFamily="34" charset="0"/>
                <a:cs typeface="Calibri" pitchFamily="34" charset="0"/>
              </a:rPr>
              <a:t>Kad</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nlar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n </a:t>
            </a:r>
            <a:r>
              <a:rPr lang="tr-TR" sz="3600" cap="all" dirty="0">
                <a:latin typeface="Calibri" pitchFamily="34" charset="0"/>
                <a:cs typeface="Calibri" pitchFamily="34" charset="0"/>
              </a:rPr>
              <a:t>Karar Alma </a:t>
            </a:r>
            <a:r>
              <a:rPr lang="tr-TR" sz="3600" cap="all" dirty="0" smtClean="0">
                <a:latin typeface="Calibri" pitchFamily="34" charset="0"/>
                <a:cs typeface="Calibri" pitchFamily="34" charset="0"/>
              </a:rPr>
              <a:t>Süreçler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ne Kat</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m</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(21 Mart 2013)</a:t>
            </a:r>
            <a:endParaRPr lang="en-US" sz="3600" dirty="0">
              <a:latin typeface="Calibri" pitchFamily="34" charset="0"/>
              <a:cs typeface="Calibri" pitchFamily="34" charset="0"/>
            </a:endParaRPr>
          </a:p>
          <a:p>
            <a:pPr lvl="0"/>
            <a:r>
              <a:rPr lang="tr-TR" sz="3600" cap="all" dirty="0">
                <a:latin typeface="Calibri" pitchFamily="34" charset="0"/>
                <a:cs typeface="Calibri" pitchFamily="34" charset="0"/>
              </a:rPr>
              <a:t>AÇEV: </a:t>
            </a:r>
            <a:r>
              <a:rPr lang="tr-TR" sz="3600" cap="all" dirty="0" smtClean="0">
                <a:latin typeface="Calibri" pitchFamily="34" charset="0"/>
                <a:cs typeface="Calibri" pitchFamily="34" charset="0"/>
              </a:rPr>
              <a:t>Eş</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tl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İç</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n </a:t>
            </a:r>
            <a:r>
              <a:rPr lang="tr-TR" sz="3600" cap="all" dirty="0">
                <a:latin typeface="Calibri" pitchFamily="34" charset="0"/>
                <a:cs typeface="Calibri" pitchFamily="34" charset="0"/>
              </a:rPr>
              <a:t>Erkekler de Burada (28 Mart 2013)</a:t>
            </a:r>
            <a:endParaRPr lang="en-US" sz="3600" dirty="0">
              <a:latin typeface="Calibri" pitchFamily="34" charset="0"/>
              <a:cs typeface="Calibri" pitchFamily="34" charset="0"/>
            </a:endParaRPr>
          </a:p>
          <a:p>
            <a:pPr lvl="0"/>
            <a:r>
              <a:rPr lang="tr-TR" sz="3600" cap="all" dirty="0">
                <a:latin typeface="Calibri" pitchFamily="34" charset="0"/>
                <a:cs typeface="Calibri" pitchFamily="34" charset="0"/>
              </a:rPr>
              <a:t>“</a:t>
            </a:r>
            <a:r>
              <a:rPr lang="tr-TR" sz="3600" cap="all" dirty="0" err="1" smtClean="0">
                <a:latin typeface="Calibri" pitchFamily="34" charset="0"/>
                <a:cs typeface="Calibri" pitchFamily="34" charset="0"/>
              </a:rPr>
              <a:t>köklerİne</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yönelenler geleceğe </a:t>
            </a:r>
            <a:r>
              <a:rPr lang="tr-TR" sz="3600" cap="all" dirty="0" smtClean="0">
                <a:latin typeface="Calibri" pitchFamily="34" charset="0"/>
                <a:cs typeface="Calibri" pitchFamily="34" charset="0"/>
              </a:rPr>
              <a:t>uzan</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rlar</a:t>
            </a:r>
            <a:r>
              <a:rPr lang="tr-TR" sz="3600" cap="all" dirty="0">
                <a:latin typeface="Calibri" pitchFamily="34" charset="0"/>
                <a:cs typeface="Calibri" pitchFamily="34" charset="0"/>
              </a:rPr>
              <a:t>” MEKTUP VE pul </a:t>
            </a:r>
            <a:r>
              <a:rPr lang="tr-TR" sz="3600" cap="all" dirty="0" err="1" smtClean="0">
                <a:latin typeface="Calibri" pitchFamily="34" charset="0"/>
                <a:cs typeface="Calibri" pitchFamily="34" charset="0"/>
              </a:rPr>
              <a:t>serg</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s</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endParaRPr lang="en-US" sz="3600" cap="all" dirty="0" smtClean="0">
              <a:latin typeface="Calibri" pitchFamily="34" charset="0"/>
              <a:cs typeface="Calibri" pitchFamily="34" charset="0"/>
            </a:endParaRPr>
          </a:p>
          <a:p>
            <a:pPr lvl="0">
              <a:buNone/>
            </a:pPr>
            <a:r>
              <a:rPr lang="en-US" sz="3600" cap="all" dirty="0" smtClean="0">
                <a:latin typeface="Calibri" pitchFamily="34" charset="0"/>
                <a:cs typeface="Calibri" pitchFamily="34" charset="0"/>
              </a:rPr>
              <a:t>        </a:t>
            </a:r>
            <a:r>
              <a:rPr lang="tr-TR" sz="3600" cap="all" dirty="0" smtClean="0">
                <a:latin typeface="Calibri" pitchFamily="34" charset="0"/>
                <a:cs typeface="Calibri" pitchFamily="34" charset="0"/>
              </a:rPr>
              <a:t>(</a:t>
            </a:r>
            <a:r>
              <a:rPr lang="tr-TR" sz="3600" cap="all" dirty="0">
                <a:latin typeface="Calibri" pitchFamily="34" charset="0"/>
                <a:cs typeface="Calibri" pitchFamily="34" charset="0"/>
              </a:rPr>
              <a:t>25 Mart 2013)</a:t>
            </a:r>
            <a:endParaRPr lang="en-US" sz="3600" dirty="0">
              <a:latin typeface="Calibri" pitchFamily="34" charset="0"/>
              <a:cs typeface="Calibri" pitchFamily="34" charset="0"/>
            </a:endParaRPr>
          </a:p>
          <a:p>
            <a:pPr lvl="0"/>
            <a:r>
              <a:rPr lang="tr-TR" sz="3600" cap="all" dirty="0" smtClean="0">
                <a:latin typeface="Calibri" pitchFamily="34" charset="0"/>
                <a:cs typeface="Calibri" pitchFamily="34" charset="0"/>
              </a:rPr>
              <a:t>Ün</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vers</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tede</a:t>
            </a:r>
            <a:r>
              <a:rPr lang="tr-TR" sz="3600" cap="all" dirty="0" smtClean="0">
                <a:latin typeface="Calibri" pitchFamily="34" charset="0"/>
                <a:cs typeface="Calibri" pitchFamily="34" charset="0"/>
              </a:rPr>
              <a:t> C</a:t>
            </a:r>
            <a:r>
              <a:rPr lang="en-US" sz="3600" cap="all" dirty="0" smtClean="0">
                <a:latin typeface="Calibri" pitchFamily="34" charset="0"/>
                <a:cs typeface="Calibri" pitchFamily="34" charset="0"/>
              </a:rPr>
              <a:t>İN</a:t>
            </a:r>
            <a:r>
              <a:rPr lang="tr-TR" sz="3600" cap="all" dirty="0" smtClean="0">
                <a:latin typeface="Calibri" pitchFamily="34" charset="0"/>
                <a:cs typeface="Calibri" pitchFamily="34" charset="0"/>
              </a:rPr>
              <a:t>sel </a:t>
            </a:r>
            <a:r>
              <a:rPr lang="tr-TR" sz="3600" cap="all" dirty="0" err="1" smtClean="0">
                <a:latin typeface="Calibri" pitchFamily="34" charset="0"/>
                <a:cs typeface="Calibri" pitchFamily="34" charset="0"/>
              </a:rPr>
              <a:t>Tac</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z </a:t>
            </a:r>
            <a:r>
              <a:rPr lang="tr-TR" sz="3600" cap="all" dirty="0">
                <a:latin typeface="Calibri" pitchFamily="34" charset="0"/>
                <a:cs typeface="Calibri" pitchFamily="34" charset="0"/>
              </a:rPr>
              <a:t>ve Hukuksal </a:t>
            </a:r>
            <a:r>
              <a:rPr lang="tr-TR" sz="3600" cap="all" dirty="0" smtClean="0">
                <a:latin typeface="Calibri" pitchFamily="34" charset="0"/>
                <a:cs typeface="Calibri" pitchFamily="34" charset="0"/>
              </a:rPr>
              <a:t>Boyutlar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(11 Nisan 2013)</a:t>
            </a:r>
            <a:endParaRPr lang="en-US" sz="3600" dirty="0">
              <a:latin typeface="Calibri" pitchFamily="34" charset="0"/>
              <a:cs typeface="Calibri" pitchFamily="34" charset="0"/>
            </a:endParaRPr>
          </a:p>
          <a:p>
            <a:pPr lvl="0"/>
            <a:r>
              <a:rPr lang="tr-TR" sz="3600" cap="all" dirty="0" err="1" smtClean="0">
                <a:latin typeface="Calibri" pitchFamily="34" charset="0"/>
                <a:cs typeface="Calibri" pitchFamily="34" charset="0"/>
              </a:rPr>
              <a:t>Cİnsel</a:t>
            </a:r>
            <a:r>
              <a:rPr lang="tr-TR" sz="3600" cap="all" dirty="0" smtClean="0">
                <a:latin typeface="Calibri" pitchFamily="34" charset="0"/>
                <a:cs typeface="Calibri" pitchFamily="34" charset="0"/>
              </a:rPr>
              <a:t> </a:t>
            </a:r>
            <a:r>
              <a:rPr lang="tr-TR" sz="3600" cap="all" dirty="0" err="1" smtClean="0">
                <a:latin typeface="Calibri" pitchFamily="34" charset="0"/>
                <a:cs typeface="Calibri" pitchFamily="34" charset="0"/>
              </a:rPr>
              <a:t>Tac</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z </a:t>
            </a:r>
            <a:r>
              <a:rPr lang="tr-TR" sz="3600" cap="all" dirty="0">
                <a:latin typeface="Calibri" pitchFamily="34" charset="0"/>
                <a:cs typeface="Calibri" pitchFamily="34" charset="0"/>
              </a:rPr>
              <a:t>ve </a:t>
            </a:r>
            <a:r>
              <a:rPr lang="tr-TR" sz="3600" cap="all" dirty="0" err="1" smtClean="0">
                <a:latin typeface="Calibri" pitchFamily="34" charset="0"/>
                <a:cs typeface="Calibri" pitchFamily="34" charset="0"/>
              </a:rPr>
              <a:t>Sald</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ya </a:t>
            </a:r>
            <a:r>
              <a:rPr lang="tr-TR" sz="3600" cap="all" dirty="0" err="1" smtClean="0">
                <a:latin typeface="Calibri" pitchFamily="34" charset="0"/>
                <a:cs typeface="Calibri" pitchFamily="34" charset="0"/>
              </a:rPr>
              <a:t>Karş</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r>
              <a:rPr lang="tr-TR" sz="3600" cap="all" dirty="0" err="1" smtClean="0">
                <a:latin typeface="Calibri" pitchFamily="34" charset="0"/>
                <a:cs typeface="Calibri" pitchFamily="34" charset="0"/>
              </a:rPr>
              <a:t>Ünİvers</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telerde</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Neler </a:t>
            </a:r>
            <a:r>
              <a:rPr lang="tr-TR" sz="3600" cap="all" dirty="0" smtClean="0">
                <a:latin typeface="Calibri" pitchFamily="34" charset="0"/>
                <a:cs typeface="Calibri" pitchFamily="34" charset="0"/>
              </a:rPr>
              <a:t>Yap</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lab</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r</a:t>
            </a:r>
            <a:r>
              <a:rPr lang="tr-TR" sz="3600" cap="all" dirty="0">
                <a:latin typeface="Calibri" pitchFamily="34" charset="0"/>
                <a:cs typeface="Calibri" pitchFamily="34" charset="0"/>
              </a:rPr>
              <a:t>? </a:t>
            </a:r>
            <a:r>
              <a:rPr lang="tr-TR" sz="3600" cap="all" dirty="0" smtClean="0">
                <a:solidFill>
                  <a:srgbClr val="7030A0"/>
                </a:solidFill>
                <a:latin typeface="Calibri" pitchFamily="34" charset="0"/>
                <a:cs typeface="Calibri" pitchFamily="34" charset="0"/>
              </a:rPr>
              <a:t>Çal</a:t>
            </a:r>
            <a:r>
              <a:rPr lang="en-US" sz="3600" cap="all" dirty="0" smtClean="0">
                <a:solidFill>
                  <a:srgbClr val="7030A0"/>
                </a:solidFill>
                <a:latin typeface="Calibri" pitchFamily="34" charset="0"/>
                <a:cs typeface="Calibri" pitchFamily="34" charset="0"/>
              </a:rPr>
              <a:t>I</a:t>
            </a:r>
            <a:r>
              <a:rPr lang="tr-TR" sz="3600" cap="all" dirty="0" err="1" smtClean="0">
                <a:solidFill>
                  <a:srgbClr val="7030A0"/>
                </a:solidFill>
                <a:latin typeface="Calibri" pitchFamily="34" charset="0"/>
                <a:cs typeface="Calibri" pitchFamily="34" charset="0"/>
              </a:rPr>
              <a:t>ştay</a:t>
            </a:r>
            <a:r>
              <a:rPr lang="tr-TR" sz="3600" cap="all" dirty="0" smtClean="0">
                <a:solidFill>
                  <a:srgbClr val="7030A0"/>
                </a:solidFill>
                <a:latin typeface="Calibri" pitchFamily="34" charset="0"/>
                <a:cs typeface="Calibri" pitchFamily="34" charset="0"/>
              </a:rPr>
              <a:t> </a:t>
            </a:r>
            <a:r>
              <a:rPr lang="tr-TR" sz="3600" cap="all" dirty="0">
                <a:solidFill>
                  <a:srgbClr val="7030A0"/>
                </a:solidFill>
                <a:latin typeface="Calibri" pitchFamily="34" charset="0"/>
                <a:cs typeface="Calibri" pitchFamily="34" charset="0"/>
              </a:rPr>
              <a:t>III </a:t>
            </a:r>
            <a:r>
              <a:rPr lang="tr-TR" sz="3600" cap="all" dirty="0">
                <a:latin typeface="Calibri" pitchFamily="34" charset="0"/>
                <a:cs typeface="Calibri" pitchFamily="34" charset="0"/>
              </a:rPr>
              <a:t>(24 </a:t>
            </a:r>
            <a:r>
              <a:rPr lang="tr-TR" sz="3600" cap="all" dirty="0" err="1" smtClean="0">
                <a:latin typeface="Calibri" pitchFamily="34" charset="0"/>
                <a:cs typeface="Calibri" pitchFamily="34" charset="0"/>
              </a:rPr>
              <a:t>Nİsan</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2013)</a:t>
            </a:r>
            <a:endParaRPr lang="en-US" sz="3600" dirty="0">
              <a:latin typeface="Calibri" pitchFamily="34" charset="0"/>
              <a:cs typeface="Calibri" pitchFamily="34" charset="0"/>
            </a:endParaRPr>
          </a:p>
          <a:p>
            <a:pPr lvl="0"/>
            <a:r>
              <a:rPr lang="tr-TR" sz="3600" cap="all" dirty="0" err="1">
                <a:latin typeface="Calibri" pitchFamily="34" charset="0"/>
                <a:cs typeface="Calibri" pitchFamily="34" charset="0"/>
              </a:rPr>
              <a:t>ULUSLARaRASI</a:t>
            </a:r>
            <a:r>
              <a:rPr lang="tr-TR" sz="3600" cap="all" dirty="0">
                <a:latin typeface="Calibri" pitchFamily="34" charset="0"/>
                <a:cs typeface="Calibri" pitchFamily="34" charset="0"/>
              </a:rPr>
              <a:t> </a:t>
            </a:r>
            <a:r>
              <a:rPr lang="tr-TR" sz="3600" cap="all" dirty="0" err="1" smtClean="0">
                <a:latin typeface="Calibri" pitchFamily="34" charset="0"/>
                <a:cs typeface="Calibri" pitchFamily="34" charset="0"/>
              </a:rPr>
              <a:t>Kad</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na</a:t>
            </a:r>
            <a:r>
              <a:rPr lang="tr-TR" sz="3600" cap="all" dirty="0" smtClean="0">
                <a:latin typeface="Calibri" pitchFamily="34" charset="0"/>
                <a:cs typeface="Calibri" pitchFamily="34" charset="0"/>
              </a:rPr>
              <a:t> Yönel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Ş</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ddetle</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Mücadele ve Kolluk </a:t>
            </a:r>
            <a:r>
              <a:rPr lang="tr-TR" sz="3600" cap="all" dirty="0" smtClean="0">
                <a:latin typeface="Calibri" pitchFamily="34" charset="0"/>
                <a:cs typeface="Calibri" pitchFamily="34" charset="0"/>
              </a:rPr>
              <a:t>Uygulamalar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SEMİNERİ (31 </a:t>
            </a:r>
            <a:r>
              <a:rPr lang="tr-TR" sz="3600" cap="all" dirty="0" smtClean="0">
                <a:latin typeface="Calibri" pitchFamily="34" charset="0"/>
                <a:cs typeface="Calibri" pitchFamily="34" charset="0"/>
              </a:rPr>
              <a:t>May</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s </a:t>
            </a:r>
            <a:r>
              <a:rPr lang="tr-TR" sz="3600" cap="all" dirty="0">
                <a:latin typeface="Calibri" pitchFamily="34" charset="0"/>
                <a:cs typeface="Calibri" pitchFamily="34" charset="0"/>
              </a:rPr>
              <a:t>2013)</a:t>
            </a:r>
            <a:endParaRPr lang="en-US" sz="3600" dirty="0">
              <a:latin typeface="Calibri" pitchFamily="34" charset="0"/>
              <a:cs typeface="Calibri" pitchFamily="34" charset="0"/>
            </a:endParaRPr>
          </a:p>
          <a:p>
            <a:pPr lvl="0"/>
            <a:r>
              <a:rPr lang="tr-TR" sz="3600" cap="all" dirty="0" smtClean="0">
                <a:latin typeface="Calibri" pitchFamily="34" charset="0"/>
                <a:cs typeface="Calibri" pitchFamily="34" charset="0"/>
              </a:rPr>
              <a:t>B</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ş</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m </a:t>
            </a:r>
            <a:r>
              <a:rPr lang="tr-TR" sz="3600" cap="all" dirty="0">
                <a:latin typeface="Calibri" pitchFamily="34" charset="0"/>
                <a:cs typeface="Calibri" pitchFamily="34" charset="0"/>
              </a:rPr>
              <a:t>Sektöründe </a:t>
            </a:r>
            <a:r>
              <a:rPr lang="tr-TR" sz="3600" cap="all" dirty="0" err="1" smtClean="0">
                <a:latin typeface="Calibri" pitchFamily="34" charset="0"/>
                <a:cs typeface="Calibri" pitchFamily="34" charset="0"/>
              </a:rPr>
              <a:t>Kad</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n </a:t>
            </a:r>
            <a:r>
              <a:rPr lang="tr-TR" sz="3600" cap="all" dirty="0">
                <a:latin typeface="Calibri" pitchFamily="34" charset="0"/>
                <a:cs typeface="Calibri" pitchFamily="34" charset="0"/>
              </a:rPr>
              <a:t>(25 </a:t>
            </a:r>
            <a:r>
              <a:rPr lang="tr-TR" sz="3600" cap="all" dirty="0" err="1" smtClean="0">
                <a:latin typeface="Calibri" pitchFamily="34" charset="0"/>
                <a:cs typeface="Calibri" pitchFamily="34" charset="0"/>
              </a:rPr>
              <a:t>Ekİm</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2013)</a:t>
            </a:r>
            <a:endParaRPr lang="en-US" sz="3600" dirty="0">
              <a:latin typeface="Calibri" pitchFamily="34" charset="0"/>
              <a:cs typeface="Calibri" pitchFamily="34" charset="0"/>
            </a:endParaRPr>
          </a:p>
          <a:p>
            <a:pPr lvl="0"/>
            <a:r>
              <a:rPr lang="tr-TR" sz="3600" cap="all" dirty="0">
                <a:latin typeface="Calibri" pitchFamily="34" charset="0"/>
                <a:cs typeface="Calibri" pitchFamily="34" charset="0"/>
              </a:rPr>
              <a:t>Dünya </a:t>
            </a:r>
            <a:r>
              <a:rPr lang="tr-TR" sz="3600" cap="all" dirty="0" err="1" smtClean="0">
                <a:latin typeface="Calibri" pitchFamily="34" charset="0"/>
                <a:cs typeface="Calibri" pitchFamily="34" charset="0"/>
              </a:rPr>
              <a:t>Ülkelerİnde</a:t>
            </a:r>
            <a:r>
              <a:rPr lang="tr-TR" sz="3600" cap="all" dirty="0" smtClean="0">
                <a:latin typeface="Calibri" pitchFamily="34" charset="0"/>
                <a:cs typeface="Calibri" pitchFamily="34" charset="0"/>
              </a:rPr>
              <a:t> Bar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ş </a:t>
            </a:r>
            <a:r>
              <a:rPr lang="tr-TR" sz="3600" cap="all" dirty="0">
                <a:latin typeface="Calibri" pitchFamily="34" charset="0"/>
                <a:cs typeface="Calibri" pitchFamily="34" charset="0"/>
              </a:rPr>
              <a:t>İsteyen </a:t>
            </a:r>
            <a:r>
              <a:rPr lang="tr-TR" sz="3600" cap="all" dirty="0" err="1" smtClean="0">
                <a:latin typeface="Calibri" pitchFamily="34" charset="0"/>
                <a:cs typeface="Calibri" pitchFamily="34" charset="0"/>
              </a:rPr>
              <a:t>Kad</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nlar</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(12 </a:t>
            </a:r>
            <a:r>
              <a:rPr lang="tr-TR" sz="3600" cap="all" dirty="0" smtClean="0">
                <a:latin typeface="Calibri" pitchFamily="34" charset="0"/>
                <a:cs typeface="Calibri" pitchFamily="34" charset="0"/>
              </a:rPr>
              <a:t>Aral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a:t>
            </a:r>
            <a:r>
              <a:rPr lang="tr-TR" sz="3600" cap="all" dirty="0">
                <a:latin typeface="Calibri" pitchFamily="34" charset="0"/>
                <a:cs typeface="Calibri" pitchFamily="34" charset="0"/>
              </a:rPr>
              <a:t>2013)</a:t>
            </a:r>
            <a:endParaRPr lang="en-US" sz="3600" dirty="0">
              <a:latin typeface="Calibri" pitchFamily="34" charset="0"/>
              <a:cs typeface="Calibri" pitchFamily="34" charset="0"/>
            </a:endParaRPr>
          </a:p>
          <a:p>
            <a:pPr lvl="0"/>
            <a:r>
              <a:rPr lang="tr-TR" sz="3600" cap="all" dirty="0" smtClean="0">
                <a:latin typeface="Calibri" pitchFamily="34" charset="0"/>
                <a:cs typeface="Calibri" pitchFamily="34" charset="0"/>
              </a:rPr>
              <a:t>C</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nsel</a:t>
            </a:r>
            <a:r>
              <a:rPr lang="tr-TR" sz="3600" cap="all" dirty="0" smtClean="0">
                <a:latin typeface="Calibri" pitchFamily="34" charset="0"/>
                <a:cs typeface="Calibri" pitchFamily="34" charset="0"/>
              </a:rPr>
              <a:t> </a:t>
            </a:r>
            <a:r>
              <a:rPr lang="tr-TR" sz="3600" cap="all" dirty="0" err="1" smtClean="0">
                <a:latin typeface="Calibri" pitchFamily="34" charset="0"/>
                <a:cs typeface="Calibri" pitchFamily="34" charset="0"/>
              </a:rPr>
              <a:t>Tac</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z </a:t>
            </a:r>
            <a:r>
              <a:rPr lang="tr-TR" sz="3600" cap="all" dirty="0">
                <a:latin typeface="Calibri" pitchFamily="34" charset="0"/>
                <a:cs typeface="Calibri" pitchFamily="34" charset="0"/>
              </a:rPr>
              <a:t>ve </a:t>
            </a:r>
            <a:r>
              <a:rPr lang="tr-TR" sz="3600" cap="all" dirty="0" err="1" smtClean="0">
                <a:latin typeface="Calibri" pitchFamily="34" charset="0"/>
                <a:cs typeface="Calibri" pitchFamily="34" charset="0"/>
              </a:rPr>
              <a:t>Sald</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r</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ya </a:t>
            </a:r>
            <a:r>
              <a:rPr lang="tr-TR" sz="3600" cap="all" dirty="0" err="1" smtClean="0">
                <a:latin typeface="Calibri" pitchFamily="34" charset="0"/>
                <a:cs typeface="Calibri" pitchFamily="34" charset="0"/>
              </a:rPr>
              <a:t>Karş</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Ün</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vers</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telerde</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Neler </a:t>
            </a:r>
            <a:r>
              <a:rPr lang="tr-TR" sz="3600" cap="all" dirty="0" smtClean="0">
                <a:latin typeface="Calibri" pitchFamily="34" charset="0"/>
                <a:cs typeface="Calibri" pitchFamily="34" charset="0"/>
              </a:rPr>
              <a:t>Yap</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lab</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r</a:t>
            </a:r>
            <a:r>
              <a:rPr lang="tr-TR" sz="3600" cap="all" dirty="0">
                <a:latin typeface="Calibri" pitchFamily="34" charset="0"/>
                <a:cs typeface="Calibri" pitchFamily="34" charset="0"/>
              </a:rPr>
              <a:t>? </a:t>
            </a:r>
            <a:r>
              <a:rPr lang="tr-TR" sz="3600" cap="all" dirty="0" smtClean="0">
                <a:solidFill>
                  <a:srgbClr val="7030A0"/>
                </a:solidFill>
                <a:latin typeface="Calibri" pitchFamily="34" charset="0"/>
                <a:cs typeface="Calibri" pitchFamily="34" charset="0"/>
              </a:rPr>
              <a:t>Çal</a:t>
            </a:r>
            <a:r>
              <a:rPr lang="en-US" sz="3600" cap="all" dirty="0" smtClean="0">
                <a:solidFill>
                  <a:srgbClr val="7030A0"/>
                </a:solidFill>
                <a:latin typeface="Calibri" pitchFamily="34" charset="0"/>
                <a:cs typeface="Calibri" pitchFamily="34" charset="0"/>
              </a:rPr>
              <a:t>I</a:t>
            </a:r>
            <a:r>
              <a:rPr lang="tr-TR" sz="3600" cap="all" dirty="0" err="1" smtClean="0">
                <a:solidFill>
                  <a:srgbClr val="7030A0"/>
                </a:solidFill>
                <a:latin typeface="Calibri" pitchFamily="34" charset="0"/>
                <a:cs typeface="Calibri" pitchFamily="34" charset="0"/>
              </a:rPr>
              <a:t>ştay</a:t>
            </a:r>
            <a:r>
              <a:rPr lang="tr-TR" sz="3600" cap="all" dirty="0" smtClean="0">
                <a:solidFill>
                  <a:srgbClr val="7030A0"/>
                </a:solidFill>
                <a:latin typeface="Calibri" pitchFamily="34" charset="0"/>
                <a:cs typeface="Calibri" pitchFamily="34" charset="0"/>
              </a:rPr>
              <a:t> </a:t>
            </a:r>
            <a:r>
              <a:rPr lang="tr-TR" sz="3600" cap="all" dirty="0">
                <a:solidFill>
                  <a:srgbClr val="7030A0"/>
                </a:solidFill>
                <a:latin typeface="Calibri" pitchFamily="34" charset="0"/>
                <a:cs typeface="Calibri" pitchFamily="34" charset="0"/>
              </a:rPr>
              <a:t>IV</a:t>
            </a:r>
            <a:r>
              <a:rPr lang="tr-TR" sz="3600" cap="all" dirty="0">
                <a:latin typeface="Calibri" pitchFamily="34" charset="0"/>
                <a:cs typeface="Calibri" pitchFamily="34" charset="0"/>
              </a:rPr>
              <a:t> (13 </a:t>
            </a:r>
            <a:r>
              <a:rPr lang="tr-TR" sz="3600" cap="all" dirty="0" smtClean="0">
                <a:latin typeface="Calibri" pitchFamily="34" charset="0"/>
                <a:cs typeface="Calibri" pitchFamily="34" charset="0"/>
              </a:rPr>
              <a:t>Aral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a:t>
            </a:r>
            <a:r>
              <a:rPr lang="tr-TR" sz="3600" cap="all" dirty="0">
                <a:latin typeface="Calibri" pitchFamily="34" charset="0"/>
                <a:cs typeface="Calibri" pitchFamily="34" charset="0"/>
              </a:rPr>
              <a:t>2013)</a:t>
            </a:r>
            <a:endParaRPr lang="en-US" sz="3600" dirty="0">
              <a:latin typeface="Calibri" pitchFamily="34" charset="0"/>
              <a:cs typeface="Calibri" pitchFamily="34" charset="0"/>
            </a:endParaRPr>
          </a:p>
          <a:p>
            <a:pPr lvl="0"/>
            <a:r>
              <a:rPr lang="tr-TR" sz="3600" cap="all" dirty="0">
                <a:latin typeface="Calibri" pitchFamily="34" charset="0"/>
                <a:cs typeface="Calibri" pitchFamily="34" charset="0"/>
              </a:rPr>
              <a:t>CEDAW 7. Dönemsel Ülke Raporu </a:t>
            </a:r>
            <a:r>
              <a:rPr lang="tr-TR" sz="3600" cap="all" dirty="0" smtClean="0">
                <a:latin typeface="Calibri" pitchFamily="34" charset="0"/>
                <a:cs typeface="Calibri" pitchFamily="34" charset="0"/>
              </a:rPr>
              <a:t>Haz</a:t>
            </a:r>
            <a:r>
              <a:rPr lang="en-US" sz="3600" cap="all" dirty="0" smtClean="0">
                <a:latin typeface="Calibri" pitchFamily="34" charset="0"/>
                <a:cs typeface="Calibri" pitchFamily="34" charset="0"/>
              </a:rPr>
              <a:t>I</a:t>
            </a:r>
            <a:r>
              <a:rPr lang="tr-TR" sz="3600" cap="all" dirty="0" err="1" smtClean="0">
                <a:latin typeface="Calibri" pitchFamily="34" charset="0"/>
                <a:cs typeface="Calibri" pitchFamily="34" charset="0"/>
              </a:rPr>
              <a:t>rl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a:t>
            </a:r>
            <a:r>
              <a:rPr lang="tr-TR" sz="3600" cap="all" dirty="0" err="1" smtClean="0">
                <a:latin typeface="Calibri" pitchFamily="34" charset="0"/>
                <a:cs typeface="Calibri" pitchFamily="34" charset="0"/>
              </a:rPr>
              <a:t>Toplant</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s</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 </a:t>
            </a:r>
            <a:r>
              <a:rPr lang="tr-TR" sz="3600" cap="all" dirty="0">
                <a:latin typeface="Calibri" pitchFamily="34" charset="0"/>
                <a:cs typeface="Calibri" pitchFamily="34" charset="0"/>
              </a:rPr>
              <a:t>(16 </a:t>
            </a:r>
            <a:r>
              <a:rPr lang="tr-TR" sz="3600" cap="all" dirty="0" smtClean="0">
                <a:latin typeface="Calibri" pitchFamily="34" charset="0"/>
                <a:cs typeface="Calibri" pitchFamily="34" charset="0"/>
              </a:rPr>
              <a:t>Aral</a:t>
            </a:r>
            <a:r>
              <a:rPr lang="en-US" sz="3600" cap="all" dirty="0" smtClean="0">
                <a:latin typeface="Calibri" pitchFamily="34" charset="0"/>
                <a:cs typeface="Calibri" pitchFamily="34" charset="0"/>
              </a:rPr>
              <a:t>I</a:t>
            </a:r>
            <a:r>
              <a:rPr lang="tr-TR" sz="3600" cap="all" dirty="0" smtClean="0">
                <a:latin typeface="Calibri" pitchFamily="34" charset="0"/>
                <a:cs typeface="Calibri" pitchFamily="34" charset="0"/>
              </a:rPr>
              <a:t>k </a:t>
            </a:r>
            <a:r>
              <a:rPr lang="tr-TR" sz="3600" cap="all" dirty="0">
                <a:latin typeface="Calibri" pitchFamily="34" charset="0"/>
                <a:cs typeface="Calibri" pitchFamily="34" charset="0"/>
              </a:rPr>
              <a:t>2013</a:t>
            </a:r>
            <a:r>
              <a:rPr lang="tr-TR" sz="3600" cap="all" dirty="0" smtClean="0">
                <a:latin typeface="Calibri" pitchFamily="34" charset="0"/>
                <a:cs typeface="Calibri" pitchFamily="34" charset="0"/>
              </a:rPr>
              <a:t>)</a:t>
            </a:r>
            <a:endParaRPr lang="en-US" sz="3600" cap="all" dirty="0" smtClean="0">
              <a:latin typeface="Calibri" pitchFamily="34" charset="0"/>
              <a:cs typeface="Calibri" pitchFamily="34" charset="0"/>
            </a:endParaRPr>
          </a:p>
          <a:p>
            <a:r>
              <a:rPr lang="tr-TR" sz="3600" dirty="0" smtClean="0">
                <a:latin typeface="Calibri" pitchFamily="34" charset="0"/>
                <a:cs typeface="Calibri" pitchFamily="34" charset="0"/>
              </a:rPr>
              <a:t>“</a:t>
            </a:r>
            <a:r>
              <a:rPr lang="tr-TR" sz="3600" b="1" dirty="0" smtClean="0">
                <a:latin typeface="Calibri" pitchFamily="34" charset="0"/>
                <a:cs typeface="Calibri" pitchFamily="34" charset="0"/>
              </a:rPr>
              <a:t>Kadına Şiddet İle Mücadelede Koordinasyon</a:t>
            </a:r>
            <a:r>
              <a:rPr lang="tr-TR" sz="3600" dirty="0" smtClean="0">
                <a:latin typeface="Calibri" pitchFamily="34" charset="0"/>
                <a:cs typeface="Calibri" pitchFamily="34" charset="0"/>
              </a:rPr>
              <a:t>” konulu konferans</a:t>
            </a:r>
            <a:r>
              <a:rPr lang="en-US" sz="3600" dirty="0" smtClean="0">
                <a:latin typeface="Calibri" pitchFamily="34" charset="0"/>
                <a:cs typeface="Calibri" pitchFamily="34" charset="0"/>
              </a:rPr>
              <a:t> (</a:t>
            </a:r>
            <a:r>
              <a:rPr lang="tr-TR" sz="3600" dirty="0" smtClean="0">
                <a:latin typeface="Calibri" pitchFamily="34" charset="0"/>
                <a:cs typeface="Calibri" pitchFamily="34" charset="0"/>
              </a:rPr>
              <a:t>Dünya Yerel Yönetim ve Demokrasi Akademisi Vakfı (WALD ) </a:t>
            </a:r>
            <a:r>
              <a:rPr lang="en-US" sz="3600" dirty="0" smtClean="0">
                <a:latin typeface="Calibri" pitchFamily="34" charset="0"/>
                <a:cs typeface="Calibri" pitchFamily="34" charset="0"/>
              </a:rPr>
              <a:t>VE</a:t>
            </a:r>
            <a:r>
              <a:rPr lang="tr-TR" sz="3600" dirty="0" smtClean="0">
                <a:latin typeface="Calibri" pitchFamily="34" charset="0"/>
                <a:cs typeface="Calibri" pitchFamily="34" charset="0"/>
              </a:rPr>
              <a:t> ABD İstanbul Başkonsolosluğu</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ile</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ortaklaşa</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düzenlenen</a:t>
            </a:r>
            <a:r>
              <a:rPr lang="en-US" sz="3600" dirty="0" smtClean="0">
                <a:latin typeface="Calibri" pitchFamily="34" charset="0"/>
                <a:cs typeface="Calibri" pitchFamily="34" charset="0"/>
              </a:rPr>
              <a:t>)</a:t>
            </a:r>
            <a:r>
              <a:rPr lang="tr-TR" sz="3600" dirty="0" smtClean="0">
                <a:latin typeface="Calibri" pitchFamily="34" charset="0"/>
                <a:cs typeface="Calibri" pitchFamily="34" charset="0"/>
              </a:rPr>
              <a:t> </a:t>
            </a:r>
            <a:r>
              <a:rPr lang="en-US" sz="3600" dirty="0" smtClean="0">
                <a:latin typeface="Calibri" pitchFamily="34" charset="0"/>
                <a:cs typeface="Calibri" pitchFamily="34" charset="0"/>
              </a:rPr>
              <a:t> (8 Nisan 2014)</a:t>
            </a:r>
            <a:endParaRPr lang="en-US" sz="3600" dirty="0">
              <a:latin typeface="Calibri" pitchFamily="34" charset="0"/>
              <a:cs typeface="Calibri" pitchFamily="34" charset="0"/>
            </a:endParaRPr>
          </a:p>
          <a:p>
            <a:pPr>
              <a:buNone/>
            </a:pPr>
            <a:r>
              <a:rPr lang="tr-TR" sz="3600" cap="all" dirty="0">
                <a:latin typeface="Calibri" pitchFamily="34" charset="0"/>
                <a:cs typeface="Calibri" pitchFamily="34" charset="0"/>
              </a:rPr>
              <a:t> </a:t>
            </a:r>
            <a:endParaRPr lang="en-US" sz="3600" dirty="0">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6324600" cy="4525963"/>
          </a:xfrm>
        </p:spPr>
        <p:txBody>
          <a:bodyPr>
            <a:normAutofit fontScale="92500" lnSpcReduction="10000"/>
          </a:bodyPr>
          <a:lstStyle/>
          <a:p>
            <a:pPr>
              <a:buNone/>
            </a:pPr>
            <a:r>
              <a:rPr lang="tr-TR" sz="2800" b="1" cap="all" dirty="0">
                <a:solidFill>
                  <a:srgbClr val="FF0000"/>
                </a:solidFill>
              </a:rPr>
              <a:t>İTÜ </a:t>
            </a:r>
            <a:r>
              <a:rPr lang="tr-TR" sz="2800" b="1" cap="all" dirty="0" err="1" smtClean="0">
                <a:solidFill>
                  <a:srgbClr val="FF0000"/>
                </a:solidFill>
              </a:rPr>
              <a:t>Kad</a:t>
            </a:r>
            <a:r>
              <a:rPr lang="en-US" sz="2800" b="1" cap="all" dirty="0" smtClean="0">
                <a:solidFill>
                  <a:srgbClr val="FF0000"/>
                </a:solidFill>
              </a:rPr>
              <a:t>I</a:t>
            </a:r>
            <a:r>
              <a:rPr lang="tr-TR" sz="2800" b="1" cap="all" dirty="0" smtClean="0">
                <a:solidFill>
                  <a:srgbClr val="FF0000"/>
                </a:solidFill>
              </a:rPr>
              <a:t>n-Erkek Say</a:t>
            </a:r>
            <a:r>
              <a:rPr lang="en-US" sz="2800" b="1" cap="all" dirty="0" smtClean="0">
                <a:solidFill>
                  <a:srgbClr val="FF0000"/>
                </a:solidFill>
              </a:rPr>
              <a:t>I</a:t>
            </a:r>
            <a:r>
              <a:rPr lang="tr-TR" sz="2800" b="1" cap="all" dirty="0" err="1" smtClean="0">
                <a:solidFill>
                  <a:srgbClr val="FF0000"/>
                </a:solidFill>
              </a:rPr>
              <a:t>lar</a:t>
            </a:r>
            <a:r>
              <a:rPr lang="en-US" sz="2800" b="1" cap="all" dirty="0" smtClean="0">
                <a:solidFill>
                  <a:srgbClr val="FF0000"/>
                </a:solidFill>
              </a:rPr>
              <a:t>I</a:t>
            </a:r>
            <a:r>
              <a:rPr lang="tr-TR" sz="2800" b="1" cap="all" dirty="0" smtClean="0">
                <a:solidFill>
                  <a:srgbClr val="FF0000"/>
                </a:solidFill>
              </a:rPr>
              <a:t> </a:t>
            </a:r>
            <a:r>
              <a:rPr lang="tr-TR" sz="2800" b="1" cap="all" dirty="0" err="1" smtClean="0">
                <a:solidFill>
                  <a:srgbClr val="FF0000"/>
                </a:solidFill>
              </a:rPr>
              <a:t>İstat</a:t>
            </a:r>
            <a:r>
              <a:rPr lang="en-US" sz="2800" b="1" cap="all" dirty="0" smtClean="0">
                <a:solidFill>
                  <a:srgbClr val="FF0000"/>
                </a:solidFill>
              </a:rPr>
              <a:t>İ</a:t>
            </a:r>
            <a:r>
              <a:rPr lang="tr-TR" sz="2800" b="1" cap="all" dirty="0" err="1" smtClean="0">
                <a:solidFill>
                  <a:srgbClr val="FF0000"/>
                </a:solidFill>
              </a:rPr>
              <a:t>st</a:t>
            </a:r>
            <a:r>
              <a:rPr lang="en-US" sz="2800" b="1" cap="all" dirty="0" smtClean="0">
                <a:solidFill>
                  <a:srgbClr val="FF0000"/>
                </a:solidFill>
              </a:rPr>
              <a:t>İ</a:t>
            </a:r>
            <a:r>
              <a:rPr lang="tr-TR" sz="2800" b="1" cap="all" dirty="0" err="1" smtClean="0">
                <a:solidFill>
                  <a:srgbClr val="FF0000"/>
                </a:solidFill>
              </a:rPr>
              <a:t>kler</a:t>
            </a:r>
            <a:r>
              <a:rPr lang="en-US" sz="2800" b="1" cap="all" dirty="0" smtClean="0">
                <a:solidFill>
                  <a:srgbClr val="FF0000"/>
                </a:solidFill>
              </a:rPr>
              <a:t>İ</a:t>
            </a:r>
            <a:r>
              <a:rPr lang="tr-TR" sz="2800" b="1" cap="all" dirty="0" smtClean="0">
                <a:solidFill>
                  <a:srgbClr val="FF0000"/>
                </a:solidFill>
              </a:rPr>
              <a:t> </a:t>
            </a:r>
            <a:endParaRPr lang="en-US" sz="2800" dirty="0">
              <a:solidFill>
                <a:srgbClr val="FF0000"/>
              </a:solidFill>
            </a:endParaRPr>
          </a:p>
          <a:p>
            <a:pPr lvl="1"/>
            <a:r>
              <a:rPr lang="tr-TR" sz="2200" dirty="0"/>
              <a:t>2012 – 2013 KADIN VE ERKEK ÖĞRENCİ ORANLARI</a:t>
            </a:r>
            <a:endParaRPr lang="en-US" sz="2200" dirty="0"/>
          </a:p>
          <a:p>
            <a:pPr lvl="1"/>
            <a:r>
              <a:rPr lang="tr-TR" sz="2200" dirty="0"/>
              <a:t>2012 – 2013 KADIN -ERKEK AKADEMİK PERSONEL ORANLARI</a:t>
            </a:r>
            <a:endParaRPr lang="en-US" sz="2200" dirty="0"/>
          </a:p>
          <a:p>
            <a:pPr lvl="1"/>
            <a:r>
              <a:rPr lang="tr-TR" sz="2200" cap="all" dirty="0"/>
              <a:t>2012-2013 </a:t>
            </a:r>
            <a:r>
              <a:rPr lang="tr-TR" sz="2200" dirty="0" smtClean="0"/>
              <a:t>KADIN -ERKEK</a:t>
            </a:r>
            <a:r>
              <a:rPr lang="tr-TR" sz="2200" cap="all" dirty="0" smtClean="0"/>
              <a:t> </a:t>
            </a:r>
            <a:r>
              <a:rPr lang="tr-TR" sz="2200" cap="all" dirty="0" err="1" smtClean="0"/>
              <a:t>İdar</a:t>
            </a:r>
            <a:r>
              <a:rPr lang="en-US" sz="2200" cap="all" dirty="0" smtClean="0"/>
              <a:t>İ</a:t>
            </a:r>
            <a:r>
              <a:rPr lang="tr-TR" sz="2200" cap="all" dirty="0" smtClean="0"/>
              <a:t> </a:t>
            </a:r>
            <a:r>
              <a:rPr lang="en-US" sz="2200" cap="all" dirty="0" smtClean="0"/>
              <a:t>PERSONEL ORANLARI</a:t>
            </a:r>
            <a:endParaRPr lang="en-US" sz="2200" dirty="0"/>
          </a:p>
          <a:p>
            <a:pPr>
              <a:buNone/>
            </a:pPr>
            <a:r>
              <a:rPr lang="tr-TR" sz="2600" b="1" dirty="0"/>
              <a:t> </a:t>
            </a:r>
            <a:endParaRPr lang="en-US" sz="2600" dirty="0"/>
          </a:p>
          <a:p>
            <a:pPr>
              <a:buNone/>
            </a:pPr>
            <a:r>
              <a:rPr lang="tr-TR" sz="2800" b="1" dirty="0">
                <a:solidFill>
                  <a:srgbClr val="FF0000"/>
                </a:solidFill>
              </a:rPr>
              <a:t>İTÜ BMT-KAUM Kitaplığı ve Kitap </a:t>
            </a:r>
            <a:r>
              <a:rPr lang="tr-TR" sz="2800" b="1" dirty="0" smtClean="0">
                <a:solidFill>
                  <a:srgbClr val="FF0000"/>
                </a:solidFill>
              </a:rPr>
              <a:t>Listesi</a:t>
            </a:r>
            <a:r>
              <a:rPr lang="en-US" sz="2800" b="1" dirty="0" smtClean="0">
                <a:solidFill>
                  <a:srgbClr val="FF0000"/>
                </a:solidFill>
              </a:rPr>
              <a:t> </a:t>
            </a:r>
            <a:r>
              <a:rPr lang="en-US" sz="2800" b="1" dirty="0" err="1" smtClean="0">
                <a:solidFill>
                  <a:srgbClr val="FF0000"/>
                </a:solidFill>
              </a:rPr>
              <a:t>Oluşturulması</a:t>
            </a:r>
            <a:endParaRPr lang="en-US" sz="2800" dirty="0">
              <a:solidFill>
                <a:srgbClr val="FF0000"/>
              </a:solidFill>
            </a:endParaRPr>
          </a:p>
          <a:p>
            <a:pPr>
              <a:buNone/>
            </a:pPr>
            <a:endParaRPr lang="en-US" b="1" dirty="0" smtClean="0"/>
          </a:p>
          <a:p>
            <a:pPr>
              <a:buNone/>
            </a:pPr>
            <a:r>
              <a:rPr lang="tr-TR" sz="2800" b="1" dirty="0" smtClean="0">
                <a:solidFill>
                  <a:srgbClr val="FF0000"/>
                </a:solidFill>
              </a:rPr>
              <a:t>İTÜ-Kuzey </a:t>
            </a:r>
            <a:r>
              <a:rPr lang="tr-TR" sz="2800" b="1" dirty="0">
                <a:solidFill>
                  <a:srgbClr val="FF0000"/>
                </a:solidFill>
              </a:rPr>
              <a:t>Kıbrıs BMT-KAUM ve ANKET </a:t>
            </a:r>
            <a:r>
              <a:rPr lang="tr-TR" sz="2800" b="1" dirty="0" smtClean="0">
                <a:solidFill>
                  <a:srgbClr val="FF0000"/>
                </a:solidFill>
              </a:rPr>
              <a:t>ÇALIŞMASI</a:t>
            </a:r>
            <a:endParaRPr lang="en-US" sz="2800" dirty="0">
              <a:solidFill>
                <a:srgbClr val="FF0000"/>
              </a:solidFill>
            </a:endParaRPr>
          </a:p>
          <a:p>
            <a:endParaRPr lang="en-US" dirty="0"/>
          </a:p>
        </p:txBody>
      </p:sp>
      <p:sp>
        <p:nvSpPr>
          <p:cNvPr id="4" name="Rectangle 3"/>
          <p:cNvSpPr/>
          <p:nvPr/>
        </p:nvSpPr>
        <p:spPr>
          <a:xfrm>
            <a:off x="152400" y="381000"/>
            <a:ext cx="8991600" cy="1631216"/>
          </a:xfrm>
          <a:prstGeom prst="rect">
            <a:avLst/>
          </a:prstGeom>
        </p:spPr>
        <p:txBody>
          <a:bodyPr wrap="square">
            <a:spAutoFit/>
          </a:bodyPr>
          <a:lstStyle/>
          <a:p>
            <a:pPr lvl="0"/>
            <a:r>
              <a:rPr lang="en-US" sz="2800" b="1" cap="all" dirty="0" smtClean="0">
                <a:solidFill>
                  <a:srgbClr val="FF0000"/>
                </a:solidFill>
              </a:rPr>
              <a:t>ULUSLARARASI İŞBİRLİĞİ ÇALIŞMALARI</a:t>
            </a:r>
          </a:p>
          <a:p>
            <a:pPr lvl="0">
              <a:buFont typeface="Arial" pitchFamily="34" charset="0"/>
              <a:buChar char="•"/>
            </a:pPr>
            <a:r>
              <a:rPr lang="en-US" sz="2400" cap="all" dirty="0" smtClean="0"/>
              <a:t> </a:t>
            </a:r>
            <a:r>
              <a:rPr lang="tr-TR" sz="2400" cap="all" dirty="0" err="1" smtClean="0">
                <a:solidFill>
                  <a:srgbClr val="0070C0"/>
                </a:solidFill>
              </a:rPr>
              <a:t>ChInese</a:t>
            </a:r>
            <a:r>
              <a:rPr lang="tr-TR" sz="2400" cap="all" dirty="0" smtClean="0">
                <a:solidFill>
                  <a:srgbClr val="0070C0"/>
                </a:solidFill>
              </a:rPr>
              <a:t> </a:t>
            </a:r>
            <a:r>
              <a:rPr lang="tr-TR" sz="2400" cap="all" dirty="0" err="1" smtClean="0">
                <a:solidFill>
                  <a:srgbClr val="0070C0"/>
                </a:solidFill>
              </a:rPr>
              <a:t>Academy</a:t>
            </a:r>
            <a:r>
              <a:rPr lang="tr-TR" sz="2400" cap="all" dirty="0" smtClean="0">
                <a:solidFill>
                  <a:srgbClr val="0070C0"/>
                </a:solidFill>
              </a:rPr>
              <a:t> of </a:t>
            </a:r>
            <a:r>
              <a:rPr lang="tr-TR" sz="2400" cap="all" dirty="0" err="1" smtClean="0">
                <a:solidFill>
                  <a:srgbClr val="0070C0"/>
                </a:solidFill>
              </a:rPr>
              <a:t>ScIences</a:t>
            </a:r>
            <a:r>
              <a:rPr lang="tr-TR" sz="2400" cap="all" dirty="0" smtClean="0">
                <a:solidFill>
                  <a:srgbClr val="0070C0"/>
                </a:solidFill>
              </a:rPr>
              <a:t> (CAS) </a:t>
            </a:r>
            <a:r>
              <a:rPr lang="tr-TR" sz="2400" cap="all" dirty="0" err="1" smtClean="0"/>
              <a:t>Tems</a:t>
            </a:r>
            <a:r>
              <a:rPr lang="en-US" sz="2400" cap="all" dirty="0" smtClean="0"/>
              <a:t>İ</a:t>
            </a:r>
            <a:r>
              <a:rPr lang="tr-TR" sz="2400" cap="all" dirty="0" err="1" smtClean="0"/>
              <a:t>lc</a:t>
            </a:r>
            <a:r>
              <a:rPr lang="en-US" sz="2400" cap="all" dirty="0" smtClean="0"/>
              <a:t>İ</a:t>
            </a:r>
            <a:r>
              <a:rPr lang="tr-TR" sz="2400" cap="all" dirty="0" err="1" smtClean="0"/>
              <a:t>ler</a:t>
            </a:r>
            <a:r>
              <a:rPr lang="en-US" sz="2400" cap="all" dirty="0" smtClean="0"/>
              <a:t>İ</a:t>
            </a:r>
            <a:r>
              <a:rPr lang="tr-TR" sz="2400" cap="all" dirty="0" smtClean="0"/>
              <a:t>n</a:t>
            </a:r>
            <a:r>
              <a:rPr lang="en-US" sz="2400" cap="all" dirty="0" smtClean="0"/>
              <a:t>İ</a:t>
            </a:r>
            <a:r>
              <a:rPr lang="tr-TR" sz="2400" cap="all" dirty="0" smtClean="0"/>
              <a:t>n Çal</a:t>
            </a:r>
            <a:r>
              <a:rPr lang="en-US" sz="2400" cap="all" dirty="0" smtClean="0"/>
              <a:t>I</a:t>
            </a:r>
            <a:r>
              <a:rPr lang="tr-TR" sz="2400" cap="all" dirty="0" err="1" smtClean="0"/>
              <a:t>şma</a:t>
            </a:r>
            <a:r>
              <a:rPr lang="tr-TR" sz="2400" cap="all" dirty="0" smtClean="0"/>
              <a:t> </a:t>
            </a:r>
            <a:endParaRPr lang="en-US" sz="2400" cap="all" dirty="0" smtClean="0"/>
          </a:p>
          <a:p>
            <a:pPr lvl="0"/>
            <a:r>
              <a:rPr lang="en-US" sz="2400" cap="all" dirty="0" smtClean="0"/>
              <a:t>   </a:t>
            </a:r>
            <a:r>
              <a:rPr lang="tr-TR" sz="2400" cap="all" dirty="0" smtClean="0"/>
              <a:t>Z</a:t>
            </a:r>
            <a:r>
              <a:rPr lang="en-US" sz="2400" cap="all" dirty="0" smtClean="0"/>
              <a:t>İ</a:t>
            </a:r>
            <a:r>
              <a:rPr lang="tr-TR" sz="2400" cap="all" dirty="0" err="1" smtClean="0"/>
              <a:t>yaret</a:t>
            </a:r>
            <a:r>
              <a:rPr lang="en-US" sz="2400" cap="all" dirty="0" smtClean="0"/>
              <a:t>İ</a:t>
            </a:r>
            <a:r>
              <a:rPr lang="tr-TR" sz="2400" cap="all" dirty="0" smtClean="0"/>
              <a:t> (9 May</a:t>
            </a:r>
            <a:r>
              <a:rPr lang="en-US" sz="2400" cap="all" dirty="0" smtClean="0"/>
              <a:t>I</a:t>
            </a:r>
            <a:r>
              <a:rPr lang="tr-TR" sz="2400" cap="all" dirty="0" smtClean="0"/>
              <a:t>s 2013)</a:t>
            </a:r>
            <a:r>
              <a:rPr lang="en-US" sz="2400" cap="all" dirty="0" smtClean="0"/>
              <a:t> – (</a:t>
            </a:r>
            <a:r>
              <a:rPr lang="en-US" sz="2400" cap="all" dirty="0" err="1" smtClean="0"/>
              <a:t>Öğrencİ</a:t>
            </a:r>
            <a:r>
              <a:rPr lang="en-US" sz="2400" cap="all" dirty="0" smtClean="0"/>
              <a:t> </a:t>
            </a:r>
            <a:r>
              <a:rPr lang="en-US" sz="2400" cap="all" dirty="0" err="1" smtClean="0"/>
              <a:t>BurslarI</a:t>
            </a:r>
            <a:r>
              <a:rPr lang="en-US" sz="2400" cap="all" dirty="0" smtClean="0"/>
              <a:t> </a:t>
            </a:r>
            <a:r>
              <a:rPr lang="en-US" sz="2400" cap="all" dirty="0" err="1" smtClean="0"/>
              <a:t>ve</a:t>
            </a:r>
            <a:r>
              <a:rPr lang="en-US" sz="2400" cap="all" dirty="0" smtClean="0"/>
              <a:t> </a:t>
            </a:r>
            <a:r>
              <a:rPr lang="en-US" sz="2400" cap="all" dirty="0" err="1" smtClean="0"/>
              <a:t>İşbİrlİğİ</a:t>
            </a:r>
            <a:r>
              <a:rPr lang="en-US" sz="2400" cap="all" dirty="0" smtClean="0"/>
              <a:t> )</a:t>
            </a:r>
          </a:p>
          <a:p>
            <a:pPr lvl="0">
              <a:buFont typeface="Arial" pitchFamily="34" charset="0"/>
              <a:buChar char="•"/>
            </a:pPr>
            <a:r>
              <a:rPr lang="en-US" sz="2400" cap="all" dirty="0" smtClean="0"/>
              <a:t> </a:t>
            </a:r>
            <a:r>
              <a:rPr lang="tr-TR" sz="2400" cap="all" dirty="0" smtClean="0">
                <a:solidFill>
                  <a:srgbClr val="0070C0"/>
                </a:solidFill>
              </a:rPr>
              <a:t>Dr. </a:t>
            </a:r>
            <a:r>
              <a:rPr lang="tr-TR" sz="2400" cap="all" dirty="0" err="1" smtClean="0">
                <a:solidFill>
                  <a:srgbClr val="0070C0"/>
                </a:solidFill>
              </a:rPr>
              <a:t>Carole</a:t>
            </a:r>
            <a:r>
              <a:rPr lang="tr-TR" sz="2400" cap="all" dirty="0" smtClean="0">
                <a:solidFill>
                  <a:srgbClr val="0070C0"/>
                </a:solidFill>
              </a:rPr>
              <a:t> </a:t>
            </a:r>
            <a:r>
              <a:rPr lang="tr-TR" sz="2400" cap="all" dirty="0" err="1" smtClean="0">
                <a:solidFill>
                  <a:srgbClr val="0070C0"/>
                </a:solidFill>
              </a:rPr>
              <a:t>Ecoffet</a:t>
            </a:r>
            <a:r>
              <a:rPr lang="tr-TR" sz="2400" cap="all" dirty="0" smtClean="0">
                <a:solidFill>
                  <a:srgbClr val="0070C0"/>
                </a:solidFill>
              </a:rPr>
              <a:t> (Fransa) </a:t>
            </a:r>
            <a:r>
              <a:rPr lang="tr-TR" sz="2400" cap="all" dirty="0" smtClean="0"/>
              <a:t>Çal</a:t>
            </a:r>
            <a:r>
              <a:rPr lang="en-US" sz="2400" cap="all" dirty="0" smtClean="0"/>
              <a:t>I</a:t>
            </a:r>
            <a:r>
              <a:rPr lang="tr-TR" sz="2400" cap="all" dirty="0" err="1" smtClean="0"/>
              <a:t>şma</a:t>
            </a:r>
            <a:r>
              <a:rPr lang="tr-TR" sz="2400" cap="all" dirty="0" smtClean="0"/>
              <a:t> Z</a:t>
            </a:r>
            <a:r>
              <a:rPr lang="en-US" sz="2400" cap="all" dirty="0" smtClean="0"/>
              <a:t>İ</a:t>
            </a:r>
            <a:r>
              <a:rPr lang="tr-TR" sz="2400" cap="all" dirty="0" err="1" smtClean="0"/>
              <a:t>yaret</a:t>
            </a:r>
            <a:r>
              <a:rPr lang="en-US" sz="2400" cap="all" dirty="0" smtClean="0"/>
              <a:t>İ</a:t>
            </a:r>
            <a:r>
              <a:rPr lang="tr-TR" sz="2400" cap="all" dirty="0" smtClean="0"/>
              <a:t> (25 Eylül 2013)</a:t>
            </a:r>
            <a:endParaRPr lang="en-US" sz="2400" dirty="0"/>
          </a:p>
        </p:txBody>
      </p:sp>
      <p:pic>
        <p:nvPicPr>
          <p:cNvPr id="5" name="Resim 85" descr="C:\Users\Sebahat\Desktop\s.d.k. masaüstü 2013\2013-11-25 11.27.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362200"/>
            <a:ext cx="2743200" cy="39624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09600" y="228600"/>
            <a:ext cx="3429000" cy="4495800"/>
          </a:xfrm>
          <a:prstGeom prst="rect">
            <a:avLst/>
          </a:prstGeom>
          <a:noFill/>
          <a:ln w="9525">
            <a:solidFill>
              <a:schemeClr val="tx1"/>
            </a:solidFill>
            <a:miter lim="800000"/>
            <a:headEnd/>
            <a:tailEnd/>
          </a:ln>
        </p:spPr>
      </p:pic>
      <p:pic>
        <p:nvPicPr>
          <p:cNvPr id="5" name="Picture 4" descr="C:\Users\Dean\Desktop\women center\fotolar-kadın merkezi\Picture15-cas-owsd.jpg"/>
          <p:cNvPicPr>
            <a:picLocks noChangeAspect="1" noChangeArrowheads="1"/>
          </p:cNvPicPr>
          <p:nvPr/>
        </p:nvPicPr>
        <p:blipFill>
          <a:blip r:embed="rId3" cstate="print"/>
          <a:srcRect/>
          <a:stretch>
            <a:fillRect/>
          </a:stretch>
        </p:blipFill>
        <p:spPr bwMode="auto">
          <a:xfrm>
            <a:off x="4648200" y="228600"/>
            <a:ext cx="3951923" cy="2274488"/>
          </a:xfrm>
          <a:prstGeom prst="rect">
            <a:avLst/>
          </a:prstGeom>
          <a:noFill/>
        </p:spPr>
      </p:pic>
      <p:pic>
        <p:nvPicPr>
          <p:cNvPr id="6" name="Picture 3" descr="C:\Users\Dean\Desktop\women center\fotolar-kadın merkezi\Picture14-cas-owsd.jpg"/>
          <p:cNvPicPr>
            <a:picLocks noChangeAspect="1" noChangeArrowheads="1"/>
          </p:cNvPicPr>
          <p:nvPr/>
        </p:nvPicPr>
        <p:blipFill>
          <a:blip r:embed="rId4" cstate="print"/>
          <a:srcRect/>
          <a:stretch>
            <a:fillRect/>
          </a:stretch>
        </p:blipFill>
        <p:spPr bwMode="auto">
          <a:xfrm>
            <a:off x="4800600" y="4419600"/>
            <a:ext cx="3919015" cy="2200431"/>
          </a:xfrm>
          <a:prstGeom prst="rect">
            <a:avLst/>
          </a:prstGeom>
          <a:noFill/>
        </p:spPr>
      </p:pic>
      <p:sp>
        <p:nvSpPr>
          <p:cNvPr id="14337" name="Rectangle 1"/>
          <p:cNvSpPr>
            <a:spLocks noChangeArrowheads="1"/>
          </p:cNvSpPr>
          <p:nvPr/>
        </p:nvSpPr>
        <p:spPr bwMode="auto">
          <a:xfrm>
            <a:off x="4419600" y="2514600"/>
            <a:ext cx="45720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CHINESE ACADEMY OF SCIENCES (CAS)</a:t>
            </a:r>
            <a:r>
              <a:rPr kumimoji="0" lang="en-US"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a:t>
            </a:r>
            <a:r>
              <a:rPr kumimoji="0" lang="tr-TR"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TEMSİLCİLERİNİN ÇALIŞMA ZİYARETİ (9 MAYIS 2013)</a:t>
            </a:r>
            <a:endParaRPr kumimoji="0" lang="en-US"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Çin Bilimler Akademisi (CAS) temsilcileri Prof.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Fang</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Xin</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Prof.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Zhao</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Lanxiang</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Prof. Yan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Xiyun</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ve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Mme</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Fu </a:t>
            </a:r>
            <a:r>
              <a:rPr kumimoji="0" lang="tr-TR"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Shuqin</a:t>
            </a:r>
            <a:r>
              <a:rPr kumimoji="0" lang="tr-T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etkinliklerini tanıtmak ve merkezimizle ortak çalışmalar yapmak amacıyla merkezimize çalışma ziyareti gerçekleştirmişlerdir.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5" descr="C:\Users\Dean\Desktop\women center\fotolar-kadın merkezi\Picture16-cas-owsd.jpg"/>
          <p:cNvPicPr>
            <a:picLocks noChangeAspect="1" noChangeArrowheads="1"/>
          </p:cNvPicPr>
          <p:nvPr/>
        </p:nvPicPr>
        <p:blipFill>
          <a:blip r:embed="rId5" cstate="print"/>
          <a:srcRect/>
          <a:stretch>
            <a:fillRect/>
          </a:stretch>
        </p:blipFill>
        <p:spPr bwMode="auto">
          <a:xfrm>
            <a:off x="228600" y="4876800"/>
            <a:ext cx="4411870" cy="18012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992</TotalTime>
  <Words>1825</Words>
  <Application>Microsoft Office PowerPoint</Application>
  <PresentationFormat>Ekran Gösterisi (4:3)</PresentationFormat>
  <Paragraphs>161</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Theme</vt:lpstr>
      <vt:lpstr>İSTANBUL TEKNİK ÜNİVERSİTESİ</vt:lpstr>
      <vt:lpstr>Kuruluşu ve Amacı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7-8 Mart 2014 Dünya Kadınlar Günü Etkinliği</vt:lpstr>
      <vt:lpstr>-Kadınlar Günü Resim Sergisi-</vt:lpstr>
      <vt:lpstr>PowerPoint Sunusu</vt:lpstr>
      <vt:lpstr>Kadın Pulları Sergisi ve Türkiye’nin İlk Kadın Mühendisleri Özel Gün Zarfı, Pulu ve Damgası</vt:lpstr>
      <vt:lpstr>PowerPoint Sunusu</vt:lpstr>
      <vt:lpstr>PowerPoint Sunusu</vt:lpstr>
      <vt:lpstr>PowerPoint Sunusu</vt:lpstr>
      <vt:lpstr>İTÜ Cinsel Taciz ve Ayrımcılığı Önleme Yönergesi*</vt:lpstr>
      <vt:lpstr>PowerPoint Sunusu</vt:lpstr>
      <vt:lpstr>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TEKNİK ÜNİVERSİTESİ</dc:title>
  <dc:creator>Dean</dc:creator>
  <cp:lastModifiedBy>Sebahat</cp:lastModifiedBy>
  <cp:revision>53</cp:revision>
  <dcterms:created xsi:type="dcterms:W3CDTF">2014-04-09T13:08:36Z</dcterms:created>
  <dcterms:modified xsi:type="dcterms:W3CDTF">2014-04-18T12:59:54Z</dcterms:modified>
</cp:coreProperties>
</file>