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8" r:id="rId3"/>
    <p:sldId id="269" r:id="rId4"/>
    <p:sldId id="258" r:id="rId5"/>
    <p:sldId id="260" r:id="rId6"/>
    <p:sldId id="262" r:id="rId7"/>
    <p:sldId id="291" r:id="rId8"/>
    <p:sldId id="265" r:id="rId9"/>
    <p:sldId id="270" r:id="rId10"/>
    <p:sldId id="271" r:id="rId11"/>
    <p:sldId id="272" r:id="rId12"/>
    <p:sldId id="281" r:id="rId13"/>
    <p:sldId id="282" r:id="rId14"/>
    <p:sldId id="295" r:id="rId15"/>
    <p:sldId id="274" r:id="rId16"/>
    <p:sldId id="275" r:id="rId17"/>
    <p:sldId id="279" r:id="rId18"/>
    <p:sldId id="294" r:id="rId19"/>
    <p:sldId id="278" r:id="rId20"/>
    <p:sldId id="280" r:id="rId21"/>
    <p:sldId id="283" r:id="rId22"/>
    <p:sldId id="284" r:id="rId23"/>
    <p:sldId id="286" r:id="rId24"/>
    <p:sldId id="287" r:id="rId25"/>
    <p:sldId id="288" r:id="rId26"/>
    <p:sldId id="292" r:id="rId27"/>
    <p:sldId id="296" r:id="rId28"/>
    <p:sldId id="293" r:id="rId29"/>
    <p:sldId id="289" r:id="rId3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4" autoAdjust="0"/>
    <p:restoredTop sz="94303" autoAdjust="0"/>
  </p:normalViewPr>
  <p:slideViewPr>
    <p:cSldViewPr>
      <p:cViewPr>
        <p:scale>
          <a:sx n="100" d="100"/>
          <a:sy n="100" d="100"/>
        </p:scale>
        <p:origin x="-732" y="324"/>
      </p:cViewPr>
      <p:guideLst>
        <p:guide orient="horz" pos="2069"/>
        <p:guide pos="2880"/>
      </p:guideLst>
    </p:cSldViewPr>
  </p:slideViewPr>
  <p:notesTextViewPr>
    <p:cViewPr>
      <p:scale>
        <a:sx n="100" d="100"/>
        <a:sy n="100" d="100"/>
      </p:scale>
      <p:origin x="0" y="0"/>
    </p:cViewPr>
  </p:notesTextViewPr>
  <p:notesViewPr>
    <p:cSldViewPr snapToGrid="0" snapToObjects="1">
      <p:cViewPr varScale="1">
        <p:scale>
          <a:sx n="160" d="100"/>
          <a:sy n="160" d="100"/>
        </p:scale>
        <p:origin x="-6720"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B6E985-A6B3-44D7-B773-EE894A765F01}" type="datetimeFigureOut">
              <a:rPr lang="tr-TR" smtClean="0"/>
              <a:pPr/>
              <a:t>22.04.2014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9FF64D-C4AE-417C-B010-B1F8FA8CE120}" type="slidenum">
              <a:rPr lang="tr-TR" smtClean="0"/>
              <a:pPr/>
              <a:t>‹#›</a:t>
            </a:fld>
            <a:endParaRPr lang="tr-TR"/>
          </a:p>
        </p:txBody>
      </p:sp>
    </p:spTree>
    <p:extLst>
      <p:ext uri="{BB962C8B-B14F-4D97-AF65-F5344CB8AC3E}">
        <p14:creationId xmlns:p14="http://schemas.microsoft.com/office/powerpoint/2010/main" xmlns="" val="1159230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9FF64D-C4AE-417C-B010-B1F8FA8CE120}" type="slidenum">
              <a:rPr lang="tr-TR" smtClean="0"/>
              <a:pPr/>
              <a:t>7</a:t>
            </a:fld>
            <a:endParaRPr lang="tr-TR"/>
          </a:p>
        </p:txBody>
      </p:sp>
    </p:spTree>
    <p:extLst>
      <p:ext uri="{BB962C8B-B14F-4D97-AF65-F5344CB8AC3E}">
        <p14:creationId xmlns:p14="http://schemas.microsoft.com/office/powerpoint/2010/main" xmlns="" val="126355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A9FF64D-C4AE-417C-B010-B1F8FA8CE120}" type="slidenum">
              <a:rPr lang="tr-TR" smtClean="0"/>
              <a:pPr/>
              <a:t>8</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A9FF64D-C4AE-417C-B010-B1F8FA8CE120}" type="slidenum">
              <a:rPr lang="tr-TR" smtClean="0"/>
              <a:pPr/>
              <a:t>16</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22.04.2014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22.04.2014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file:///C:\Users\sekreterlik\Desktop\dinlenme%20rekorlar&#305;%20k&#305;ran%20fon%20m&#252;zi&#287;i.mp3" TargetMode="External"/><Relationship Id="rId2" Type="http://schemas.openxmlformats.org/officeDocument/2006/relationships/slideLayout" Target="../slideLayouts/slideLayout1.xml"/><Relationship Id="rId1" Type="http://schemas.openxmlformats.org/officeDocument/2006/relationships/audio" Target="file:///C:\Users\sekreterlik\Desktop\dinlenme%20rekorlar&#305;%20k&#305;ran%20fon%20m&#252;zi&#287;i.mp3" TargetMode="Externa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hyperlink" Target="http://www.google.com.tr/url?sa=i&amp;rct=j&amp;q=&amp;esrc=s&amp;source=images&amp;cd=&amp;cad=rja&amp;uact=8&amp;ved=0CAQQjRw&amp;url=http://www.sondakika.com/haber-karsiyaka-da-kadinlar-el-ele-verip-siddete-hayir-3430682/&amp;ei=28BPU7K_FaXyyAOmsYDgDg&amp;bvm=bv.64764171,d.bGQ&amp;psig=AFQjCNEG8qP0CQz5ncIaFZ-KggxnaxXwLA&amp;ust=139782204338620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628800"/>
            <a:ext cx="7772400" cy="1152128"/>
          </a:xfrm>
        </p:spPr>
        <p:txBody>
          <a:bodyPr>
            <a:normAutofit fontScale="90000"/>
          </a:bodyPr>
          <a:lstStyle/>
          <a:p>
            <a:r>
              <a:rPr lang="tr-TR" sz="7200" b="1" dirty="0" smtClean="0">
                <a:solidFill>
                  <a:schemeClr val="tx2">
                    <a:lumMod val="60000"/>
                    <a:lumOff val="40000"/>
                  </a:schemeClr>
                </a:solidFill>
                <a:effectLst>
                  <a:outerShdw blurRad="38100" dist="38100" dir="2700000" algn="tl">
                    <a:srgbClr val="000000">
                      <a:alpha val="43137"/>
                    </a:srgbClr>
                  </a:outerShdw>
                </a:effectLst>
              </a:rPr>
              <a:t>DE</a:t>
            </a:r>
            <a:r>
              <a:rPr lang="tr-TR" sz="7200" b="1" dirty="0" smtClean="0">
                <a:solidFill>
                  <a:srgbClr val="CC0099"/>
                </a:solidFill>
                <a:effectLst>
                  <a:outerShdw blurRad="38100" dist="38100" dir="2700000" algn="tl">
                    <a:srgbClr val="000000">
                      <a:alpha val="43137"/>
                    </a:srgbClr>
                  </a:outerShdw>
                </a:effectLst>
              </a:rPr>
              <a:t>KAUM</a:t>
            </a:r>
            <a:endParaRPr lang="tr-TR" sz="7200" b="1" dirty="0">
              <a:solidFill>
                <a:srgbClr val="CC0099"/>
              </a:solidFill>
              <a:effectLst>
                <a:outerShdw blurRad="38100" dist="38100" dir="2700000" algn="tl">
                  <a:srgbClr val="000000">
                    <a:alpha val="43137"/>
                  </a:srgbClr>
                </a:outerShdw>
              </a:effectLst>
            </a:endParaRPr>
          </a:p>
        </p:txBody>
      </p:sp>
      <p:sp>
        <p:nvSpPr>
          <p:cNvPr id="3" name="2 Alt Başlık"/>
          <p:cNvSpPr>
            <a:spLocks noGrp="1"/>
          </p:cNvSpPr>
          <p:nvPr>
            <p:ph type="subTitle" idx="1"/>
          </p:nvPr>
        </p:nvSpPr>
        <p:spPr>
          <a:xfrm>
            <a:off x="1187624" y="2924944"/>
            <a:ext cx="6768752" cy="2592288"/>
          </a:xfrm>
        </p:spPr>
        <p:txBody>
          <a:bodyPr>
            <a:normAutofit fontScale="85000" lnSpcReduction="20000"/>
          </a:bodyPr>
          <a:lstStyle/>
          <a:p>
            <a:pPr algn="just"/>
            <a:r>
              <a:rPr lang="tr-TR" b="1" dirty="0" smtClean="0">
                <a:solidFill>
                  <a:schemeClr val="bg1"/>
                </a:solidFill>
                <a:latin typeface="Times New Roman" pitchFamily="18" charset="0"/>
                <a:cs typeface="Times New Roman" pitchFamily="18" charset="0"/>
              </a:rPr>
              <a:t>Dokuz Eylül Üniversitesi Rektörlüğü’ne bağlı, Yüksek Öğretim Kurulu’nun 26 Ekim 2009 Pazartesi tarihli 27388 sayılı Resmi Gazete’de yayınlanan yönetmelik ile kurulan </a:t>
            </a:r>
            <a:r>
              <a:rPr lang="tr-TR" b="1" u="sng" dirty="0" smtClean="0">
                <a:solidFill>
                  <a:schemeClr val="bg1"/>
                </a:solidFill>
                <a:latin typeface="Times New Roman" pitchFamily="18" charset="0"/>
                <a:cs typeface="Times New Roman" pitchFamily="18" charset="0"/>
              </a:rPr>
              <a:t>Kadın Hakları ve Sorunları Uygulama ve Araştırma Merkezi</a:t>
            </a:r>
            <a:r>
              <a:rPr lang="tr-TR" b="1" dirty="0" smtClean="0">
                <a:solidFill>
                  <a:schemeClr val="bg1"/>
                </a:solidFill>
                <a:latin typeface="Times New Roman" pitchFamily="18" charset="0"/>
                <a:cs typeface="Times New Roman" pitchFamily="18" charset="0"/>
              </a:rPr>
              <a:t> (DEKAUM)  6 Aralık 2011’de faaliyete geçmiştir.</a:t>
            </a:r>
            <a:endParaRPr lang="tr-TR" b="1" dirty="0"/>
          </a:p>
        </p:txBody>
      </p:sp>
      <p:pic>
        <p:nvPicPr>
          <p:cNvPr id="6" name="dinlenme rekorları kıran fon müziği.mp3">
            <a:hlinkClick r:id="" action="ppaction://media"/>
          </p:cNvPr>
          <p:cNvPicPr>
            <a:picLocks noRot="1" noChangeAspect="1"/>
          </p:cNvPicPr>
          <p:nvPr>
            <a:audioFile r:link="rId1"/>
            <p:extLst>
              <p:ext uri="{DAA4B4D4-6D71-4841-9C94-3DE7FCFB9230}">
                <p14:media xmlns:p14="http://schemas.microsoft.com/office/powerpoint/2010/main" xmlns="" r:link="rId3"/>
              </p:ext>
            </p:extLst>
          </p:nvPr>
        </p:nvPicPr>
        <p:blipFill>
          <a:blip r:embed="rId4" cstate="print">
            <a:biLevel thresh="50000"/>
          </a:blip>
          <a:stretch>
            <a:fillRect/>
          </a:stretch>
        </p:blipFill>
        <p:spPr>
          <a:xfrm>
            <a:off x="4419600" y="6381328"/>
            <a:ext cx="304800" cy="304800"/>
          </a:xfrm>
          <a:prstGeom prst="rect">
            <a:avLst/>
          </a:prstGeom>
        </p:spPr>
      </p:pic>
      <p:pic>
        <p:nvPicPr>
          <p:cNvPr id="7" name="Picture 6" descr="Deu.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3528" y="260648"/>
            <a:ext cx="1512168" cy="1512168"/>
          </a:xfrm>
          <a:prstGeom prst="rect">
            <a:avLst/>
          </a:prstGeom>
        </p:spPr>
      </p:pic>
      <p:pic>
        <p:nvPicPr>
          <p:cNvPr id="8" name="Picture 7" descr="dekaum.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80312" y="260648"/>
            <a:ext cx="1512168" cy="1512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25760"/>
            <a:ext cx="8229600" cy="1143000"/>
          </a:xfrm>
        </p:spPr>
        <p:txBody>
          <a:bodyPr>
            <a:normAutofit fontScale="90000"/>
          </a:bodyPr>
          <a:lstStyle/>
          <a:p>
            <a:r>
              <a:rPr lang="tr-TR" dirty="0" smtClean="0">
                <a:solidFill>
                  <a:srgbClr val="CC0099"/>
                </a:solidFill>
              </a:rPr>
              <a:t>8 Mart 2011</a:t>
            </a:r>
            <a:r>
              <a:rPr lang="tr-TR" dirty="0" smtClean="0">
                <a:solidFill>
                  <a:schemeClr val="bg1"/>
                </a:solidFill>
              </a:rPr>
              <a:t/>
            </a:r>
            <a:br>
              <a:rPr lang="tr-TR" dirty="0" smtClean="0">
                <a:solidFill>
                  <a:schemeClr val="bg1"/>
                </a:solidFill>
              </a:rPr>
            </a:br>
            <a:r>
              <a:rPr lang="tr-TR" dirty="0" smtClean="0">
                <a:solidFill>
                  <a:srgbClr val="CC0099"/>
                </a:solidFill>
              </a:rPr>
              <a:t>Kadının Özgürlük ve Onur Sorunu</a:t>
            </a:r>
            <a:endParaRPr lang="tr-TR" dirty="0">
              <a:solidFill>
                <a:srgbClr val="CC0099"/>
              </a:solidFill>
            </a:endParaRPr>
          </a:p>
        </p:txBody>
      </p:sp>
      <p:pic>
        <p:nvPicPr>
          <p:cNvPr id="23554" name="Picture 2" descr="C:\Users\sekreterlik\Desktop\8 Mart Kadınlar Gunu davetiye.jpg"/>
          <p:cNvPicPr>
            <a:picLocks noGrp="1" noChangeAspect="1" noChangeArrowheads="1"/>
          </p:cNvPicPr>
          <p:nvPr>
            <p:ph idx="1"/>
          </p:nvPr>
        </p:nvPicPr>
        <p:blipFill>
          <a:blip r:embed="rId2" cstate="print"/>
          <a:srcRect/>
          <a:stretch>
            <a:fillRect/>
          </a:stretch>
        </p:blipFill>
        <p:spPr bwMode="auto">
          <a:xfrm>
            <a:off x="1475656" y="1484784"/>
            <a:ext cx="6120680" cy="2331640"/>
          </a:xfrm>
          <a:prstGeom prst="rect">
            <a:avLst/>
          </a:prstGeom>
          <a:noFill/>
        </p:spPr>
      </p:pic>
      <p:pic>
        <p:nvPicPr>
          <p:cNvPr id="23556" name="Picture 4" descr="C:\Users\sekreterlik\Desktop\FALİYETLER\8 MART DÜNYA KADINLAR GÜNÜ\8 Mart Kadınlar Günü Etkinliği-1\Resim 062.jpg"/>
          <p:cNvPicPr>
            <a:picLocks noChangeAspect="1" noChangeArrowheads="1"/>
          </p:cNvPicPr>
          <p:nvPr/>
        </p:nvPicPr>
        <p:blipFill>
          <a:blip r:embed="rId3" cstate="print"/>
          <a:srcRect/>
          <a:stretch>
            <a:fillRect/>
          </a:stretch>
        </p:blipFill>
        <p:spPr bwMode="auto">
          <a:xfrm>
            <a:off x="1511660" y="3960440"/>
            <a:ext cx="6120680" cy="263691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620688"/>
            <a:ext cx="8219256" cy="850106"/>
          </a:xfrm>
        </p:spPr>
        <p:txBody>
          <a:bodyPr>
            <a:normAutofit fontScale="90000"/>
          </a:bodyPr>
          <a:lstStyle/>
          <a:p>
            <a:r>
              <a:rPr lang="tr-TR" sz="3200" dirty="0" smtClean="0">
                <a:solidFill>
                  <a:srgbClr val="CC0099"/>
                </a:solidFill>
              </a:rPr>
              <a:t>ULUSLARARASI KADIN KONFERANSI</a:t>
            </a:r>
            <a:br>
              <a:rPr lang="tr-TR" sz="3200" dirty="0" smtClean="0">
                <a:solidFill>
                  <a:srgbClr val="CC0099"/>
                </a:solidFill>
              </a:rPr>
            </a:br>
            <a:r>
              <a:rPr lang="tr-TR" sz="3200" dirty="0" smtClean="0">
                <a:solidFill>
                  <a:srgbClr val="CC0099"/>
                </a:solidFill>
              </a:rPr>
              <a:t>KADIN OLMAK -Farkındalık ve Özgürleşme-</a:t>
            </a:r>
            <a:endParaRPr lang="tr-TR" sz="3200" dirty="0">
              <a:solidFill>
                <a:srgbClr val="CC0099"/>
              </a:solidFill>
            </a:endParaRPr>
          </a:p>
        </p:txBody>
      </p:sp>
      <p:sp>
        <p:nvSpPr>
          <p:cNvPr id="3" name="2 İçerik Yer Tutucusu"/>
          <p:cNvSpPr>
            <a:spLocks noGrp="1"/>
          </p:cNvSpPr>
          <p:nvPr>
            <p:ph idx="1"/>
          </p:nvPr>
        </p:nvSpPr>
        <p:spPr>
          <a:xfrm>
            <a:off x="539552" y="1470795"/>
            <a:ext cx="8229600" cy="1008112"/>
          </a:xfrm>
        </p:spPr>
        <p:txBody>
          <a:bodyPr>
            <a:normAutofit/>
          </a:bodyPr>
          <a:lstStyle/>
          <a:p>
            <a:pPr algn="ctr">
              <a:buNone/>
            </a:pPr>
            <a:r>
              <a:rPr lang="tr-TR" dirty="0" smtClean="0">
                <a:solidFill>
                  <a:schemeClr val="bg1"/>
                </a:solidFill>
                <a:latin typeface="Times New Roman" pitchFamily="18" charset="0"/>
                <a:cs typeface="Times New Roman" pitchFamily="18" charset="0"/>
              </a:rPr>
              <a:t> </a:t>
            </a:r>
            <a:r>
              <a:rPr lang="tr-TR" sz="1800" dirty="0" smtClean="0">
                <a:solidFill>
                  <a:schemeClr val="bg1"/>
                </a:solidFill>
                <a:latin typeface="Times New Roman" pitchFamily="18" charset="0"/>
                <a:cs typeface="Times New Roman" pitchFamily="18" charset="0"/>
              </a:rPr>
              <a:t>ULUSLARARASI KADIN KONFERANSI YÜRÜTME KURULU TOPLANTISI</a:t>
            </a:r>
          </a:p>
          <a:p>
            <a:pPr algn="ctr">
              <a:buNone/>
            </a:pPr>
            <a:r>
              <a:rPr lang="tr-TR" sz="1800" dirty="0" smtClean="0">
                <a:solidFill>
                  <a:schemeClr val="bg1"/>
                </a:solidFill>
                <a:latin typeface="Times New Roman" pitchFamily="18" charset="0"/>
                <a:cs typeface="Times New Roman" pitchFamily="18" charset="0"/>
              </a:rPr>
              <a:t>(22.11.2011 )</a:t>
            </a:r>
            <a:endParaRPr lang="tr-TR" sz="1800" dirty="0">
              <a:solidFill>
                <a:schemeClr val="bg1"/>
              </a:solidFill>
            </a:endParaRPr>
          </a:p>
        </p:txBody>
      </p:sp>
      <p:pic>
        <p:nvPicPr>
          <p:cNvPr id="4" name="Picture 2" descr="C:\Users\sekreterlik\Desktop\FOTOGRAFLAR\Organizasyon Komitesi Toplantısı\DEKAUM Uluslararası Kadın Konferansı Organizasyon Komitesi Toplantısı\1.jpg"/>
          <p:cNvPicPr>
            <a:picLocks noChangeAspect="1" noChangeArrowheads="1"/>
          </p:cNvPicPr>
          <p:nvPr/>
        </p:nvPicPr>
        <p:blipFill>
          <a:blip r:embed="rId2" cstate="print"/>
          <a:srcRect/>
          <a:stretch>
            <a:fillRect/>
          </a:stretch>
        </p:blipFill>
        <p:spPr bwMode="auto">
          <a:xfrm>
            <a:off x="0" y="2924944"/>
            <a:ext cx="4140201" cy="3312368"/>
          </a:xfrm>
          <a:prstGeom prst="rect">
            <a:avLst/>
          </a:prstGeom>
          <a:noFill/>
        </p:spPr>
      </p:pic>
      <p:pic>
        <p:nvPicPr>
          <p:cNvPr id="5" name="Picture 2" descr="C:\Users\sekreterlik\Desktop\FOTOGRAFLAR\Organizasyon Komitesi Toplantısı\DEKAUM Uluslararası Kadın Konferansı Organizasyon Komitesi Toplantısı\jpeg-2.jpg"/>
          <p:cNvPicPr>
            <a:picLocks noChangeAspect="1" noChangeArrowheads="1"/>
          </p:cNvPicPr>
          <p:nvPr/>
        </p:nvPicPr>
        <p:blipFill>
          <a:blip r:embed="rId3" cstate="print"/>
          <a:srcRect/>
          <a:stretch>
            <a:fillRect/>
          </a:stretch>
        </p:blipFill>
        <p:spPr bwMode="auto">
          <a:xfrm>
            <a:off x="4140200" y="2924944"/>
            <a:ext cx="5003800" cy="331236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60040"/>
            <a:ext cx="8229600" cy="1052736"/>
          </a:xfrm>
        </p:spPr>
        <p:txBody>
          <a:bodyPr>
            <a:normAutofit fontScale="90000"/>
          </a:bodyPr>
          <a:lstStyle/>
          <a:p>
            <a:r>
              <a:rPr lang="tr-TR" sz="2400" dirty="0" smtClean="0">
                <a:solidFill>
                  <a:srgbClr val="CC0099"/>
                </a:solidFill>
              </a:rPr>
              <a:t>ULUSLARARASI KADIN KONFERANSI</a:t>
            </a:r>
            <a:br>
              <a:rPr lang="tr-TR" sz="2400" dirty="0" smtClean="0">
                <a:solidFill>
                  <a:srgbClr val="CC0099"/>
                </a:solidFill>
              </a:rPr>
            </a:br>
            <a:r>
              <a:rPr lang="tr-TR" sz="2400" dirty="0" smtClean="0">
                <a:solidFill>
                  <a:srgbClr val="CC0099"/>
                </a:solidFill>
              </a:rPr>
              <a:t>KADIN OLMAK -Farkındalık ve Özgürleşme-</a:t>
            </a:r>
            <a:br>
              <a:rPr lang="tr-TR" sz="2400" dirty="0" smtClean="0">
                <a:solidFill>
                  <a:srgbClr val="CC0099"/>
                </a:solidFill>
              </a:rPr>
            </a:br>
            <a:r>
              <a:rPr lang="tr-TR" sz="2400" dirty="0" smtClean="0">
                <a:solidFill>
                  <a:schemeClr val="bg1"/>
                </a:solidFill>
              </a:rPr>
              <a:t>(E-book hazırlanmış ve web sitemizde ilan edilmiştir)</a:t>
            </a:r>
            <a:endParaRPr lang="tr-TR" sz="2400" dirty="0">
              <a:solidFill>
                <a:schemeClr val="bg1"/>
              </a:solidFill>
            </a:endParaRPr>
          </a:p>
        </p:txBody>
      </p:sp>
      <p:pic>
        <p:nvPicPr>
          <p:cNvPr id="2050" name="Picture 2" descr="C:\Users\sekreterlik\Desktop\ön sayfa.jpg"/>
          <p:cNvPicPr>
            <a:picLocks noGrp="1" noChangeAspect="1" noChangeArrowheads="1"/>
          </p:cNvPicPr>
          <p:nvPr>
            <p:ph idx="1"/>
          </p:nvPr>
        </p:nvPicPr>
        <p:blipFill>
          <a:blip r:embed="rId2" cstate="print"/>
          <a:srcRect/>
          <a:stretch>
            <a:fillRect/>
          </a:stretch>
        </p:blipFill>
        <p:spPr bwMode="auto">
          <a:xfrm>
            <a:off x="0" y="1732600"/>
            <a:ext cx="4140200" cy="4648728"/>
          </a:xfrm>
          <a:prstGeom prst="rect">
            <a:avLst/>
          </a:prstGeom>
          <a:noFill/>
        </p:spPr>
      </p:pic>
      <p:pic>
        <p:nvPicPr>
          <p:cNvPr id="2051" name="Picture 3" descr="C:\Users\sekreterlik\Desktop\arka sayfa.jpg"/>
          <p:cNvPicPr>
            <a:picLocks noChangeAspect="1" noChangeArrowheads="1"/>
          </p:cNvPicPr>
          <p:nvPr/>
        </p:nvPicPr>
        <p:blipFill>
          <a:blip r:embed="rId3" cstate="print"/>
          <a:srcRect/>
          <a:stretch>
            <a:fillRect/>
          </a:stretch>
        </p:blipFill>
        <p:spPr bwMode="auto">
          <a:xfrm>
            <a:off x="4140200" y="1732917"/>
            <a:ext cx="5003800" cy="464841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692696"/>
          </a:xfrm>
        </p:spPr>
        <p:txBody>
          <a:bodyPr>
            <a:normAutofit fontScale="90000"/>
          </a:bodyPr>
          <a:lstStyle/>
          <a:p>
            <a:r>
              <a:rPr lang="tr-TR" dirty="0" smtClean="0">
                <a:solidFill>
                  <a:srgbClr val="CC0099"/>
                </a:solidFill>
              </a:rPr>
              <a:t>Konferansımızdan…</a:t>
            </a:r>
            <a:endParaRPr lang="tr-TR" dirty="0">
              <a:solidFill>
                <a:srgbClr val="CC0099"/>
              </a:solidFill>
            </a:endParaRPr>
          </a:p>
        </p:txBody>
      </p:sp>
      <p:pic>
        <p:nvPicPr>
          <p:cNvPr id="3074" name="Picture 2" descr="C:\Users\sekreterlik\Desktop\IMG_7767.JPG"/>
          <p:cNvPicPr>
            <a:picLocks noGrp="1" noChangeAspect="1" noChangeArrowheads="1"/>
          </p:cNvPicPr>
          <p:nvPr>
            <p:ph idx="1"/>
          </p:nvPr>
        </p:nvPicPr>
        <p:blipFill>
          <a:blip r:embed="rId2" cstate="print"/>
          <a:srcRect/>
          <a:stretch>
            <a:fillRect/>
          </a:stretch>
        </p:blipFill>
        <p:spPr bwMode="auto">
          <a:xfrm>
            <a:off x="0" y="980728"/>
            <a:ext cx="4067944" cy="2448272"/>
          </a:xfrm>
          <a:prstGeom prst="rect">
            <a:avLst/>
          </a:prstGeom>
          <a:noFill/>
        </p:spPr>
      </p:pic>
      <p:pic>
        <p:nvPicPr>
          <p:cNvPr id="3079" name="Picture 7" descr="C:\Users\sekreterlik\Desktop\IMG_8350.JPG"/>
          <p:cNvPicPr>
            <a:picLocks noChangeAspect="1" noChangeArrowheads="1"/>
          </p:cNvPicPr>
          <p:nvPr/>
        </p:nvPicPr>
        <p:blipFill>
          <a:blip r:embed="rId3" cstate="print"/>
          <a:srcRect/>
          <a:stretch>
            <a:fillRect/>
          </a:stretch>
        </p:blipFill>
        <p:spPr bwMode="auto">
          <a:xfrm>
            <a:off x="-1" y="3501008"/>
            <a:ext cx="4067945" cy="3356992"/>
          </a:xfrm>
          <a:prstGeom prst="rect">
            <a:avLst/>
          </a:prstGeom>
          <a:noFill/>
        </p:spPr>
      </p:pic>
      <p:pic>
        <p:nvPicPr>
          <p:cNvPr id="3081" name="Picture 9" descr="C:\Users\sekreterlik\Desktop\IMG_8333.JPG"/>
          <p:cNvPicPr>
            <a:picLocks noChangeAspect="1" noChangeArrowheads="1"/>
          </p:cNvPicPr>
          <p:nvPr/>
        </p:nvPicPr>
        <p:blipFill>
          <a:blip r:embed="rId4" cstate="print"/>
          <a:srcRect/>
          <a:stretch>
            <a:fillRect/>
          </a:stretch>
        </p:blipFill>
        <p:spPr bwMode="auto">
          <a:xfrm>
            <a:off x="4140200" y="982310"/>
            <a:ext cx="1943967" cy="2446690"/>
          </a:xfrm>
          <a:prstGeom prst="rect">
            <a:avLst/>
          </a:prstGeom>
          <a:noFill/>
        </p:spPr>
      </p:pic>
      <p:pic>
        <p:nvPicPr>
          <p:cNvPr id="3082" name="Picture 10" descr="C:\Users\sekreterlik\Desktop\IMG_8438.JPG"/>
          <p:cNvPicPr>
            <a:picLocks noChangeAspect="1" noChangeArrowheads="1"/>
          </p:cNvPicPr>
          <p:nvPr/>
        </p:nvPicPr>
        <p:blipFill>
          <a:blip r:embed="rId5" cstate="print"/>
          <a:srcRect/>
          <a:stretch>
            <a:fillRect/>
          </a:stretch>
        </p:blipFill>
        <p:spPr bwMode="auto">
          <a:xfrm>
            <a:off x="6084168" y="980728"/>
            <a:ext cx="3059832" cy="2448272"/>
          </a:xfrm>
          <a:prstGeom prst="rect">
            <a:avLst/>
          </a:prstGeom>
          <a:noFill/>
        </p:spPr>
      </p:pic>
      <p:pic>
        <p:nvPicPr>
          <p:cNvPr id="3085" name="Picture 13" descr="C:\Users\sekreterlik\Desktop\IMG_7929.JPG"/>
          <p:cNvPicPr>
            <a:picLocks noChangeAspect="1" noChangeArrowheads="1"/>
          </p:cNvPicPr>
          <p:nvPr/>
        </p:nvPicPr>
        <p:blipFill>
          <a:blip r:embed="rId6" cstate="print"/>
          <a:srcRect/>
          <a:stretch>
            <a:fillRect/>
          </a:stretch>
        </p:blipFill>
        <p:spPr bwMode="auto">
          <a:xfrm>
            <a:off x="4140200" y="3573016"/>
            <a:ext cx="2818559" cy="1008112"/>
          </a:xfrm>
          <a:prstGeom prst="rect">
            <a:avLst/>
          </a:prstGeom>
          <a:noFill/>
        </p:spPr>
      </p:pic>
      <p:pic>
        <p:nvPicPr>
          <p:cNvPr id="3086" name="Picture 14" descr="C:\Users\sekreterlik\Desktop\IMG_7947.JPG"/>
          <p:cNvPicPr>
            <a:picLocks noChangeAspect="1" noChangeArrowheads="1"/>
          </p:cNvPicPr>
          <p:nvPr/>
        </p:nvPicPr>
        <p:blipFill>
          <a:blip r:embed="rId7" cstate="print"/>
          <a:srcRect/>
          <a:stretch>
            <a:fillRect/>
          </a:stretch>
        </p:blipFill>
        <p:spPr bwMode="auto">
          <a:xfrm>
            <a:off x="4140199" y="3501008"/>
            <a:ext cx="5013195" cy="335699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9392"/>
            <a:ext cx="8229600" cy="1143000"/>
          </a:xfrm>
        </p:spPr>
        <p:txBody>
          <a:bodyPr/>
          <a:lstStyle/>
          <a:p>
            <a:r>
              <a:rPr lang="tr-TR" dirty="0" smtClean="0">
                <a:solidFill>
                  <a:srgbClr val="CC0099"/>
                </a:solidFill>
              </a:rPr>
              <a:t>Kadın Bestekarlarımız Konseri</a:t>
            </a:r>
            <a:endParaRPr lang="tr-TR" dirty="0">
              <a:solidFill>
                <a:srgbClr val="CC0099"/>
              </a:solidFill>
            </a:endParaRPr>
          </a:p>
        </p:txBody>
      </p:sp>
      <p:pic>
        <p:nvPicPr>
          <p:cNvPr id="46082" name="Picture 2" descr="C:\Users\sekreterlik\Desktop\Resimlerrrrrr 083.jpg"/>
          <p:cNvPicPr>
            <a:picLocks noGrp="1" noChangeAspect="1" noChangeArrowheads="1"/>
          </p:cNvPicPr>
          <p:nvPr>
            <p:ph idx="1"/>
          </p:nvPr>
        </p:nvPicPr>
        <p:blipFill>
          <a:blip r:embed="rId2" cstate="print"/>
          <a:srcRect/>
          <a:stretch>
            <a:fillRect/>
          </a:stretch>
        </p:blipFill>
        <p:spPr bwMode="auto">
          <a:xfrm>
            <a:off x="0" y="980728"/>
            <a:ext cx="9144000" cy="3816424"/>
          </a:xfrm>
          <a:prstGeom prst="rect">
            <a:avLst/>
          </a:prstGeom>
          <a:noFill/>
        </p:spPr>
      </p:pic>
      <p:pic>
        <p:nvPicPr>
          <p:cNvPr id="46083" name="Picture 3" descr="C:\Users\sekreterlik\Desktop\Resimlerrrrrr 086.jpg"/>
          <p:cNvPicPr>
            <a:picLocks noChangeAspect="1" noChangeArrowheads="1"/>
          </p:cNvPicPr>
          <p:nvPr/>
        </p:nvPicPr>
        <p:blipFill>
          <a:blip r:embed="rId3" cstate="print"/>
          <a:srcRect/>
          <a:stretch>
            <a:fillRect/>
          </a:stretch>
        </p:blipFill>
        <p:spPr bwMode="auto">
          <a:xfrm>
            <a:off x="0" y="4869160"/>
            <a:ext cx="2267744" cy="1872208"/>
          </a:xfrm>
          <a:prstGeom prst="rect">
            <a:avLst/>
          </a:prstGeom>
          <a:noFill/>
        </p:spPr>
      </p:pic>
      <p:pic>
        <p:nvPicPr>
          <p:cNvPr id="46084" name="Picture 4" descr="C:\Users\sekreterlik\Desktop\Resimlerrrrrr 060.jpg"/>
          <p:cNvPicPr>
            <a:picLocks noChangeAspect="1" noChangeArrowheads="1"/>
          </p:cNvPicPr>
          <p:nvPr/>
        </p:nvPicPr>
        <p:blipFill>
          <a:blip r:embed="rId4" cstate="print"/>
          <a:srcRect/>
          <a:stretch>
            <a:fillRect/>
          </a:stretch>
        </p:blipFill>
        <p:spPr bwMode="auto">
          <a:xfrm>
            <a:off x="2339752" y="4869160"/>
            <a:ext cx="2232248" cy="1872208"/>
          </a:xfrm>
          <a:prstGeom prst="rect">
            <a:avLst/>
          </a:prstGeom>
          <a:noFill/>
        </p:spPr>
      </p:pic>
      <p:pic>
        <p:nvPicPr>
          <p:cNvPr id="46086" name="Picture 6" descr="C:\Users\sekreterlik\Desktop\Resimlerrrrrr 062.jpg"/>
          <p:cNvPicPr>
            <a:picLocks noChangeAspect="1" noChangeArrowheads="1"/>
          </p:cNvPicPr>
          <p:nvPr/>
        </p:nvPicPr>
        <p:blipFill>
          <a:blip r:embed="rId5" cstate="print"/>
          <a:srcRect/>
          <a:stretch>
            <a:fillRect/>
          </a:stretch>
        </p:blipFill>
        <p:spPr bwMode="auto">
          <a:xfrm>
            <a:off x="4572000" y="4869160"/>
            <a:ext cx="2088232" cy="1872208"/>
          </a:xfrm>
          <a:prstGeom prst="rect">
            <a:avLst/>
          </a:prstGeom>
          <a:noFill/>
        </p:spPr>
      </p:pic>
      <p:pic>
        <p:nvPicPr>
          <p:cNvPr id="46088" name="Picture 8" descr="C:\Users\sekreterlik\Desktop\FALİYETLER\ULUSLARARASI KADIN KONFERANSI\FOTOGRAFLAR\Kadın Bestekarlarımız  Konseri (09.05.2012) DESEM 75. Yıl Salonu\Resimlerrrrrr 160.jpg"/>
          <p:cNvPicPr>
            <a:picLocks noChangeAspect="1" noChangeArrowheads="1"/>
          </p:cNvPicPr>
          <p:nvPr/>
        </p:nvPicPr>
        <p:blipFill>
          <a:blip r:embed="rId6" cstate="print"/>
          <a:srcRect/>
          <a:stretch>
            <a:fillRect/>
          </a:stretch>
        </p:blipFill>
        <p:spPr bwMode="auto">
          <a:xfrm>
            <a:off x="6660232" y="4869160"/>
            <a:ext cx="2483768" cy="187220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188640"/>
            <a:ext cx="7869560" cy="908720"/>
          </a:xfrm>
        </p:spPr>
        <p:txBody>
          <a:bodyPr>
            <a:normAutofit fontScale="90000"/>
          </a:bodyPr>
          <a:lstStyle/>
          <a:p>
            <a:r>
              <a:rPr lang="tr-TR" dirty="0" smtClean="0">
                <a:solidFill>
                  <a:srgbClr val="CC0099"/>
                </a:solidFill>
                <a:latin typeface="Times New Roman" pitchFamily="18" charset="0"/>
                <a:cs typeface="Times New Roman" pitchFamily="18" charset="0"/>
              </a:rPr>
              <a:t>“</a:t>
            </a:r>
            <a:r>
              <a:rPr lang="tr-TR" sz="2700" dirty="0" smtClean="0">
                <a:solidFill>
                  <a:srgbClr val="CC0099"/>
                </a:solidFill>
                <a:latin typeface="Times New Roman" pitchFamily="18" charset="0"/>
                <a:cs typeface="Times New Roman" pitchFamily="18" charset="0"/>
              </a:rPr>
              <a:t>MEDYADA  KADINA  ŞİDDET” PANELİ ( 22.12.2011 )</a:t>
            </a:r>
            <a:r>
              <a:rPr lang="tr-TR" dirty="0" smtClean="0">
                <a:solidFill>
                  <a:srgbClr val="CC0099"/>
                </a:solidFill>
                <a:latin typeface="Times New Roman" pitchFamily="18" charset="0"/>
                <a:cs typeface="Times New Roman" pitchFamily="18" charset="0"/>
              </a:rPr>
              <a:t/>
            </a:r>
            <a:br>
              <a:rPr lang="tr-TR" dirty="0" smtClean="0">
                <a:solidFill>
                  <a:srgbClr val="CC0099"/>
                </a:solidFill>
                <a:latin typeface="Times New Roman" pitchFamily="18" charset="0"/>
                <a:cs typeface="Times New Roman" pitchFamily="18" charset="0"/>
              </a:rPr>
            </a:br>
            <a:endParaRPr lang="tr-TR" dirty="0">
              <a:solidFill>
                <a:srgbClr val="CC0099"/>
              </a:solidFill>
            </a:endParaRPr>
          </a:p>
        </p:txBody>
      </p:sp>
      <p:pic>
        <p:nvPicPr>
          <p:cNvPr id="4" name="Picture 2" descr="C:\Users\sekreterlik\Desktop\ETKİNLİK AFİŞ\Etkinlik Afişlerimiz\Medyada Kadına Şiddet Panel Afişi (22.12.2011)-1.jpg"/>
          <p:cNvPicPr>
            <a:picLocks noGrp="1" noChangeAspect="1" noChangeArrowheads="1"/>
          </p:cNvPicPr>
          <p:nvPr>
            <p:ph idx="1"/>
          </p:nvPr>
        </p:nvPicPr>
        <p:blipFill>
          <a:blip r:embed="rId2" cstate="print"/>
          <a:srcRect/>
          <a:stretch>
            <a:fillRect/>
          </a:stretch>
        </p:blipFill>
        <p:spPr bwMode="auto">
          <a:xfrm>
            <a:off x="0" y="1844824"/>
            <a:ext cx="4499992" cy="5013177"/>
          </a:xfrm>
          <a:prstGeom prst="rect">
            <a:avLst/>
          </a:prstGeom>
          <a:noFill/>
        </p:spPr>
      </p:pic>
      <p:sp>
        <p:nvSpPr>
          <p:cNvPr id="5" name="4 Dikdörtgen"/>
          <p:cNvSpPr/>
          <p:nvPr/>
        </p:nvSpPr>
        <p:spPr>
          <a:xfrm>
            <a:off x="251520" y="692696"/>
            <a:ext cx="8892480" cy="923330"/>
          </a:xfrm>
          <a:prstGeom prst="rect">
            <a:avLst/>
          </a:prstGeom>
        </p:spPr>
        <p:txBody>
          <a:bodyPr wrap="square">
            <a:spAutoFit/>
          </a:bodyPr>
          <a:lstStyle/>
          <a:p>
            <a:r>
              <a:rPr lang="tr-TR" dirty="0" smtClean="0">
                <a:solidFill>
                  <a:schemeClr val="bg1"/>
                </a:solidFill>
                <a:latin typeface="Times New Roman" pitchFamily="18" charset="0"/>
                <a:cs typeface="Times New Roman" pitchFamily="18" charset="0"/>
              </a:rPr>
              <a:t>Dokuz Eylül Üniversitesi Kadın Hakları ve Sorunları Araştırma ve Uygulama Merkezi (DEKAUM) tarafından Medya Komisyonumuzun katkılarıyla 22 Aralık 2011 Saat:17:00' da DESEM Bordo Salon'da "Medyada Kadına Şiddet" konulu Panel düzenlenmiştir. </a:t>
            </a:r>
            <a:endParaRPr lang="tr-TR" dirty="0">
              <a:solidFill>
                <a:schemeClr val="bg1"/>
              </a:solidFill>
            </a:endParaRPr>
          </a:p>
        </p:txBody>
      </p:sp>
      <p:pic>
        <p:nvPicPr>
          <p:cNvPr id="6" name="Picture 2" descr="C:\Users\sekreterlik\Desktop\FOTOGRAFLAR\Desem Medyada Kadına Şiddet (22.12.2011)\_DSC9607.JPG"/>
          <p:cNvPicPr>
            <a:picLocks noChangeAspect="1" noChangeArrowheads="1"/>
          </p:cNvPicPr>
          <p:nvPr/>
        </p:nvPicPr>
        <p:blipFill>
          <a:blip r:embed="rId3" cstate="print"/>
          <a:srcRect/>
          <a:stretch>
            <a:fillRect/>
          </a:stretch>
        </p:blipFill>
        <p:spPr bwMode="auto">
          <a:xfrm>
            <a:off x="4572000" y="1844824"/>
            <a:ext cx="4572000" cy="501317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7427168" cy="1196752"/>
          </a:xfrm>
        </p:spPr>
        <p:txBody>
          <a:bodyPr>
            <a:normAutofit/>
          </a:bodyPr>
          <a:lstStyle/>
          <a:p>
            <a:r>
              <a:rPr lang="tr-TR" sz="2400" dirty="0" smtClean="0">
                <a:solidFill>
                  <a:srgbClr val="CC0099"/>
                </a:solidFill>
                <a:latin typeface="Times New Roman" pitchFamily="18" charset="0"/>
                <a:cs typeface="Times New Roman" pitchFamily="18" charset="0"/>
              </a:rPr>
              <a:t>“8 MART DÜNYA KADINLAR GÜNÜ” ETKİNLİĞİ </a:t>
            </a:r>
            <a:br>
              <a:rPr lang="tr-TR" sz="2400" dirty="0" smtClean="0">
                <a:solidFill>
                  <a:srgbClr val="CC0099"/>
                </a:solidFill>
                <a:latin typeface="Times New Roman" pitchFamily="18" charset="0"/>
                <a:cs typeface="Times New Roman" pitchFamily="18" charset="0"/>
              </a:rPr>
            </a:br>
            <a:r>
              <a:rPr lang="tr-TR" sz="2400" dirty="0" smtClean="0">
                <a:solidFill>
                  <a:srgbClr val="CC0099"/>
                </a:solidFill>
                <a:latin typeface="Times New Roman" pitchFamily="18" charset="0"/>
                <a:cs typeface="Times New Roman" pitchFamily="18" charset="0"/>
              </a:rPr>
              <a:t>( 8 Mart 2012 )</a:t>
            </a:r>
            <a:r>
              <a:rPr lang="tr-TR" sz="1800" dirty="0" smtClean="0">
                <a:solidFill>
                  <a:srgbClr val="CC0099"/>
                </a:solidFill>
                <a:latin typeface="Times New Roman" pitchFamily="18" charset="0"/>
                <a:cs typeface="Times New Roman" pitchFamily="18" charset="0"/>
              </a:rPr>
              <a:t/>
            </a:r>
            <a:br>
              <a:rPr lang="tr-TR" sz="1800" dirty="0" smtClean="0">
                <a:solidFill>
                  <a:srgbClr val="CC0099"/>
                </a:solidFill>
                <a:latin typeface="Times New Roman" pitchFamily="18" charset="0"/>
                <a:cs typeface="Times New Roman" pitchFamily="18" charset="0"/>
              </a:rPr>
            </a:br>
            <a:r>
              <a:rPr lang="tr-TR" sz="1800" b="1" dirty="0" smtClean="0">
                <a:solidFill>
                  <a:srgbClr val="CC0099"/>
                </a:solidFill>
                <a:latin typeface="Times New Roman" pitchFamily="18" charset="0"/>
                <a:cs typeface="Times New Roman" pitchFamily="18" charset="0"/>
              </a:rPr>
              <a:t>KADIN ve SANAT </a:t>
            </a:r>
            <a:r>
              <a:rPr lang="tr-TR" sz="1800" dirty="0" smtClean="0">
                <a:solidFill>
                  <a:srgbClr val="CC0099"/>
                </a:solidFill>
                <a:latin typeface="Times New Roman" pitchFamily="18" charset="0"/>
                <a:cs typeface="Times New Roman" pitchFamily="18" charset="0"/>
              </a:rPr>
              <a:t>konulu konferans düzenlendi</a:t>
            </a:r>
            <a:r>
              <a:rPr lang="tr-TR" sz="2400" dirty="0" smtClean="0">
                <a:solidFill>
                  <a:srgbClr val="CC0099"/>
                </a:solidFill>
                <a:latin typeface="Times New Roman" pitchFamily="18" charset="0"/>
                <a:cs typeface="Times New Roman" pitchFamily="18" charset="0"/>
              </a:rPr>
              <a:t>.</a:t>
            </a:r>
            <a:endParaRPr lang="tr-TR" sz="2400" dirty="0">
              <a:solidFill>
                <a:srgbClr val="CC0099"/>
              </a:solidFill>
            </a:endParaRPr>
          </a:p>
        </p:txBody>
      </p:sp>
      <p:sp>
        <p:nvSpPr>
          <p:cNvPr id="3" name="2 İçerik Yer Tutucusu"/>
          <p:cNvSpPr>
            <a:spLocks noGrp="1"/>
          </p:cNvSpPr>
          <p:nvPr>
            <p:ph idx="1"/>
          </p:nvPr>
        </p:nvSpPr>
        <p:spPr>
          <a:xfrm>
            <a:off x="395536" y="1052735"/>
            <a:ext cx="8445624" cy="2376265"/>
          </a:xfrm>
        </p:spPr>
        <p:txBody>
          <a:bodyPr>
            <a:normAutofit/>
          </a:bodyPr>
          <a:lstStyle/>
          <a:p>
            <a:pPr>
              <a:buNone/>
            </a:pPr>
            <a:r>
              <a:rPr lang="tr-TR" sz="1400" dirty="0" smtClean="0">
                <a:solidFill>
                  <a:schemeClr val="bg1"/>
                </a:solidFill>
                <a:latin typeface="Times New Roman" pitchFamily="18" charset="0"/>
                <a:cs typeface="Times New Roman" pitchFamily="18" charset="0"/>
              </a:rPr>
              <a:t>BİR EL DE SEN VER etkinliğine destek verildi. İzmirli kadınlar, bu yıl 8 Mart’ı salonların dışına taşıyarak kutlamak istediler ve sahillerde  el ele tutuşarak kadına yönelik şiddeti protesto ettiler.</a:t>
            </a:r>
          </a:p>
        </p:txBody>
      </p:sp>
      <p:pic>
        <p:nvPicPr>
          <p:cNvPr id="4" name="Picture 2" descr="C:\Users\sekreterlik\Desktop\8 MART 2012\Bir El'de Sen Ver\İzmirden Kadın Buluşmasına Çağrı Afişi.jpg"/>
          <p:cNvPicPr>
            <a:picLocks noChangeAspect="1" noChangeArrowheads="1"/>
          </p:cNvPicPr>
          <p:nvPr/>
        </p:nvPicPr>
        <p:blipFill>
          <a:blip r:embed="rId3" cstate="print"/>
          <a:srcRect/>
          <a:stretch>
            <a:fillRect/>
          </a:stretch>
        </p:blipFill>
        <p:spPr bwMode="auto">
          <a:xfrm>
            <a:off x="0" y="3429000"/>
            <a:ext cx="2340000" cy="3429000"/>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0" y="1628800"/>
            <a:ext cx="4139952" cy="1800200"/>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print"/>
          <a:srcRect t="774"/>
          <a:stretch>
            <a:fillRect/>
          </a:stretch>
        </p:blipFill>
        <p:spPr bwMode="auto">
          <a:xfrm>
            <a:off x="5436096" y="3429000"/>
            <a:ext cx="3707904" cy="3429000"/>
          </a:xfrm>
          <a:prstGeom prst="rect">
            <a:avLst/>
          </a:prstGeom>
          <a:noFill/>
          <a:ln w="9525">
            <a:noFill/>
            <a:miter lim="800000"/>
            <a:headEnd/>
            <a:tailEnd/>
          </a:ln>
          <a:effectLst/>
        </p:spPr>
      </p:pic>
      <p:pic>
        <p:nvPicPr>
          <p:cNvPr id="8200" name="Picture 8" descr="http://i.tmgrup.com.tr/ya/2012/03/09/276x325/691283524213.jpg"/>
          <p:cNvPicPr>
            <a:picLocks noChangeAspect="1" noChangeArrowheads="1"/>
          </p:cNvPicPr>
          <p:nvPr/>
        </p:nvPicPr>
        <p:blipFill>
          <a:blip r:embed="rId6" cstate="print"/>
          <a:srcRect/>
          <a:stretch>
            <a:fillRect/>
          </a:stretch>
        </p:blipFill>
        <p:spPr bwMode="auto">
          <a:xfrm>
            <a:off x="2339752" y="3429000"/>
            <a:ext cx="3096344" cy="1752600"/>
          </a:xfrm>
          <a:prstGeom prst="rect">
            <a:avLst/>
          </a:prstGeom>
          <a:noFill/>
        </p:spPr>
      </p:pic>
      <p:pic>
        <p:nvPicPr>
          <p:cNvPr id="8202" name="Picture 10" descr="https://encrypted-tbn1.gstatic.com/images?q=tbn:ANd9GcQEXV3wqn4DcFbitihm9xAEaaMmyqvZv19puFuqf496V0wFJg5cvxNG6sU">
            <a:hlinkClick r:id="rId7"/>
          </p:cNvPr>
          <p:cNvPicPr>
            <a:picLocks noChangeAspect="1" noChangeArrowheads="1"/>
          </p:cNvPicPr>
          <p:nvPr/>
        </p:nvPicPr>
        <p:blipFill>
          <a:blip r:embed="rId8" cstate="print"/>
          <a:srcRect/>
          <a:stretch>
            <a:fillRect/>
          </a:stretch>
        </p:blipFill>
        <p:spPr bwMode="auto">
          <a:xfrm>
            <a:off x="2330450" y="5157192"/>
            <a:ext cx="3105646" cy="1700808"/>
          </a:xfrm>
          <a:prstGeom prst="rect">
            <a:avLst/>
          </a:prstGeom>
          <a:noFill/>
        </p:spPr>
      </p:pic>
      <p:pic>
        <p:nvPicPr>
          <p:cNvPr id="8204" name="Picture 12" descr="C:\Users\sekreterlik\Desktop\FALİYETLER\8 MART DÜNYA KADINLAR GÜNÜ\08.03.2012-8 Mart Dünya Kadınlar Günü Kadın ve Sanat\seçilenler\5.jpg"/>
          <p:cNvPicPr>
            <a:picLocks noChangeAspect="1" noChangeArrowheads="1"/>
          </p:cNvPicPr>
          <p:nvPr/>
        </p:nvPicPr>
        <p:blipFill>
          <a:blip r:embed="rId9" cstate="print"/>
          <a:srcRect/>
          <a:stretch>
            <a:fillRect/>
          </a:stretch>
        </p:blipFill>
        <p:spPr bwMode="auto">
          <a:xfrm>
            <a:off x="6588224" y="1628800"/>
            <a:ext cx="2555776" cy="1800200"/>
          </a:xfrm>
          <a:prstGeom prst="rect">
            <a:avLst/>
          </a:prstGeom>
          <a:noFill/>
        </p:spPr>
      </p:pic>
      <p:pic>
        <p:nvPicPr>
          <p:cNvPr id="8206" name="Picture 14" descr="C:\Users\sekreterlik\Desktop\FALİYETLER\8 MART DÜNYA KADINLAR GÜNÜ\08.03.2012-8 Mart Dünya Kadınlar Günü Kadın ve Sanat\seçilenler\8.jpg"/>
          <p:cNvPicPr>
            <a:picLocks noChangeAspect="1" noChangeArrowheads="1"/>
          </p:cNvPicPr>
          <p:nvPr/>
        </p:nvPicPr>
        <p:blipFill>
          <a:blip r:embed="rId10" cstate="print"/>
          <a:srcRect/>
          <a:stretch>
            <a:fillRect/>
          </a:stretch>
        </p:blipFill>
        <p:spPr bwMode="auto">
          <a:xfrm>
            <a:off x="4140200" y="1628800"/>
            <a:ext cx="2520032" cy="18002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3752"/>
            <a:ext cx="8229600" cy="1143000"/>
          </a:xfrm>
        </p:spPr>
        <p:txBody>
          <a:bodyPr/>
          <a:lstStyle/>
          <a:p>
            <a:r>
              <a:rPr lang="tr-TR" dirty="0" smtClean="0">
                <a:solidFill>
                  <a:srgbClr val="CC0099"/>
                </a:solidFill>
              </a:rPr>
              <a:t>CUMHURİYET,ATATÜRK ve KADIN</a:t>
            </a:r>
            <a:endParaRPr lang="tr-TR" dirty="0">
              <a:solidFill>
                <a:srgbClr val="CC0099"/>
              </a:solidFill>
            </a:endParaRPr>
          </a:p>
        </p:txBody>
      </p:sp>
      <p:pic>
        <p:nvPicPr>
          <p:cNvPr id="1026" name="Picture 2" descr="C:\Users\sekreterlik\Desktop\FALİYETLER\Dekaum Afiş ve Davetiyeler\DEKAUM Cumhuriyet, Atatürk ve Kadın Panel Afişi.jpg"/>
          <p:cNvPicPr>
            <a:picLocks noGrp="1" noChangeAspect="1" noChangeArrowheads="1"/>
          </p:cNvPicPr>
          <p:nvPr>
            <p:ph idx="1"/>
          </p:nvPr>
        </p:nvPicPr>
        <p:blipFill>
          <a:blip r:embed="rId2" cstate="print"/>
          <a:srcRect/>
          <a:stretch>
            <a:fillRect/>
          </a:stretch>
        </p:blipFill>
        <p:spPr bwMode="auto">
          <a:xfrm>
            <a:off x="0" y="1196752"/>
            <a:ext cx="4139952" cy="5661248"/>
          </a:xfrm>
          <a:prstGeom prst="rect">
            <a:avLst/>
          </a:prstGeom>
          <a:noFill/>
        </p:spPr>
      </p:pic>
      <p:pic>
        <p:nvPicPr>
          <p:cNvPr id="1028" name="Picture 4" descr="C:\Users\sekreterlik\Desktop\Resimlerrrrrr 006.jpg"/>
          <p:cNvPicPr>
            <a:picLocks noChangeAspect="1" noChangeArrowheads="1"/>
          </p:cNvPicPr>
          <p:nvPr/>
        </p:nvPicPr>
        <p:blipFill>
          <a:blip r:embed="rId3" cstate="print"/>
          <a:srcRect/>
          <a:stretch>
            <a:fillRect/>
          </a:stretch>
        </p:blipFill>
        <p:spPr bwMode="auto">
          <a:xfrm>
            <a:off x="4140200" y="1196752"/>
            <a:ext cx="5003800" cy="566124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smtClean="0">
                <a:solidFill>
                  <a:srgbClr val="CC0099"/>
                </a:solidFill>
              </a:rPr>
              <a:t>Cumhuriyeti Kuran Kadınlar Sergisi </a:t>
            </a:r>
            <a:r>
              <a:rPr lang="tr-TR" sz="3200" dirty="0" smtClean="0">
                <a:solidFill>
                  <a:srgbClr val="CC0099"/>
                </a:solidFill>
              </a:rPr>
              <a:t>/</a:t>
            </a:r>
            <a:br>
              <a:rPr lang="tr-TR" sz="3200" dirty="0" smtClean="0">
                <a:solidFill>
                  <a:srgbClr val="CC0099"/>
                </a:solidFill>
              </a:rPr>
            </a:br>
            <a:r>
              <a:rPr lang="tr-TR" sz="3200" dirty="0" smtClean="0">
                <a:solidFill>
                  <a:srgbClr val="CC0099"/>
                </a:solidFill>
              </a:rPr>
              <a:t>PANEL</a:t>
            </a:r>
            <a:endParaRPr lang="tr-TR" sz="3200" dirty="0">
              <a:solidFill>
                <a:srgbClr val="CC0099"/>
              </a:solidFill>
            </a:endParaRPr>
          </a:p>
        </p:txBody>
      </p:sp>
      <p:pic>
        <p:nvPicPr>
          <p:cNvPr id="45058" name="Picture 2" descr="C:\Users\sekreterlik\Desktop\Cumhuriyeti Kuran Kadınlar Sergisi.JPG"/>
          <p:cNvPicPr>
            <a:picLocks noGrp="1" noChangeAspect="1" noChangeArrowheads="1"/>
          </p:cNvPicPr>
          <p:nvPr>
            <p:ph idx="1"/>
          </p:nvPr>
        </p:nvPicPr>
        <p:blipFill>
          <a:blip r:embed="rId2" cstate="print"/>
          <a:srcRect/>
          <a:stretch>
            <a:fillRect/>
          </a:stretch>
        </p:blipFill>
        <p:spPr bwMode="auto">
          <a:xfrm>
            <a:off x="3419872" y="1708809"/>
            <a:ext cx="2952328" cy="2906801"/>
          </a:xfrm>
          <a:prstGeom prst="rect">
            <a:avLst/>
          </a:prstGeom>
          <a:noFill/>
        </p:spPr>
      </p:pic>
      <p:pic>
        <p:nvPicPr>
          <p:cNvPr id="45059" name="Picture 3" descr="C:\Users\sekreterlik\Desktop\IMG_0018.JPG"/>
          <p:cNvPicPr>
            <a:picLocks noChangeAspect="1" noChangeArrowheads="1"/>
          </p:cNvPicPr>
          <p:nvPr/>
        </p:nvPicPr>
        <p:blipFill>
          <a:blip r:embed="rId3" cstate="print"/>
          <a:srcRect/>
          <a:stretch>
            <a:fillRect/>
          </a:stretch>
        </p:blipFill>
        <p:spPr bwMode="auto">
          <a:xfrm>
            <a:off x="6372200" y="1708809"/>
            <a:ext cx="2771800" cy="2906801"/>
          </a:xfrm>
          <a:prstGeom prst="rect">
            <a:avLst/>
          </a:prstGeom>
          <a:noFill/>
        </p:spPr>
      </p:pic>
      <p:pic>
        <p:nvPicPr>
          <p:cNvPr id="45060" name="Picture 4" descr="C:\Users\sekreterlik\Desktop\1.bmp"/>
          <p:cNvPicPr>
            <a:picLocks noChangeAspect="1" noChangeArrowheads="1"/>
          </p:cNvPicPr>
          <p:nvPr/>
        </p:nvPicPr>
        <p:blipFill>
          <a:blip r:embed="rId4" cstate="print"/>
          <a:srcRect/>
          <a:stretch>
            <a:fillRect/>
          </a:stretch>
        </p:blipFill>
        <p:spPr bwMode="auto">
          <a:xfrm>
            <a:off x="0" y="1708809"/>
            <a:ext cx="3419872" cy="5149191"/>
          </a:xfrm>
          <a:prstGeom prst="rect">
            <a:avLst/>
          </a:prstGeom>
          <a:noFill/>
        </p:spPr>
      </p:pic>
      <p:pic>
        <p:nvPicPr>
          <p:cNvPr id="45061" name="Picture 5" descr="C:\Users\sekreterlik\Desktop\4.jpg"/>
          <p:cNvPicPr>
            <a:picLocks noChangeAspect="1" noChangeArrowheads="1"/>
          </p:cNvPicPr>
          <p:nvPr/>
        </p:nvPicPr>
        <p:blipFill>
          <a:blip r:embed="rId5" cstate="print"/>
          <a:srcRect/>
          <a:stretch>
            <a:fillRect/>
          </a:stretch>
        </p:blipFill>
        <p:spPr bwMode="auto">
          <a:xfrm>
            <a:off x="3419872" y="4509120"/>
            <a:ext cx="2952328" cy="2376264"/>
          </a:xfrm>
          <a:prstGeom prst="rect">
            <a:avLst/>
          </a:prstGeom>
          <a:noFill/>
        </p:spPr>
      </p:pic>
      <p:pic>
        <p:nvPicPr>
          <p:cNvPr id="45062" name="Picture 6" descr="C:\Users\sekreterlik\Desktop\_DSC8677.JPG"/>
          <p:cNvPicPr>
            <a:picLocks noChangeAspect="1" noChangeArrowheads="1"/>
          </p:cNvPicPr>
          <p:nvPr/>
        </p:nvPicPr>
        <p:blipFill>
          <a:blip r:embed="rId6" cstate="print"/>
          <a:srcRect/>
          <a:stretch>
            <a:fillRect/>
          </a:stretch>
        </p:blipFill>
        <p:spPr bwMode="auto">
          <a:xfrm>
            <a:off x="6372200" y="4509120"/>
            <a:ext cx="2771800" cy="237626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4624"/>
            <a:ext cx="8229600" cy="1143000"/>
          </a:xfrm>
        </p:spPr>
        <p:txBody>
          <a:bodyPr>
            <a:normAutofit/>
          </a:bodyPr>
          <a:lstStyle/>
          <a:p>
            <a:r>
              <a:rPr lang="tr-TR" sz="2800" dirty="0" smtClean="0">
                <a:solidFill>
                  <a:srgbClr val="CC0099"/>
                </a:solidFill>
              </a:rPr>
              <a:t>HAYATIMIZI DEĞİŞTİREN KÜÇÜK ŞEYLER</a:t>
            </a:r>
            <a:endParaRPr lang="tr-TR" sz="2800" dirty="0">
              <a:solidFill>
                <a:srgbClr val="CC0099"/>
              </a:solidFill>
            </a:endParaRPr>
          </a:p>
        </p:txBody>
      </p:sp>
      <p:sp>
        <p:nvSpPr>
          <p:cNvPr id="3" name="2 İçerik Yer Tutucusu"/>
          <p:cNvSpPr>
            <a:spLocks noGrp="1"/>
          </p:cNvSpPr>
          <p:nvPr>
            <p:ph idx="1"/>
          </p:nvPr>
        </p:nvSpPr>
        <p:spPr>
          <a:xfrm>
            <a:off x="457200" y="908720"/>
            <a:ext cx="8229600" cy="1598166"/>
          </a:xfrm>
        </p:spPr>
        <p:txBody>
          <a:bodyPr>
            <a:normAutofit lnSpcReduction="10000"/>
          </a:bodyPr>
          <a:lstStyle/>
          <a:p>
            <a:r>
              <a:rPr lang="tr-TR" sz="2000" dirty="0" smtClean="0">
                <a:solidFill>
                  <a:schemeClr val="bg1"/>
                </a:solidFill>
              </a:rPr>
              <a:t>Dokuz Eylül Üniversitesi Kadın Hakları ve Sorunları Araştırma ve Uygulama Merkezi(DEKAUM) tarafından; Üniversitemizin kuruluşunun 30. yılı etkinlikleri kapsamında düzenlediğimiz konferanslar dizisinin 2. sinde , Prof. Dr. Saffet MUTLUER’in (Beyin ve Cerrahi) konuşmacı olara yer aldığı </a:t>
            </a:r>
            <a:r>
              <a:rPr lang="tr-TR" sz="2000" dirty="0" smtClean="0">
                <a:solidFill>
                  <a:srgbClr val="CC0099"/>
                </a:solidFill>
              </a:rPr>
              <a:t>“HAYATIMIZI DEĞİŞTİREN KÜÇÜK ŞEYLER” </a:t>
            </a:r>
            <a:r>
              <a:rPr lang="tr-TR" sz="2000" dirty="0" smtClean="0">
                <a:solidFill>
                  <a:schemeClr val="bg1"/>
                </a:solidFill>
              </a:rPr>
              <a:t>gerçekleştirilmiştir.</a:t>
            </a:r>
            <a:endParaRPr lang="tr-TR" sz="2000" dirty="0">
              <a:solidFill>
                <a:schemeClr val="bg1"/>
              </a:solidFill>
            </a:endParaRPr>
          </a:p>
        </p:txBody>
      </p:sp>
      <p:pic>
        <p:nvPicPr>
          <p:cNvPr id="2049" name="Picture 1" descr="C:\Users\sekreterlik\Desktop\Resimlerrrrrr 020.jpg"/>
          <p:cNvPicPr>
            <a:picLocks noChangeAspect="1" noChangeArrowheads="1"/>
          </p:cNvPicPr>
          <p:nvPr/>
        </p:nvPicPr>
        <p:blipFill>
          <a:blip r:embed="rId2" cstate="print"/>
          <a:srcRect/>
          <a:stretch>
            <a:fillRect/>
          </a:stretch>
        </p:blipFill>
        <p:spPr bwMode="auto">
          <a:xfrm>
            <a:off x="3779912" y="2486187"/>
            <a:ext cx="2605791" cy="2598551"/>
          </a:xfrm>
          <a:prstGeom prst="rect">
            <a:avLst/>
          </a:prstGeom>
          <a:noFill/>
        </p:spPr>
      </p:pic>
      <p:pic>
        <p:nvPicPr>
          <p:cNvPr id="2050" name="Picture 2" descr="C:\Users\sekreterlik\Desktop\Konferans Afişi (2).jpg"/>
          <p:cNvPicPr>
            <a:picLocks noChangeAspect="1" noChangeArrowheads="1"/>
          </p:cNvPicPr>
          <p:nvPr/>
        </p:nvPicPr>
        <p:blipFill>
          <a:blip r:embed="rId3" cstate="print"/>
          <a:srcRect/>
          <a:stretch>
            <a:fillRect/>
          </a:stretch>
        </p:blipFill>
        <p:spPr bwMode="auto">
          <a:xfrm>
            <a:off x="0" y="2492896"/>
            <a:ext cx="3779912" cy="4365104"/>
          </a:xfrm>
          <a:prstGeom prst="rect">
            <a:avLst/>
          </a:prstGeom>
          <a:noFill/>
        </p:spPr>
      </p:pic>
      <p:pic>
        <p:nvPicPr>
          <p:cNvPr id="2052" name="Picture 4" descr="C:\Users\sekreterlik\Desktop\Resimlerrrrrr 030.jpg"/>
          <p:cNvPicPr>
            <a:picLocks noChangeAspect="1" noChangeArrowheads="1"/>
          </p:cNvPicPr>
          <p:nvPr/>
        </p:nvPicPr>
        <p:blipFill>
          <a:blip r:embed="rId4" cstate="print"/>
          <a:srcRect/>
          <a:stretch>
            <a:fillRect/>
          </a:stretch>
        </p:blipFill>
        <p:spPr bwMode="auto">
          <a:xfrm>
            <a:off x="6027744" y="2492896"/>
            <a:ext cx="3116256" cy="2520280"/>
          </a:xfrm>
          <a:prstGeom prst="rect">
            <a:avLst/>
          </a:prstGeom>
          <a:noFill/>
        </p:spPr>
      </p:pic>
      <p:pic>
        <p:nvPicPr>
          <p:cNvPr id="2053" name="Picture 5" descr="C:\Users\sekreterlik\Desktop\Resimlerrrrrr 037.jpg"/>
          <p:cNvPicPr>
            <a:picLocks noChangeAspect="1" noChangeArrowheads="1"/>
          </p:cNvPicPr>
          <p:nvPr/>
        </p:nvPicPr>
        <p:blipFill>
          <a:blip r:embed="rId5" cstate="print"/>
          <a:srcRect/>
          <a:stretch>
            <a:fillRect/>
          </a:stretch>
        </p:blipFill>
        <p:spPr bwMode="auto">
          <a:xfrm>
            <a:off x="3779912" y="4840224"/>
            <a:ext cx="2232248" cy="2017776"/>
          </a:xfrm>
          <a:prstGeom prst="rect">
            <a:avLst/>
          </a:prstGeom>
          <a:noFill/>
        </p:spPr>
      </p:pic>
      <p:pic>
        <p:nvPicPr>
          <p:cNvPr id="2054" name="Picture 6" descr="C:\Users\sekreterlik\Desktop\Resimlerrrrrr 002.jpg"/>
          <p:cNvPicPr>
            <a:picLocks noChangeAspect="1" noChangeArrowheads="1"/>
          </p:cNvPicPr>
          <p:nvPr/>
        </p:nvPicPr>
        <p:blipFill>
          <a:blip r:embed="rId6" cstate="print"/>
          <a:srcRect/>
          <a:stretch>
            <a:fillRect/>
          </a:stretch>
        </p:blipFill>
        <p:spPr bwMode="auto">
          <a:xfrm>
            <a:off x="6012160" y="4840224"/>
            <a:ext cx="3131840" cy="201777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229600" cy="1512168"/>
          </a:xfrm>
        </p:spPr>
        <p:txBody>
          <a:bodyPr>
            <a:noAutofit/>
          </a:bodyPr>
          <a:lstStyle/>
          <a:p>
            <a:r>
              <a:rPr lang="tr-TR" sz="2400" b="1" dirty="0" smtClean="0">
                <a:solidFill>
                  <a:schemeClr val="tx2">
                    <a:lumMod val="60000"/>
                    <a:lumOff val="40000"/>
                  </a:schemeClr>
                </a:solidFill>
                <a:latin typeface="Times New Roman" pitchFamily="18" charset="0"/>
                <a:cs typeface="Times New Roman" pitchFamily="18" charset="0"/>
              </a:rPr>
              <a:t>DE</a:t>
            </a:r>
            <a:r>
              <a:rPr lang="tr-TR" sz="2400" b="1" dirty="0" smtClean="0">
                <a:solidFill>
                  <a:srgbClr val="CC0099"/>
                </a:solidFill>
                <a:latin typeface="Times New Roman" pitchFamily="18" charset="0"/>
                <a:cs typeface="Times New Roman" pitchFamily="18" charset="0"/>
              </a:rPr>
              <a:t>KAUM’UN AÇILIŞI VE “</a:t>
            </a:r>
            <a:r>
              <a:rPr lang="tr-TR" sz="2400" b="1" dirty="0" smtClean="0">
                <a:solidFill>
                  <a:schemeClr val="bg1"/>
                </a:solidFill>
                <a:latin typeface="Times New Roman" pitchFamily="18" charset="0"/>
                <a:cs typeface="Times New Roman" pitchFamily="18" charset="0"/>
              </a:rPr>
              <a:t>KADIN-ERKEK EŞİTSİZLİĞİ SORUNUNUN ÇÖZÜMÜNDE ERKEK DESTEĞİ’NİN ÖNEMİ</a:t>
            </a:r>
            <a:r>
              <a:rPr lang="tr-TR" sz="2400" b="1" dirty="0" smtClean="0">
                <a:solidFill>
                  <a:srgbClr val="CC0099"/>
                </a:solidFill>
                <a:latin typeface="Times New Roman" pitchFamily="18" charset="0"/>
                <a:cs typeface="Times New Roman" pitchFamily="18" charset="0"/>
              </a:rPr>
              <a:t>” KONULU PANEL (06.01.2011)</a:t>
            </a:r>
            <a:endParaRPr lang="tr-TR" sz="2400" b="1" dirty="0">
              <a:solidFill>
                <a:srgbClr val="CC0099"/>
              </a:solidFill>
            </a:endParaRPr>
          </a:p>
        </p:txBody>
      </p:sp>
      <p:pic>
        <p:nvPicPr>
          <p:cNvPr id="4" name="Picture 2" descr="C:\Users\sekreterlik\Desktop\ETKİNLİK AFİŞ\Etkinlik Afişlerimiz\1.jpg"/>
          <p:cNvPicPr>
            <a:picLocks noGrp="1" noChangeAspect="1" noChangeArrowheads="1"/>
          </p:cNvPicPr>
          <p:nvPr>
            <p:ph idx="1"/>
          </p:nvPr>
        </p:nvPicPr>
        <p:blipFill>
          <a:blip r:embed="rId2" cstate="print"/>
          <a:srcRect/>
          <a:stretch>
            <a:fillRect/>
          </a:stretch>
        </p:blipFill>
        <p:spPr bwMode="auto">
          <a:xfrm>
            <a:off x="971600" y="1628800"/>
            <a:ext cx="7128792" cy="52292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9392"/>
            <a:ext cx="8229600" cy="1143000"/>
          </a:xfrm>
        </p:spPr>
        <p:txBody>
          <a:bodyPr/>
          <a:lstStyle/>
          <a:p>
            <a:r>
              <a:rPr lang="tr-TR" dirty="0" smtClean="0">
                <a:solidFill>
                  <a:srgbClr val="CC0099"/>
                </a:solidFill>
              </a:rPr>
              <a:t>AYNADAKİ BEN…</a:t>
            </a:r>
            <a:endParaRPr lang="tr-TR" dirty="0">
              <a:solidFill>
                <a:srgbClr val="CC0099"/>
              </a:solidFill>
            </a:endParaRPr>
          </a:p>
        </p:txBody>
      </p:sp>
      <p:sp>
        <p:nvSpPr>
          <p:cNvPr id="3" name="2 İçerik Yer Tutucusu"/>
          <p:cNvSpPr>
            <a:spLocks noGrp="1"/>
          </p:cNvSpPr>
          <p:nvPr>
            <p:ph idx="1"/>
          </p:nvPr>
        </p:nvSpPr>
        <p:spPr>
          <a:xfrm>
            <a:off x="457200" y="836712"/>
            <a:ext cx="8229600" cy="1656184"/>
          </a:xfrm>
        </p:spPr>
        <p:txBody>
          <a:bodyPr>
            <a:normAutofit/>
          </a:bodyPr>
          <a:lstStyle/>
          <a:p>
            <a:r>
              <a:rPr lang="tr-TR" sz="2000" dirty="0" smtClean="0">
                <a:solidFill>
                  <a:schemeClr val="bg1"/>
                </a:solidFill>
              </a:rPr>
              <a:t>Dokuz Eylül Üniversitesi Kadın Hakları ve Sorunları Araştırma ve Uygulama Merkezi(DEKAUM) tarafından; Üniversitemizin kuruluşunun 30. yılı etkinlikleri kapsamında düzenlediğimiz konferanslar dizisinin 3’sinde, </a:t>
            </a:r>
            <a:r>
              <a:rPr lang="tr-TR" sz="2000" b="1" dirty="0" smtClean="0">
                <a:solidFill>
                  <a:schemeClr val="bg1"/>
                </a:solidFill>
              </a:rPr>
              <a:t>Prof.Dr. Ayşen BAYKARA’</a:t>
            </a:r>
            <a:r>
              <a:rPr lang="tr-TR" sz="2000" dirty="0" smtClean="0">
                <a:solidFill>
                  <a:schemeClr val="bg1"/>
                </a:solidFill>
              </a:rPr>
              <a:t>nın</a:t>
            </a:r>
            <a:r>
              <a:rPr lang="tr-TR" sz="2000" b="1" dirty="0" smtClean="0">
                <a:solidFill>
                  <a:schemeClr val="bg1"/>
                </a:solidFill>
              </a:rPr>
              <a:t> </a:t>
            </a:r>
            <a:r>
              <a:rPr lang="tr-TR" sz="2000" dirty="0" smtClean="0">
                <a:solidFill>
                  <a:schemeClr val="bg1"/>
                </a:solidFill>
              </a:rPr>
              <a:t>(Çocuk ve Genç </a:t>
            </a:r>
            <a:r>
              <a:rPr lang="tr-TR" sz="2000" dirty="0" err="1" smtClean="0">
                <a:solidFill>
                  <a:schemeClr val="bg1"/>
                </a:solidFill>
              </a:rPr>
              <a:t>Psikiyatristi</a:t>
            </a:r>
            <a:r>
              <a:rPr lang="tr-TR" sz="2000" dirty="0" smtClean="0">
                <a:solidFill>
                  <a:schemeClr val="bg1"/>
                </a:solidFill>
              </a:rPr>
              <a:t>) konuşmacı olarak yer aldığı </a:t>
            </a:r>
            <a:r>
              <a:rPr lang="tr-TR" sz="2000" dirty="0" smtClean="0">
                <a:solidFill>
                  <a:srgbClr val="CC0099"/>
                </a:solidFill>
              </a:rPr>
              <a:t>“AYNADAKİ BEN” </a:t>
            </a:r>
            <a:r>
              <a:rPr lang="tr-TR" sz="2000" dirty="0" smtClean="0">
                <a:solidFill>
                  <a:schemeClr val="bg1"/>
                </a:solidFill>
              </a:rPr>
              <a:t>konferans gerçekleştirilmiştir.</a:t>
            </a:r>
            <a:endParaRPr lang="tr-TR" sz="2000" dirty="0">
              <a:solidFill>
                <a:schemeClr val="bg1"/>
              </a:solidFill>
            </a:endParaRPr>
          </a:p>
        </p:txBody>
      </p:sp>
      <p:pic>
        <p:nvPicPr>
          <p:cNvPr id="1026" name="Picture 2" descr="C:\Users\sekreterlik\Desktop\FALİYETLER\Dekaum Afiş ve Davetiyeler\1 (2).jpg"/>
          <p:cNvPicPr>
            <a:picLocks noChangeAspect="1" noChangeArrowheads="1"/>
          </p:cNvPicPr>
          <p:nvPr/>
        </p:nvPicPr>
        <p:blipFill>
          <a:blip r:embed="rId2" cstate="print"/>
          <a:srcRect/>
          <a:stretch>
            <a:fillRect/>
          </a:stretch>
        </p:blipFill>
        <p:spPr bwMode="auto">
          <a:xfrm>
            <a:off x="0" y="2636912"/>
            <a:ext cx="3275856" cy="4221088"/>
          </a:xfrm>
          <a:prstGeom prst="rect">
            <a:avLst/>
          </a:prstGeom>
          <a:noFill/>
        </p:spPr>
      </p:pic>
      <p:pic>
        <p:nvPicPr>
          <p:cNvPr id="1027" name="Picture 3" descr="C:\Users\sekreterlik\Desktop\Resimlerrrrrr 041.jpg"/>
          <p:cNvPicPr>
            <a:picLocks noChangeAspect="1" noChangeArrowheads="1"/>
          </p:cNvPicPr>
          <p:nvPr/>
        </p:nvPicPr>
        <p:blipFill>
          <a:blip r:embed="rId3" cstate="print"/>
          <a:srcRect/>
          <a:stretch>
            <a:fillRect/>
          </a:stretch>
        </p:blipFill>
        <p:spPr bwMode="auto">
          <a:xfrm>
            <a:off x="3264849" y="2636912"/>
            <a:ext cx="3395384" cy="2232247"/>
          </a:xfrm>
          <a:prstGeom prst="rect">
            <a:avLst/>
          </a:prstGeom>
          <a:noFill/>
        </p:spPr>
      </p:pic>
      <p:pic>
        <p:nvPicPr>
          <p:cNvPr id="1028" name="Picture 4" descr="C:\Users\sekreterlik\Desktop\Resimlerrrrrr 038.jpg"/>
          <p:cNvPicPr>
            <a:picLocks noChangeAspect="1" noChangeArrowheads="1"/>
          </p:cNvPicPr>
          <p:nvPr/>
        </p:nvPicPr>
        <p:blipFill>
          <a:blip r:embed="rId4" cstate="print"/>
          <a:srcRect/>
          <a:stretch>
            <a:fillRect/>
          </a:stretch>
        </p:blipFill>
        <p:spPr bwMode="auto">
          <a:xfrm>
            <a:off x="3275856" y="4869160"/>
            <a:ext cx="2808312" cy="1988839"/>
          </a:xfrm>
          <a:prstGeom prst="rect">
            <a:avLst/>
          </a:prstGeom>
          <a:noFill/>
        </p:spPr>
      </p:pic>
      <p:pic>
        <p:nvPicPr>
          <p:cNvPr id="1029" name="Picture 5" descr="C:\Users\sekreterlik\Desktop\Resimlerrrrrr 031.jpg"/>
          <p:cNvPicPr>
            <a:picLocks noChangeAspect="1" noChangeArrowheads="1"/>
          </p:cNvPicPr>
          <p:nvPr/>
        </p:nvPicPr>
        <p:blipFill>
          <a:blip r:embed="rId5" cstate="print"/>
          <a:srcRect/>
          <a:stretch>
            <a:fillRect/>
          </a:stretch>
        </p:blipFill>
        <p:spPr bwMode="auto">
          <a:xfrm>
            <a:off x="6050333" y="2639826"/>
            <a:ext cx="3093667" cy="421817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4624"/>
            <a:ext cx="7715200" cy="994122"/>
          </a:xfrm>
        </p:spPr>
        <p:txBody>
          <a:bodyPr/>
          <a:lstStyle/>
          <a:p>
            <a:r>
              <a:rPr lang="tr-TR" dirty="0" smtClean="0">
                <a:solidFill>
                  <a:srgbClr val="CC0099"/>
                </a:solidFill>
              </a:rPr>
              <a:t>8 Mart 2013</a:t>
            </a:r>
            <a:endParaRPr lang="tr-TR" dirty="0">
              <a:solidFill>
                <a:srgbClr val="CC0099"/>
              </a:solidFill>
            </a:endParaRPr>
          </a:p>
        </p:txBody>
      </p:sp>
      <p:sp>
        <p:nvSpPr>
          <p:cNvPr id="3" name="2 İçerik Yer Tutucusu"/>
          <p:cNvSpPr>
            <a:spLocks noGrp="1"/>
          </p:cNvSpPr>
          <p:nvPr>
            <p:ph idx="1"/>
          </p:nvPr>
        </p:nvSpPr>
        <p:spPr>
          <a:xfrm>
            <a:off x="539552" y="1019869"/>
            <a:ext cx="8229600" cy="752947"/>
          </a:xfrm>
        </p:spPr>
        <p:txBody>
          <a:bodyPr>
            <a:normAutofit/>
          </a:bodyPr>
          <a:lstStyle/>
          <a:p>
            <a:r>
              <a:rPr lang="tr-TR" sz="1800" dirty="0" smtClean="0">
                <a:solidFill>
                  <a:schemeClr val="bg1"/>
                </a:solidFill>
              </a:rPr>
              <a:t>8 Mart Dünya Kadınlar Günü’nde, Yeni Asır Gazetesi Genel Yayın Yönetmeni </a:t>
            </a:r>
            <a:r>
              <a:rPr lang="tr-TR" sz="1800" b="1" dirty="0" smtClean="0">
                <a:solidFill>
                  <a:schemeClr val="bg1"/>
                </a:solidFill>
              </a:rPr>
              <a:t>Şebnem BURSALI </a:t>
            </a:r>
            <a:r>
              <a:rPr lang="tr-TR" sz="1800" dirty="0" smtClean="0">
                <a:solidFill>
                  <a:schemeClr val="bg1"/>
                </a:solidFill>
              </a:rPr>
              <a:t>konuşmacı olarak yer aldı. </a:t>
            </a:r>
            <a:r>
              <a:rPr lang="tr-TR" sz="1800" b="1" dirty="0" smtClean="0">
                <a:solidFill>
                  <a:schemeClr val="bg1"/>
                </a:solidFill>
              </a:rPr>
              <a:t>Faruk DEMİR </a:t>
            </a:r>
            <a:r>
              <a:rPr lang="tr-TR" sz="1800" dirty="0" smtClean="0">
                <a:solidFill>
                  <a:schemeClr val="bg1"/>
                </a:solidFill>
              </a:rPr>
              <a:t>konser verdi.</a:t>
            </a:r>
            <a:endParaRPr lang="tr-TR" sz="1800" dirty="0">
              <a:solidFill>
                <a:schemeClr val="bg1"/>
              </a:solidFill>
            </a:endParaRPr>
          </a:p>
        </p:txBody>
      </p:sp>
      <p:pic>
        <p:nvPicPr>
          <p:cNvPr id="1026" name="Picture 2" descr="C:\Users\sekreterlik\Desktop\WEB\DEKAUM 8 Mart       Dünya Kadınlar Günü Afişi.jpg"/>
          <p:cNvPicPr>
            <a:picLocks noChangeAspect="1" noChangeArrowheads="1"/>
          </p:cNvPicPr>
          <p:nvPr/>
        </p:nvPicPr>
        <p:blipFill>
          <a:blip r:embed="rId2" cstate="print"/>
          <a:srcRect/>
          <a:stretch>
            <a:fillRect/>
          </a:stretch>
        </p:blipFill>
        <p:spPr bwMode="auto">
          <a:xfrm>
            <a:off x="0" y="1988840"/>
            <a:ext cx="3419872" cy="4536504"/>
          </a:xfrm>
          <a:prstGeom prst="rect">
            <a:avLst/>
          </a:prstGeom>
          <a:noFill/>
        </p:spPr>
      </p:pic>
      <p:pic>
        <p:nvPicPr>
          <p:cNvPr id="1027" name="Picture 3" descr="C:\Users\sekreterlik\Desktop\FALİYETLER\Fotoğraflar\fotograf\DSC_0577_(2000_x_1335).jpg"/>
          <p:cNvPicPr>
            <a:picLocks noChangeAspect="1" noChangeArrowheads="1"/>
          </p:cNvPicPr>
          <p:nvPr/>
        </p:nvPicPr>
        <p:blipFill>
          <a:blip r:embed="rId3" cstate="print"/>
          <a:srcRect/>
          <a:stretch>
            <a:fillRect/>
          </a:stretch>
        </p:blipFill>
        <p:spPr bwMode="auto">
          <a:xfrm>
            <a:off x="6084168" y="4079180"/>
            <a:ext cx="3059832" cy="2436940"/>
          </a:xfrm>
          <a:prstGeom prst="rect">
            <a:avLst/>
          </a:prstGeom>
          <a:noFill/>
        </p:spPr>
      </p:pic>
      <p:pic>
        <p:nvPicPr>
          <p:cNvPr id="1029" name="Picture 5" descr="C:\Users\sekreterlik\Desktop\Kadınla Günü 073.JPG"/>
          <p:cNvPicPr>
            <a:picLocks noChangeAspect="1" noChangeArrowheads="1"/>
          </p:cNvPicPr>
          <p:nvPr/>
        </p:nvPicPr>
        <p:blipFill>
          <a:blip r:embed="rId4" cstate="print"/>
          <a:srcRect/>
          <a:stretch>
            <a:fillRect/>
          </a:stretch>
        </p:blipFill>
        <p:spPr bwMode="auto">
          <a:xfrm>
            <a:off x="3419872" y="4007170"/>
            <a:ext cx="2664296" cy="2518173"/>
          </a:xfrm>
          <a:prstGeom prst="rect">
            <a:avLst/>
          </a:prstGeom>
          <a:noFill/>
        </p:spPr>
      </p:pic>
      <p:pic>
        <p:nvPicPr>
          <p:cNvPr id="4" name="Picture 2" descr="C:\Users\sekreterlik\Desktop\Kadınla Günü 066.JPG"/>
          <p:cNvPicPr>
            <a:picLocks noChangeAspect="1" noChangeArrowheads="1"/>
          </p:cNvPicPr>
          <p:nvPr/>
        </p:nvPicPr>
        <p:blipFill>
          <a:blip r:embed="rId5" cstate="print"/>
          <a:srcRect/>
          <a:stretch>
            <a:fillRect/>
          </a:stretch>
        </p:blipFill>
        <p:spPr bwMode="auto">
          <a:xfrm>
            <a:off x="3419872" y="1988840"/>
            <a:ext cx="1800200" cy="2118775"/>
          </a:xfrm>
          <a:prstGeom prst="rect">
            <a:avLst/>
          </a:prstGeom>
          <a:noFill/>
        </p:spPr>
      </p:pic>
      <p:pic>
        <p:nvPicPr>
          <p:cNvPr id="8194" name="Picture 2" descr="C:\Users\sekreterlik\Desktop\Kadınla Günü 121.JPG"/>
          <p:cNvPicPr>
            <a:picLocks noChangeAspect="1" noChangeArrowheads="1"/>
          </p:cNvPicPr>
          <p:nvPr/>
        </p:nvPicPr>
        <p:blipFill>
          <a:blip r:embed="rId6" cstate="print"/>
          <a:srcRect/>
          <a:stretch>
            <a:fillRect/>
          </a:stretch>
        </p:blipFill>
        <p:spPr bwMode="auto">
          <a:xfrm>
            <a:off x="5183560" y="1990947"/>
            <a:ext cx="1728192" cy="2088232"/>
          </a:xfrm>
          <a:prstGeom prst="rect">
            <a:avLst/>
          </a:prstGeom>
          <a:noFill/>
        </p:spPr>
      </p:pic>
      <p:pic>
        <p:nvPicPr>
          <p:cNvPr id="8195" name="Picture 3" descr="C:\Users\sekreterlik\Desktop\son.jpg"/>
          <p:cNvPicPr>
            <a:picLocks noChangeAspect="1" noChangeArrowheads="1"/>
          </p:cNvPicPr>
          <p:nvPr/>
        </p:nvPicPr>
        <p:blipFill>
          <a:blip r:embed="rId7" cstate="print"/>
          <a:srcRect/>
          <a:stretch>
            <a:fillRect/>
          </a:stretch>
        </p:blipFill>
        <p:spPr bwMode="auto">
          <a:xfrm>
            <a:off x="6911752" y="1990947"/>
            <a:ext cx="2232248" cy="208823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6632"/>
            <a:ext cx="8219256" cy="1354162"/>
          </a:xfrm>
        </p:spPr>
        <p:txBody>
          <a:bodyPr>
            <a:normAutofit fontScale="90000"/>
          </a:bodyPr>
          <a:lstStyle/>
          <a:p>
            <a:r>
              <a:rPr lang="tr-TR" dirty="0" smtClean="0">
                <a:solidFill>
                  <a:srgbClr val="CC0099"/>
                </a:solidFill>
              </a:rPr>
              <a:t>KADINA ŞİDDET ve ÇOCUK GELİNLER 25 Mart 2013</a:t>
            </a:r>
            <a:endParaRPr lang="tr-TR" dirty="0">
              <a:solidFill>
                <a:srgbClr val="CC0099"/>
              </a:solidFill>
            </a:endParaRPr>
          </a:p>
        </p:txBody>
      </p:sp>
      <p:sp>
        <p:nvSpPr>
          <p:cNvPr id="3" name="2 İçerik Yer Tutucusu"/>
          <p:cNvSpPr>
            <a:spLocks noGrp="1"/>
          </p:cNvSpPr>
          <p:nvPr>
            <p:ph idx="1"/>
          </p:nvPr>
        </p:nvSpPr>
        <p:spPr>
          <a:xfrm>
            <a:off x="457200" y="1442195"/>
            <a:ext cx="8219256" cy="1828800"/>
          </a:xfrm>
        </p:spPr>
        <p:txBody>
          <a:bodyPr>
            <a:normAutofit lnSpcReduction="10000"/>
          </a:bodyPr>
          <a:lstStyle/>
          <a:p>
            <a:r>
              <a:rPr lang="tr-TR" sz="2000" dirty="0" smtClean="0">
                <a:solidFill>
                  <a:schemeClr val="bg1"/>
                </a:solidFill>
              </a:rPr>
              <a:t>Dokuz Eylül Üniversitesi Kadın Hakları ve Sorunları Araştırma ve Uygulama Merkezi (DEKAUM) tarafından ; 8 Mart Dünya Kadınlar Günü’nde, Üniversitemizin kuruluşunun 30. yılı etkinlikleri kapsamında düzenlediğimiz konferanslar dizisinin 5.sinde ; Hüseyin ARSLAN’IN (Gazeteci – Yazar /  Ege-</a:t>
            </a:r>
            <a:r>
              <a:rPr lang="tr-TR" sz="2000" dirty="0" err="1" smtClean="0">
                <a:solidFill>
                  <a:schemeClr val="bg1"/>
                </a:solidFill>
              </a:rPr>
              <a:t>Koop</a:t>
            </a:r>
            <a:r>
              <a:rPr lang="tr-TR" sz="2000" dirty="0" smtClean="0">
                <a:solidFill>
                  <a:schemeClr val="bg1"/>
                </a:solidFill>
              </a:rPr>
              <a:t> genel Başkanı) konuşmacı olarak yer aldığı </a:t>
            </a:r>
            <a:r>
              <a:rPr lang="tr-TR" sz="2000" dirty="0" smtClean="0">
                <a:solidFill>
                  <a:srgbClr val="CC0099"/>
                </a:solidFill>
              </a:rPr>
              <a:t>“Kadına Şiddet ve Çocuk Gelinler” </a:t>
            </a:r>
            <a:r>
              <a:rPr lang="tr-TR" sz="2000" dirty="0" smtClean="0">
                <a:solidFill>
                  <a:schemeClr val="bg1"/>
                </a:solidFill>
              </a:rPr>
              <a:t>konulu konferans gerçekleştirilmiştir.</a:t>
            </a:r>
            <a:endParaRPr lang="tr-TR" sz="2000" dirty="0"/>
          </a:p>
        </p:txBody>
      </p:sp>
      <p:pic>
        <p:nvPicPr>
          <p:cNvPr id="1026" name="Picture 2" descr="C:\Users\sekreterlik\Desktop\FALİYETLER\Dekaum Afiş ve Davetiyeler\DEKAUM 25 Mart 2013 Konferans Afişi.jpg"/>
          <p:cNvPicPr>
            <a:picLocks noChangeAspect="1" noChangeArrowheads="1"/>
          </p:cNvPicPr>
          <p:nvPr/>
        </p:nvPicPr>
        <p:blipFill>
          <a:blip r:embed="rId2" cstate="print"/>
          <a:srcRect/>
          <a:stretch>
            <a:fillRect/>
          </a:stretch>
        </p:blipFill>
        <p:spPr bwMode="auto">
          <a:xfrm>
            <a:off x="323528" y="3285335"/>
            <a:ext cx="2448272" cy="3564319"/>
          </a:xfrm>
          <a:prstGeom prst="rect">
            <a:avLst/>
          </a:prstGeom>
          <a:noFill/>
        </p:spPr>
      </p:pic>
      <p:pic>
        <p:nvPicPr>
          <p:cNvPr id="1027" name="Picture 3" descr="C:\Users\sekreterlik\Desktop\Kadına Şiddet ve Çocuk Gelinler 028.JPG"/>
          <p:cNvPicPr>
            <a:picLocks noChangeAspect="1" noChangeArrowheads="1"/>
          </p:cNvPicPr>
          <p:nvPr/>
        </p:nvPicPr>
        <p:blipFill>
          <a:blip r:embed="rId3" cstate="print"/>
          <a:srcRect/>
          <a:stretch>
            <a:fillRect/>
          </a:stretch>
        </p:blipFill>
        <p:spPr bwMode="auto">
          <a:xfrm>
            <a:off x="5292080" y="3284984"/>
            <a:ext cx="3600400" cy="1576143"/>
          </a:xfrm>
          <a:prstGeom prst="rect">
            <a:avLst/>
          </a:prstGeom>
          <a:noFill/>
        </p:spPr>
      </p:pic>
      <p:pic>
        <p:nvPicPr>
          <p:cNvPr id="1033" name="Picture 9" descr="E:\Kadına Şiddet ve Çocuk Gelinler (25.03.2013) DESEM Bordo Salon\Kadına Şiddet ve Çocuk Gelinler 034.JPG"/>
          <p:cNvPicPr>
            <a:picLocks noChangeAspect="1" noChangeArrowheads="1"/>
          </p:cNvPicPr>
          <p:nvPr/>
        </p:nvPicPr>
        <p:blipFill>
          <a:blip r:embed="rId4" cstate="print"/>
          <a:srcRect/>
          <a:stretch>
            <a:fillRect/>
          </a:stretch>
        </p:blipFill>
        <p:spPr bwMode="auto">
          <a:xfrm>
            <a:off x="5292080" y="4941168"/>
            <a:ext cx="3600400" cy="1916832"/>
          </a:xfrm>
          <a:prstGeom prst="rect">
            <a:avLst/>
          </a:prstGeom>
          <a:noFill/>
        </p:spPr>
      </p:pic>
      <p:pic>
        <p:nvPicPr>
          <p:cNvPr id="11" name="Picture 5" descr="C:\Users\sekreterlik\Desktop\Kadına Şiddet ve Çocuk Gelinler.jpeg"/>
          <p:cNvPicPr>
            <a:picLocks noChangeAspect="1" noChangeArrowheads="1"/>
          </p:cNvPicPr>
          <p:nvPr/>
        </p:nvPicPr>
        <p:blipFill>
          <a:blip r:embed="rId5" cstate="print"/>
          <a:srcRect/>
          <a:stretch>
            <a:fillRect/>
          </a:stretch>
        </p:blipFill>
        <p:spPr bwMode="auto">
          <a:xfrm>
            <a:off x="2843808" y="3284984"/>
            <a:ext cx="2376264" cy="357301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88640"/>
            <a:ext cx="8229600" cy="1143000"/>
          </a:xfrm>
        </p:spPr>
        <p:txBody>
          <a:bodyPr>
            <a:normAutofit fontScale="90000"/>
          </a:bodyPr>
          <a:lstStyle/>
          <a:p>
            <a:r>
              <a:rPr lang="tr-TR" sz="2800" b="1" dirty="0" smtClean="0">
                <a:solidFill>
                  <a:srgbClr val="CC0099"/>
                </a:solidFill>
              </a:rPr>
              <a:t>ARKEOLOJİ ve KADIN ÇALIŞTAYI</a:t>
            </a:r>
            <a:r>
              <a:rPr lang="tr-TR" sz="2800" dirty="0" smtClean="0">
                <a:solidFill>
                  <a:schemeClr val="bg1"/>
                </a:solidFill>
              </a:rPr>
              <a:t/>
            </a:r>
            <a:br>
              <a:rPr lang="tr-TR" sz="2800" dirty="0" smtClean="0">
                <a:solidFill>
                  <a:schemeClr val="bg1"/>
                </a:solidFill>
              </a:rPr>
            </a:br>
            <a:r>
              <a:rPr lang="tr-TR" sz="2800" dirty="0" smtClean="0">
                <a:solidFill>
                  <a:schemeClr val="bg1"/>
                </a:solidFill>
              </a:rPr>
              <a:t>Roma Dönemi Batı Anadolusu’nda Kadın</a:t>
            </a:r>
            <a:br>
              <a:rPr lang="tr-TR" sz="2800" dirty="0" smtClean="0">
                <a:solidFill>
                  <a:schemeClr val="bg1"/>
                </a:solidFill>
              </a:rPr>
            </a:br>
            <a:r>
              <a:rPr lang="tr-TR" sz="2800" dirty="0" smtClean="0">
                <a:solidFill>
                  <a:schemeClr val="bg1"/>
                </a:solidFill>
              </a:rPr>
              <a:t>30 Nisan 2013</a:t>
            </a:r>
            <a:endParaRPr lang="tr-TR" sz="2800" dirty="0">
              <a:solidFill>
                <a:schemeClr val="bg1"/>
              </a:solidFill>
            </a:endParaRPr>
          </a:p>
        </p:txBody>
      </p:sp>
      <p:sp>
        <p:nvSpPr>
          <p:cNvPr id="3" name="2 İçerik Yer Tutucusu"/>
          <p:cNvSpPr>
            <a:spLocks noGrp="1"/>
          </p:cNvSpPr>
          <p:nvPr>
            <p:ph idx="1"/>
          </p:nvPr>
        </p:nvSpPr>
        <p:spPr>
          <a:xfrm>
            <a:off x="457200" y="1514202"/>
            <a:ext cx="8363272" cy="1468759"/>
          </a:xfrm>
        </p:spPr>
        <p:txBody>
          <a:bodyPr>
            <a:normAutofit fontScale="92500" lnSpcReduction="20000"/>
          </a:bodyPr>
          <a:lstStyle/>
          <a:p>
            <a:r>
              <a:rPr lang="tr-TR" sz="2000" dirty="0" smtClean="0">
                <a:solidFill>
                  <a:schemeClr val="bg1"/>
                </a:solidFill>
              </a:rPr>
              <a:t>Dokuz Eylül Üniversitesi Kadın Hakları ve Sorunları Araştırma ve Uygulama Merkezi(DEKAUM) tarafından; Üniversitemizin kuruluşunun 30. yılı etkinlikleri kapsamında </a:t>
            </a:r>
            <a:r>
              <a:rPr lang="tr-TR" sz="2000" b="1" dirty="0" smtClean="0">
                <a:solidFill>
                  <a:srgbClr val="CC0099"/>
                </a:solidFill>
              </a:rPr>
              <a:t>“Roma Dönemi Batı Anadolusu’nda Kadın” </a:t>
            </a:r>
            <a:r>
              <a:rPr lang="tr-TR" sz="2000" dirty="0" smtClean="0">
                <a:solidFill>
                  <a:schemeClr val="bg1"/>
                </a:solidFill>
              </a:rPr>
              <a:t>konulu </a:t>
            </a:r>
            <a:r>
              <a:rPr lang="tr-TR" sz="2000" b="1" dirty="0" smtClean="0">
                <a:solidFill>
                  <a:schemeClr val="bg1"/>
                </a:solidFill>
              </a:rPr>
              <a:t>Arkeoloji ve Kadın Çalıştayı</a:t>
            </a:r>
            <a:r>
              <a:rPr lang="tr-TR" sz="2000" dirty="0" smtClean="0">
                <a:solidFill>
                  <a:schemeClr val="bg1"/>
                </a:solidFill>
              </a:rPr>
              <a:t> gerçekleştirilmiştir.</a:t>
            </a:r>
            <a:r>
              <a:rPr lang="tr-TR" dirty="0" smtClean="0">
                <a:solidFill>
                  <a:schemeClr val="bg1"/>
                </a:solidFill>
              </a:rPr>
              <a:t/>
            </a:r>
            <a:br>
              <a:rPr lang="tr-TR" dirty="0" smtClean="0">
                <a:solidFill>
                  <a:schemeClr val="bg1"/>
                </a:solidFill>
              </a:rPr>
            </a:br>
            <a:endParaRPr lang="tr-TR" dirty="0"/>
          </a:p>
        </p:txBody>
      </p:sp>
      <p:pic>
        <p:nvPicPr>
          <p:cNvPr id="35843" name="Picture 3" descr="C:\Users\sekreterlik\Desktop\Arkeoloji ve kad%9En konferans afis 2.jpg"/>
          <p:cNvPicPr>
            <a:picLocks noChangeAspect="1" noChangeArrowheads="1"/>
          </p:cNvPicPr>
          <p:nvPr/>
        </p:nvPicPr>
        <p:blipFill>
          <a:blip r:embed="rId2" cstate="print"/>
          <a:srcRect/>
          <a:stretch>
            <a:fillRect/>
          </a:stretch>
        </p:blipFill>
        <p:spPr bwMode="auto">
          <a:xfrm>
            <a:off x="0" y="2708920"/>
            <a:ext cx="3347864" cy="4149080"/>
          </a:xfrm>
          <a:prstGeom prst="rect">
            <a:avLst/>
          </a:prstGeom>
          <a:noFill/>
        </p:spPr>
      </p:pic>
      <p:pic>
        <p:nvPicPr>
          <p:cNvPr id="35847" name="Picture 7" descr="C:\Users\sekreterlik\Desktop\_DEU2275.JPG"/>
          <p:cNvPicPr>
            <a:picLocks noChangeAspect="1" noChangeArrowheads="1"/>
          </p:cNvPicPr>
          <p:nvPr/>
        </p:nvPicPr>
        <p:blipFill>
          <a:blip r:embed="rId3" cstate="print"/>
          <a:srcRect/>
          <a:stretch>
            <a:fillRect/>
          </a:stretch>
        </p:blipFill>
        <p:spPr bwMode="auto">
          <a:xfrm>
            <a:off x="3419872" y="4869160"/>
            <a:ext cx="2771785" cy="1988840"/>
          </a:xfrm>
          <a:prstGeom prst="rect">
            <a:avLst/>
          </a:prstGeom>
          <a:noFill/>
        </p:spPr>
      </p:pic>
      <p:pic>
        <p:nvPicPr>
          <p:cNvPr id="35848" name="Picture 8" descr="C:\Users\sekreterlik\Desktop\_DEU2266.JPG"/>
          <p:cNvPicPr>
            <a:picLocks noChangeAspect="1" noChangeArrowheads="1"/>
          </p:cNvPicPr>
          <p:nvPr/>
        </p:nvPicPr>
        <p:blipFill>
          <a:blip r:embed="rId4" cstate="print"/>
          <a:srcRect/>
          <a:stretch>
            <a:fillRect/>
          </a:stretch>
        </p:blipFill>
        <p:spPr bwMode="auto">
          <a:xfrm>
            <a:off x="6228184" y="4869160"/>
            <a:ext cx="2915815" cy="1988840"/>
          </a:xfrm>
          <a:prstGeom prst="rect">
            <a:avLst/>
          </a:prstGeom>
          <a:noFill/>
        </p:spPr>
      </p:pic>
      <p:pic>
        <p:nvPicPr>
          <p:cNvPr id="35845" name="Picture 5" descr="C:\Users\sekreterlik\Desktop\_DEU2284.JPG"/>
          <p:cNvPicPr>
            <a:picLocks noChangeAspect="1" noChangeArrowheads="1"/>
          </p:cNvPicPr>
          <p:nvPr/>
        </p:nvPicPr>
        <p:blipFill>
          <a:blip r:embed="rId5" cstate="print"/>
          <a:srcRect/>
          <a:stretch>
            <a:fillRect/>
          </a:stretch>
        </p:blipFill>
        <p:spPr bwMode="auto">
          <a:xfrm>
            <a:off x="3419872" y="2708920"/>
            <a:ext cx="5724128" cy="20855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4624"/>
            <a:ext cx="8229600" cy="1143000"/>
          </a:xfrm>
        </p:spPr>
        <p:txBody>
          <a:bodyPr/>
          <a:lstStyle/>
          <a:p>
            <a:r>
              <a:rPr lang="tr-TR" dirty="0" smtClean="0">
                <a:solidFill>
                  <a:srgbClr val="CC0099"/>
                </a:solidFill>
              </a:rPr>
              <a:t>KADIN ve MULTİPL SKLEROZ (MS)</a:t>
            </a:r>
            <a:endParaRPr lang="tr-TR" dirty="0">
              <a:solidFill>
                <a:srgbClr val="CC0099"/>
              </a:solidFill>
            </a:endParaRPr>
          </a:p>
        </p:txBody>
      </p:sp>
      <p:sp>
        <p:nvSpPr>
          <p:cNvPr id="3" name="2 İçerik Yer Tutucusu"/>
          <p:cNvSpPr>
            <a:spLocks noGrp="1"/>
          </p:cNvSpPr>
          <p:nvPr>
            <p:ph idx="1"/>
          </p:nvPr>
        </p:nvSpPr>
        <p:spPr>
          <a:xfrm>
            <a:off x="457200" y="1038746"/>
            <a:ext cx="8229600" cy="1468760"/>
          </a:xfrm>
        </p:spPr>
        <p:txBody>
          <a:bodyPr>
            <a:normAutofit/>
          </a:bodyPr>
          <a:lstStyle/>
          <a:p>
            <a:r>
              <a:rPr lang="tr-TR" sz="1800" dirty="0" smtClean="0">
                <a:solidFill>
                  <a:schemeClr val="bg1"/>
                </a:solidFill>
              </a:rPr>
              <a:t>Dokuz Eylül Üniversitesi Kadın Hakları ve Sorunları Araştırma ve Uygulama Merkezi(DEKAUM) tarafından; Üniversitemizin kuruluşunun 30. yılı etkinlikleri kapsamında düzenlediğimiz konferanslar dizisinin 6. sinda  Prof.Dr. Egemen İDİMAN’NIN (Beyin ve Cerrahi Uzmanı)  konuşmacı olarak yer aldığı </a:t>
            </a:r>
            <a:r>
              <a:rPr lang="tr-TR" sz="1800" dirty="0" smtClean="0">
                <a:solidFill>
                  <a:srgbClr val="CC0099"/>
                </a:solidFill>
              </a:rPr>
              <a:t>“Kadın  ve Multipl Skleroz(MS) </a:t>
            </a:r>
            <a:r>
              <a:rPr lang="tr-TR" sz="1800" dirty="0" smtClean="0">
                <a:solidFill>
                  <a:schemeClr val="bg1"/>
                </a:solidFill>
              </a:rPr>
              <a:t>konulu konferans gerçekleştirilmiştir.</a:t>
            </a:r>
          </a:p>
          <a:p>
            <a:endParaRPr lang="tr-TR" sz="1800" dirty="0"/>
          </a:p>
        </p:txBody>
      </p:sp>
      <p:pic>
        <p:nvPicPr>
          <p:cNvPr id="36866" name="Picture 2" descr="C:\Users\sekreterlik\Desktop\_DEU4905.JPG"/>
          <p:cNvPicPr>
            <a:picLocks noChangeAspect="1" noChangeArrowheads="1"/>
          </p:cNvPicPr>
          <p:nvPr/>
        </p:nvPicPr>
        <p:blipFill>
          <a:blip r:embed="rId2" cstate="print"/>
          <a:srcRect/>
          <a:stretch>
            <a:fillRect/>
          </a:stretch>
        </p:blipFill>
        <p:spPr bwMode="auto">
          <a:xfrm>
            <a:off x="3707904" y="2636912"/>
            <a:ext cx="5436096" cy="2304256"/>
          </a:xfrm>
          <a:prstGeom prst="rect">
            <a:avLst/>
          </a:prstGeom>
          <a:noFill/>
        </p:spPr>
      </p:pic>
      <p:pic>
        <p:nvPicPr>
          <p:cNvPr id="4" name="Picture 2" descr="C:\Users\sekreterlik\Desktop\Konferans Afişi.jpg"/>
          <p:cNvPicPr>
            <a:picLocks noChangeAspect="1" noChangeArrowheads="1"/>
          </p:cNvPicPr>
          <p:nvPr/>
        </p:nvPicPr>
        <p:blipFill>
          <a:blip r:embed="rId3" cstate="print"/>
          <a:srcRect/>
          <a:stretch>
            <a:fillRect/>
          </a:stretch>
        </p:blipFill>
        <p:spPr bwMode="auto">
          <a:xfrm>
            <a:off x="0" y="2636912"/>
            <a:ext cx="3635896" cy="4216124"/>
          </a:xfrm>
          <a:prstGeom prst="rect">
            <a:avLst/>
          </a:prstGeom>
          <a:noFill/>
        </p:spPr>
      </p:pic>
      <p:pic>
        <p:nvPicPr>
          <p:cNvPr id="36870" name="Picture 6" descr="C:\Users\sekreterlik\Desktop\_DEU4902.JPG"/>
          <p:cNvPicPr>
            <a:picLocks noChangeAspect="1" noChangeArrowheads="1"/>
          </p:cNvPicPr>
          <p:nvPr/>
        </p:nvPicPr>
        <p:blipFill>
          <a:blip r:embed="rId4" cstate="print"/>
          <a:srcRect/>
          <a:stretch>
            <a:fillRect/>
          </a:stretch>
        </p:blipFill>
        <p:spPr bwMode="auto">
          <a:xfrm>
            <a:off x="3707905" y="5013176"/>
            <a:ext cx="2838452" cy="1844824"/>
          </a:xfrm>
          <a:prstGeom prst="rect">
            <a:avLst/>
          </a:prstGeom>
          <a:noFill/>
        </p:spPr>
      </p:pic>
      <p:pic>
        <p:nvPicPr>
          <p:cNvPr id="36871" name="Picture 7" descr="E:\20 MAYIS 2013 Kadın ve Multipl skleroz (MS)Prof.Dr. Egemen İDİMAN -DEKAUM-\_DEU4907.JPG"/>
          <p:cNvPicPr>
            <a:picLocks noChangeAspect="1" noChangeArrowheads="1"/>
          </p:cNvPicPr>
          <p:nvPr/>
        </p:nvPicPr>
        <p:blipFill>
          <a:blip r:embed="rId5" cstate="print"/>
          <a:srcRect/>
          <a:stretch>
            <a:fillRect/>
          </a:stretch>
        </p:blipFill>
        <p:spPr bwMode="auto">
          <a:xfrm>
            <a:off x="6588224" y="5013176"/>
            <a:ext cx="2555776" cy="184482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9392"/>
            <a:ext cx="8229600" cy="1143000"/>
          </a:xfrm>
        </p:spPr>
        <p:txBody>
          <a:bodyPr/>
          <a:lstStyle/>
          <a:p>
            <a:r>
              <a:rPr lang="tr-TR" dirty="0" smtClean="0">
                <a:solidFill>
                  <a:srgbClr val="CC0099"/>
                </a:solidFill>
              </a:rPr>
              <a:t>KADINLARDA MEME KANSERİ</a:t>
            </a:r>
            <a:endParaRPr lang="tr-TR" dirty="0">
              <a:solidFill>
                <a:srgbClr val="CC0099"/>
              </a:solidFill>
            </a:endParaRPr>
          </a:p>
        </p:txBody>
      </p:sp>
      <p:sp>
        <p:nvSpPr>
          <p:cNvPr id="3" name="2 İçerik Yer Tutucusu"/>
          <p:cNvSpPr>
            <a:spLocks noGrp="1"/>
          </p:cNvSpPr>
          <p:nvPr>
            <p:ph idx="1"/>
          </p:nvPr>
        </p:nvSpPr>
        <p:spPr>
          <a:xfrm>
            <a:off x="457200" y="966738"/>
            <a:ext cx="8229600" cy="1612776"/>
          </a:xfrm>
        </p:spPr>
        <p:txBody>
          <a:bodyPr>
            <a:normAutofit lnSpcReduction="10000"/>
          </a:bodyPr>
          <a:lstStyle/>
          <a:p>
            <a:r>
              <a:rPr lang="tr-TR" sz="2000" dirty="0" smtClean="0">
                <a:solidFill>
                  <a:schemeClr val="bg1"/>
                </a:solidFill>
              </a:rPr>
              <a:t>Dokuz Eylül Üniversitesi Kadın Hakları ve Sorunları Araştırma ve Uygulama Merkezi(DEKAUM) tarafından; Üniversitemizin kuruluşunun 30. yılı etkinlikleri kapsamında düzenlediğimiz konferanslar dizisinin 7. sinde  Prof.Dr. Tülay CANDA ( Patoloji Uzmanı) konuşmacı olarak yer aldığı  </a:t>
            </a:r>
            <a:r>
              <a:rPr lang="tr-TR" sz="2000" dirty="0" smtClean="0">
                <a:solidFill>
                  <a:srgbClr val="CC0099"/>
                </a:solidFill>
              </a:rPr>
              <a:t>“Kadınlarda Meme Kanseri “</a:t>
            </a:r>
            <a:r>
              <a:rPr lang="tr-TR" sz="2000" dirty="0" smtClean="0">
                <a:solidFill>
                  <a:schemeClr val="bg1"/>
                </a:solidFill>
              </a:rPr>
              <a:t>konulu konferans gerçekleştirilmiştir.</a:t>
            </a:r>
            <a:endParaRPr lang="tr-TR" sz="2000" dirty="0"/>
          </a:p>
        </p:txBody>
      </p:sp>
      <p:pic>
        <p:nvPicPr>
          <p:cNvPr id="37892" name="Picture 4" descr="C:\Users\sekreterlik\Desktop\_DEU7664.JPG"/>
          <p:cNvPicPr>
            <a:picLocks noChangeAspect="1" noChangeArrowheads="1"/>
          </p:cNvPicPr>
          <p:nvPr/>
        </p:nvPicPr>
        <p:blipFill>
          <a:blip r:embed="rId2" cstate="print"/>
          <a:srcRect/>
          <a:stretch>
            <a:fillRect/>
          </a:stretch>
        </p:blipFill>
        <p:spPr bwMode="auto">
          <a:xfrm>
            <a:off x="3347864" y="2492896"/>
            <a:ext cx="3102446" cy="2232247"/>
          </a:xfrm>
          <a:prstGeom prst="rect">
            <a:avLst/>
          </a:prstGeom>
          <a:noFill/>
        </p:spPr>
      </p:pic>
      <p:pic>
        <p:nvPicPr>
          <p:cNvPr id="37891" name="Picture 3" descr="C:\Users\sekreterlik\Desktop\KADNLA~1.JPG"/>
          <p:cNvPicPr>
            <a:picLocks noChangeAspect="1" noChangeArrowheads="1"/>
          </p:cNvPicPr>
          <p:nvPr/>
        </p:nvPicPr>
        <p:blipFill>
          <a:blip r:embed="rId3" cstate="print"/>
          <a:srcRect/>
          <a:stretch>
            <a:fillRect/>
          </a:stretch>
        </p:blipFill>
        <p:spPr bwMode="auto">
          <a:xfrm>
            <a:off x="0" y="2492897"/>
            <a:ext cx="3275856" cy="4392488"/>
          </a:xfrm>
          <a:prstGeom prst="rect">
            <a:avLst/>
          </a:prstGeom>
          <a:noFill/>
        </p:spPr>
      </p:pic>
      <p:pic>
        <p:nvPicPr>
          <p:cNvPr id="37894" name="Picture 6" descr="C:\Users\sekreterlik\Desktop\_DEU7708.JPG"/>
          <p:cNvPicPr>
            <a:picLocks noChangeAspect="1" noChangeArrowheads="1"/>
          </p:cNvPicPr>
          <p:nvPr/>
        </p:nvPicPr>
        <p:blipFill>
          <a:blip r:embed="rId4" cstate="print"/>
          <a:srcRect/>
          <a:stretch>
            <a:fillRect/>
          </a:stretch>
        </p:blipFill>
        <p:spPr bwMode="auto">
          <a:xfrm>
            <a:off x="6084168" y="2492895"/>
            <a:ext cx="3059832" cy="2232249"/>
          </a:xfrm>
          <a:prstGeom prst="rect">
            <a:avLst/>
          </a:prstGeom>
          <a:noFill/>
        </p:spPr>
      </p:pic>
      <p:pic>
        <p:nvPicPr>
          <p:cNvPr id="37893" name="Picture 5" descr="C:\Users\sekreterlik\Desktop\_DEU7668.JPG"/>
          <p:cNvPicPr>
            <a:picLocks noChangeAspect="1" noChangeArrowheads="1"/>
          </p:cNvPicPr>
          <p:nvPr/>
        </p:nvPicPr>
        <p:blipFill>
          <a:blip r:embed="rId5" cstate="print"/>
          <a:srcRect/>
          <a:stretch>
            <a:fillRect/>
          </a:stretch>
        </p:blipFill>
        <p:spPr bwMode="auto">
          <a:xfrm>
            <a:off x="5436096" y="4797152"/>
            <a:ext cx="3707904" cy="2060848"/>
          </a:xfrm>
          <a:prstGeom prst="rect">
            <a:avLst/>
          </a:prstGeom>
          <a:noFill/>
        </p:spPr>
      </p:pic>
      <p:pic>
        <p:nvPicPr>
          <p:cNvPr id="37895" name="Picture 7" descr="C:\Users\sekreterlik\Desktop\_DEU7721.JPG"/>
          <p:cNvPicPr>
            <a:picLocks noChangeAspect="1" noChangeArrowheads="1"/>
          </p:cNvPicPr>
          <p:nvPr/>
        </p:nvPicPr>
        <p:blipFill>
          <a:blip r:embed="rId6" cstate="print"/>
          <a:srcRect/>
          <a:stretch>
            <a:fillRect/>
          </a:stretch>
        </p:blipFill>
        <p:spPr bwMode="auto">
          <a:xfrm>
            <a:off x="3347864" y="4797152"/>
            <a:ext cx="2736304" cy="206084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60648"/>
            <a:ext cx="9144000" cy="1656184"/>
          </a:xfrm>
          <a:ln>
            <a:solidFill>
              <a:schemeClr val="accent1"/>
            </a:solidFill>
          </a:ln>
        </p:spPr>
        <p:txBody>
          <a:bodyPr>
            <a:normAutofit fontScale="90000"/>
          </a:bodyPr>
          <a:lstStyle/>
          <a:p>
            <a:r>
              <a:rPr lang="tr-TR" dirty="0" smtClean="0">
                <a:solidFill>
                  <a:srgbClr val="CC0099"/>
                </a:solidFill>
              </a:rPr>
              <a:t/>
            </a:r>
            <a:br>
              <a:rPr lang="tr-TR" dirty="0" smtClean="0">
                <a:solidFill>
                  <a:srgbClr val="CC0099"/>
                </a:solidFill>
              </a:rPr>
            </a:br>
            <a:r>
              <a:rPr lang="tr-TR" dirty="0" smtClean="0">
                <a:solidFill>
                  <a:schemeClr val="bg1"/>
                </a:solidFill>
              </a:rPr>
              <a:t/>
            </a:r>
            <a:br>
              <a:rPr lang="tr-TR" dirty="0" smtClean="0">
                <a:solidFill>
                  <a:schemeClr val="bg1"/>
                </a:solidFill>
              </a:rPr>
            </a:br>
            <a:r>
              <a:rPr lang="tr-TR" dirty="0" smtClean="0">
                <a:solidFill>
                  <a:srgbClr val="CC0099"/>
                </a:solidFill>
              </a:rPr>
              <a:t> GENÇ </a:t>
            </a:r>
            <a:r>
              <a:rPr lang="tr-TR" dirty="0" smtClean="0">
                <a:solidFill>
                  <a:schemeClr val="tx2">
                    <a:lumMod val="60000"/>
                    <a:lumOff val="40000"/>
                  </a:schemeClr>
                </a:solidFill>
              </a:rPr>
              <a:t>DE</a:t>
            </a:r>
            <a:r>
              <a:rPr lang="tr-TR" dirty="0" smtClean="0">
                <a:solidFill>
                  <a:srgbClr val="CC0099"/>
                </a:solidFill>
              </a:rPr>
              <a:t>KAUM</a:t>
            </a:r>
            <a:br>
              <a:rPr lang="tr-TR" dirty="0" smtClean="0">
                <a:solidFill>
                  <a:srgbClr val="CC0099"/>
                </a:solidFill>
              </a:rPr>
            </a:br>
            <a:r>
              <a:rPr lang="tr-TR" dirty="0" smtClean="0">
                <a:solidFill>
                  <a:schemeClr val="bg1"/>
                </a:solidFill>
              </a:rPr>
              <a:t>Genç 8 Mart </a:t>
            </a:r>
            <a:br>
              <a:rPr lang="tr-TR" dirty="0" smtClean="0">
                <a:solidFill>
                  <a:schemeClr val="bg1"/>
                </a:solidFill>
              </a:rPr>
            </a:br>
            <a:r>
              <a:rPr lang="tr-TR" sz="3100" b="1" dirty="0" smtClean="0">
                <a:solidFill>
                  <a:srgbClr val="CC0099"/>
                </a:solidFill>
              </a:rPr>
              <a:t>(8 Mart 2014)</a:t>
            </a:r>
            <a:r>
              <a:rPr lang="tr-TR" dirty="0" smtClean="0">
                <a:solidFill>
                  <a:schemeClr val="bg1"/>
                </a:solidFill>
              </a:rPr>
              <a:t/>
            </a:r>
            <a:br>
              <a:rPr lang="tr-TR" dirty="0" smtClean="0">
                <a:solidFill>
                  <a:schemeClr val="bg1"/>
                </a:solidFill>
              </a:rPr>
            </a:br>
            <a:r>
              <a:rPr lang="tr-TR" sz="2200" dirty="0" smtClean="0">
                <a:solidFill>
                  <a:schemeClr val="bg1"/>
                </a:solidFill>
              </a:rPr>
              <a:t>Genç DEKAUM üyelerinin Ulusal Ajans’tan destek aldıkları “</a:t>
            </a:r>
            <a:r>
              <a:rPr lang="tr-TR" sz="2700" b="1" dirty="0" smtClean="0">
                <a:solidFill>
                  <a:schemeClr val="bg1"/>
                </a:solidFill>
              </a:rPr>
              <a:t>İçimdeki Tuhaf Yabancı</a:t>
            </a:r>
            <a:r>
              <a:rPr lang="tr-TR" sz="2200" b="1" dirty="0" smtClean="0">
                <a:solidFill>
                  <a:schemeClr val="bg1"/>
                </a:solidFill>
              </a:rPr>
              <a:t>” </a:t>
            </a:r>
            <a:r>
              <a:rPr lang="tr-TR" sz="2200" dirty="0" smtClean="0">
                <a:solidFill>
                  <a:schemeClr val="bg1"/>
                </a:solidFill>
              </a:rPr>
              <a:t>konulu projelerinin sunumu  ile Dünya Kadınlar Günü etkinliğimizde üniversitemizde sunulmuştur.</a:t>
            </a:r>
            <a:endParaRPr lang="tr-TR" sz="2200" dirty="0">
              <a:solidFill>
                <a:schemeClr val="bg1"/>
              </a:solidFill>
            </a:endParaRPr>
          </a:p>
        </p:txBody>
      </p:sp>
      <p:pic>
        <p:nvPicPr>
          <p:cNvPr id="43013" name="Picture 5" descr="C:\Users\sekreterlik\Desktop\FALİYETLER\8 MART DÜNYA KADINLAR GÜNÜ\8 MART - DEKAUM KADINLAR GÜNÜ(2014)\2.JPG"/>
          <p:cNvPicPr>
            <a:picLocks noChangeAspect="1" noChangeArrowheads="1"/>
          </p:cNvPicPr>
          <p:nvPr/>
        </p:nvPicPr>
        <p:blipFill>
          <a:blip r:embed="rId2" cstate="print"/>
          <a:srcRect/>
          <a:stretch>
            <a:fillRect/>
          </a:stretch>
        </p:blipFill>
        <p:spPr bwMode="auto">
          <a:xfrm>
            <a:off x="7071170" y="3429000"/>
            <a:ext cx="2109342" cy="1448900"/>
          </a:xfrm>
          <a:prstGeom prst="rect">
            <a:avLst/>
          </a:prstGeom>
          <a:noFill/>
        </p:spPr>
      </p:pic>
      <p:pic>
        <p:nvPicPr>
          <p:cNvPr id="43015" name="Picture 7" descr="C:\Users\sekreterlik\Desktop\FALİYETLER\8 MART DÜNYA KADINLAR GÜNÜ\8 MART - DEKAUM KADINLAR GÜNÜ(2014)\_DEU9533.JPG"/>
          <p:cNvPicPr>
            <a:picLocks noChangeAspect="1" noChangeArrowheads="1"/>
          </p:cNvPicPr>
          <p:nvPr/>
        </p:nvPicPr>
        <p:blipFill>
          <a:blip r:embed="rId3" cstate="print"/>
          <a:srcRect/>
          <a:stretch>
            <a:fillRect/>
          </a:stretch>
        </p:blipFill>
        <p:spPr bwMode="auto">
          <a:xfrm>
            <a:off x="5364088" y="3429000"/>
            <a:ext cx="1800200" cy="1440532"/>
          </a:xfrm>
          <a:prstGeom prst="rect">
            <a:avLst/>
          </a:prstGeom>
          <a:noFill/>
        </p:spPr>
      </p:pic>
      <p:pic>
        <p:nvPicPr>
          <p:cNvPr id="43017" name="Picture 9" descr="C:\Users\sekreterlik\Desktop\FALİYETLER\8 MART DÜNYA KADINLAR GÜNÜ\8 MART - DEKAUM KADINLAR GÜNÜ(2014)\_DEU9551.JPG"/>
          <p:cNvPicPr>
            <a:picLocks noChangeAspect="1" noChangeArrowheads="1"/>
          </p:cNvPicPr>
          <p:nvPr/>
        </p:nvPicPr>
        <p:blipFill>
          <a:blip r:embed="rId4" cstate="print"/>
          <a:srcRect/>
          <a:stretch>
            <a:fillRect/>
          </a:stretch>
        </p:blipFill>
        <p:spPr bwMode="auto">
          <a:xfrm>
            <a:off x="5292080" y="4869160"/>
            <a:ext cx="2016224" cy="1584176"/>
          </a:xfrm>
          <a:prstGeom prst="rect">
            <a:avLst/>
          </a:prstGeom>
          <a:noFill/>
        </p:spPr>
      </p:pic>
      <p:pic>
        <p:nvPicPr>
          <p:cNvPr id="43010" name="Picture 2" descr="C:\Users\sekreterlik\Desktop\8 mart 2014 davetiye on.jpg"/>
          <p:cNvPicPr>
            <a:picLocks noGrp="1" noChangeAspect="1" noChangeArrowheads="1"/>
          </p:cNvPicPr>
          <p:nvPr>
            <p:ph idx="1"/>
          </p:nvPr>
        </p:nvPicPr>
        <p:blipFill>
          <a:blip r:embed="rId5" cstate="print"/>
          <a:srcRect/>
          <a:stretch>
            <a:fillRect/>
          </a:stretch>
        </p:blipFill>
        <p:spPr bwMode="auto">
          <a:xfrm>
            <a:off x="0" y="3429000"/>
            <a:ext cx="5436096" cy="3024336"/>
          </a:xfrm>
          <a:prstGeom prst="rect">
            <a:avLst/>
          </a:prstGeom>
          <a:noFill/>
        </p:spPr>
      </p:pic>
      <p:pic>
        <p:nvPicPr>
          <p:cNvPr id="43011" name="Picture 3" descr="C:\Users\sekreterlik\Desktop\7.JPG"/>
          <p:cNvPicPr>
            <a:picLocks noChangeAspect="1" noChangeArrowheads="1"/>
          </p:cNvPicPr>
          <p:nvPr/>
        </p:nvPicPr>
        <p:blipFill>
          <a:blip r:embed="rId6" cstate="print"/>
          <a:srcRect/>
          <a:stretch>
            <a:fillRect/>
          </a:stretch>
        </p:blipFill>
        <p:spPr bwMode="auto">
          <a:xfrm>
            <a:off x="7055768" y="4869160"/>
            <a:ext cx="2088232" cy="158417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0648"/>
            <a:ext cx="8229600" cy="1152128"/>
          </a:xfrm>
        </p:spPr>
        <p:txBody>
          <a:bodyPr>
            <a:noAutofit/>
          </a:bodyPr>
          <a:lstStyle/>
          <a:p>
            <a:r>
              <a:rPr lang="tr-TR" sz="2400" dirty="0" smtClean="0">
                <a:solidFill>
                  <a:schemeClr val="tx2">
                    <a:lumMod val="60000"/>
                    <a:lumOff val="40000"/>
                  </a:schemeClr>
                </a:solidFill>
              </a:rPr>
              <a:t>DE</a:t>
            </a:r>
            <a:r>
              <a:rPr lang="tr-TR" sz="2400" dirty="0" smtClean="0">
                <a:solidFill>
                  <a:srgbClr val="CC0099"/>
                </a:solidFill>
              </a:rPr>
              <a:t>KAUM </a:t>
            </a:r>
            <a:r>
              <a:rPr lang="tr-TR" sz="2400" dirty="0" smtClean="0">
                <a:solidFill>
                  <a:schemeClr val="bg1"/>
                </a:solidFill>
              </a:rPr>
              <a:t/>
            </a:r>
            <a:br>
              <a:rPr lang="tr-TR" sz="2400" dirty="0" smtClean="0">
                <a:solidFill>
                  <a:schemeClr val="bg1"/>
                </a:solidFill>
              </a:rPr>
            </a:br>
            <a:r>
              <a:rPr lang="tr-TR" sz="2400" dirty="0" smtClean="0">
                <a:solidFill>
                  <a:schemeClr val="bg1"/>
                </a:solidFill>
              </a:rPr>
              <a:t>2013 Fuar Tanıtımında </a:t>
            </a:r>
            <a:r>
              <a:rPr lang="tr-TR" sz="2400" dirty="0" smtClean="0">
                <a:solidFill>
                  <a:srgbClr val="CC0099"/>
                </a:solidFill>
              </a:rPr>
              <a:t>EKAM</a:t>
            </a:r>
            <a:r>
              <a:rPr lang="tr-TR" sz="2400" dirty="0" smtClean="0">
                <a:solidFill>
                  <a:schemeClr val="bg1"/>
                </a:solidFill>
              </a:rPr>
              <a:t> ve </a:t>
            </a:r>
            <a:r>
              <a:rPr lang="tr-TR" sz="2400" dirty="0" smtClean="0">
                <a:solidFill>
                  <a:srgbClr val="CC0099"/>
                </a:solidFill>
              </a:rPr>
              <a:t>EKOKAM</a:t>
            </a:r>
            <a:r>
              <a:rPr lang="tr-TR" sz="2400" dirty="0" smtClean="0">
                <a:solidFill>
                  <a:schemeClr val="bg1"/>
                </a:solidFill>
              </a:rPr>
              <a:t> ile, 2014’de </a:t>
            </a:r>
            <a:r>
              <a:rPr lang="tr-TR" sz="2400" dirty="0" smtClean="0">
                <a:solidFill>
                  <a:srgbClr val="CC0099"/>
                </a:solidFill>
              </a:rPr>
              <a:t>KÇUAM</a:t>
            </a:r>
            <a:r>
              <a:rPr lang="tr-TR" sz="2400" dirty="0" smtClean="0">
                <a:solidFill>
                  <a:schemeClr val="bg1"/>
                </a:solidFill>
              </a:rPr>
              <a:t> da eklenerek dört üniversite   aynı stantta yer almıştır.</a:t>
            </a:r>
            <a:endParaRPr lang="tr-TR" sz="2400" dirty="0">
              <a:solidFill>
                <a:schemeClr val="bg1"/>
              </a:solidFill>
            </a:endParaRPr>
          </a:p>
        </p:txBody>
      </p:sp>
      <p:pic>
        <p:nvPicPr>
          <p:cNvPr id="44034" name="Picture 2" descr="C:\Users\sekreterlik\Desktop\5.JPG"/>
          <p:cNvPicPr>
            <a:picLocks noGrp="1" noChangeAspect="1" noChangeArrowheads="1"/>
          </p:cNvPicPr>
          <p:nvPr>
            <p:ph idx="1"/>
          </p:nvPr>
        </p:nvPicPr>
        <p:blipFill>
          <a:blip r:embed="rId2" cstate="print"/>
          <a:srcRect/>
          <a:stretch>
            <a:fillRect/>
          </a:stretch>
        </p:blipFill>
        <p:spPr bwMode="auto">
          <a:xfrm>
            <a:off x="0" y="1700808"/>
            <a:ext cx="9144000" cy="515719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solidFill>
                  <a:srgbClr val="CC0099"/>
                </a:solidFill>
              </a:rPr>
              <a:t>ETKİNLİKLERİMİZ</a:t>
            </a:r>
            <a:br>
              <a:rPr lang="tr-TR" dirty="0" smtClean="0">
                <a:solidFill>
                  <a:srgbClr val="CC0099"/>
                </a:solidFill>
              </a:rPr>
            </a:br>
            <a:r>
              <a:rPr lang="tr-TR" dirty="0" smtClean="0">
                <a:solidFill>
                  <a:srgbClr val="CC0099"/>
                </a:solidFill>
              </a:rPr>
              <a:t>(</a:t>
            </a:r>
            <a:endParaRPr lang="tr-TR" dirty="0">
              <a:solidFill>
                <a:srgbClr val="CC0099"/>
              </a:solidFill>
            </a:endParaRPr>
          </a:p>
        </p:txBody>
      </p:sp>
      <p:pic>
        <p:nvPicPr>
          <p:cNvPr id="44036" name="Picture 4" descr="C:\Users\sekreterlik\Desktop\de.jpeg"/>
          <p:cNvPicPr>
            <a:picLocks noGrp="1" noChangeAspect="1" noChangeArrowheads="1"/>
          </p:cNvPicPr>
          <p:nvPr>
            <p:ph idx="1"/>
          </p:nvPr>
        </p:nvPicPr>
        <p:blipFill>
          <a:blip r:embed="rId2" cstate="print"/>
          <a:srcRect/>
          <a:stretch>
            <a:fillRect/>
          </a:stretch>
        </p:blipFill>
        <p:spPr bwMode="auto">
          <a:xfrm>
            <a:off x="1043608" y="980728"/>
            <a:ext cx="6912768" cy="587727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3568" y="476672"/>
            <a:ext cx="7632848" cy="1584176"/>
          </a:xfrm>
        </p:spPr>
        <p:txBody>
          <a:bodyPr>
            <a:normAutofit fontScale="90000"/>
          </a:bodyPr>
          <a:lstStyle/>
          <a:p>
            <a:r>
              <a:rPr lang="tr-TR" dirty="0" smtClean="0">
                <a:solidFill>
                  <a:srgbClr val="CC0099"/>
                </a:solidFill>
              </a:rPr>
              <a:t>TEŞEKKÜRLER</a:t>
            </a:r>
            <a:br>
              <a:rPr lang="tr-TR" dirty="0" smtClean="0">
                <a:solidFill>
                  <a:srgbClr val="CC0099"/>
                </a:solidFill>
              </a:rPr>
            </a:br>
            <a:r>
              <a:rPr lang="tr-TR" dirty="0" smtClean="0">
                <a:solidFill>
                  <a:srgbClr val="CC0099"/>
                </a:solidFill>
              </a:rPr>
              <a:t/>
            </a:r>
            <a:br>
              <a:rPr lang="tr-TR" dirty="0" smtClean="0">
                <a:solidFill>
                  <a:srgbClr val="CC0099"/>
                </a:solidFill>
              </a:rPr>
            </a:br>
            <a:endParaRPr lang="tr-TR" dirty="0">
              <a:solidFill>
                <a:srgbClr val="CC0099"/>
              </a:solidFill>
            </a:endParaRPr>
          </a:p>
        </p:txBody>
      </p:sp>
      <p:sp>
        <p:nvSpPr>
          <p:cNvPr id="3" name="2 İçerik Yer Tutucusu"/>
          <p:cNvSpPr>
            <a:spLocks noGrp="1"/>
          </p:cNvSpPr>
          <p:nvPr>
            <p:ph idx="1"/>
          </p:nvPr>
        </p:nvSpPr>
        <p:spPr>
          <a:xfrm>
            <a:off x="-35496" y="2204864"/>
            <a:ext cx="9144000" cy="2736304"/>
          </a:xfrm>
        </p:spPr>
        <p:txBody>
          <a:bodyPr>
            <a:noAutofit/>
          </a:bodyPr>
          <a:lstStyle/>
          <a:p>
            <a:pPr lvl="2" algn="just">
              <a:buNone/>
            </a:pPr>
            <a:r>
              <a:rPr lang="tr-TR" dirty="0" smtClean="0">
                <a:solidFill>
                  <a:schemeClr val="tx2">
                    <a:lumMod val="60000"/>
                    <a:lumOff val="40000"/>
                  </a:schemeClr>
                </a:solidFill>
              </a:rPr>
              <a:t>                                  </a:t>
            </a:r>
            <a:endParaRPr lang="tr-TR" dirty="0" smtClean="0">
              <a:solidFill>
                <a:schemeClr val="bg1"/>
              </a:solidFill>
            </a:endParaRPr>
          </a:p>
          <a:p>
            <a:pPr lvl="2" algn="just">
              <a:buNone/>
            </a:pPr>
            <a:r>
              <a:rPr lang="tr-TR" dirty="0" smtClean="0">
                <a:solidFill>
                  <a:schemeClr val="bg1"/>
                </a:solidFill>
              </a:rPr>
              <a:t>                          Prof. Dr. Tülay ÖZÜERMAN</a:t>
            </a:r>
            <a:r>
              <a:rPr lang="tr-TR" dirty="0" smtClean="0">
                <a:solidFill>
                  <a:schemeClr val="tx2">
                    <a:lumMod val="60000"/>
                    <a:lumOff val="40000"/>
                  </a:schemeClr>
                </a:solidFill>
              </a:rPr>
              <a:t> </a:t>
            </a:r>
          </a:p>
          <a:p>
            <a:pPr lvl="2" algn="just">
              <a:buNone/>
            </a:pPr>
            <a:r>
              <a:rPr lang="tr-TR" dirty="0" smtClean="0">
                <a:solidFill>
                  <a:schemeClr val="tx2">
                    <a:lumMod val="60000"/>
                    <a:lumOff val="40000"/>
                  </a:schemeClr>
                </a:solidFill>
              </a:rPr>
              <a:t>                                 DE</a:t>
            </a:r>
            <a:r>
              <a:rPr lang="tr-TR" dirty="0" smtClean="0">
                <a:solidFill>
                  <a:srgbClr val="CC0099"/>
                </a:solidFill>
              </a:rPr>
              <a:t>KAUM</a:t>
            </a:r>
            <a:r>
              <a:rPr lang="tr-TR" dirty="0" smtClean="0">
                <a:solidFill>
                  <a:schemeClr val="bg1"/>
                </a:solidFill>
              </a:rPr>
              <a:t> Müdürü </a:t>
            </a:r>
          </a:p>
          <a:p>
            <a:pPr lvl="2" algn="just">
              <a:buNone/>
            </a:pPr>
            <a:endParaRPr lang="tr-TR" sz="2800" dirty="0" smtClean="0">
              <a:solidFill>
                <a:schemeClr val="bg1"/>
              </a:solidFill>
            </a:endParaRPr>
          </a:p>
          <a:p>
            <a:pPr lvl="2" algn="just">
              <a:buNone/>
            </a:pPr>
            <a:r>
              <a:rPr lang="tr-TR" sz="2800" dirty="0" smtClean="0">
                <a:solidFill>
                  <a:schemeClr val="bg1"/>
                </a:solidFill>
              </a:rPr>
              <a:t>İletişim Bilgileri:</a:t>
            </a:r>
          </a:p>
          <a:p>
            <a:pPr lvl="2" algn="just">
              <a:buNone/>
            </a:pPr>
            <a:r>
              <a:rPr lang="tr-TR" sz="2000" dirty="0" smtClean="0">
                <a:solidFill>
                  <a:schemeClr val="bg1"/>
                </a:solidFill>
              </a:rPr>
              <a:t>İlknur Aykut (Sekreter)</a:t>
            </a:r>
          </a:p>
          <a:p>
            <a:pPr lvl="2" algn="just">
              <a:buNone/>
            </a:pPr>
            <a:r>
              <a:rPr lang="tr-TR" sz="1600" dirty="0" smtClean="0">
                <a:solidFill>
                  <a:schemeClr val="bg1"/>
                </a:solidFill>
              </a:rPr>
              <a:t> Dokuz Eylül Üniversitesi Kadın Hakları ve Sorunları Araştırma ve Uygulama Merkezi(</a:t>
            </a:r>
            <a:r>
              <a:rPr lang="tr-TR" sz="1600" dirty="0" smtClean="0">
                <a:solidFill>
                  <a:schemeClr val="tx2">
                    <a:lumMod val="60000"/>
                    <a:lumOff val="40000"/>
                  </a:schemeClr>
                </a:solidFill>
              </a:rPr>
              <a:t>DE</a:t>
            </a:r>
            <a:r>
              <a:rPr lang="tr-TR" sz="1600" dirty="0" smtClean="0">
                <a:solidFill>
                  <a:srgbClr val="CC0099"/>
                </a:solidFill>
              </a:rPr>
              <a:t>KAUM</a:t>
            </a:r>
            <a:r>
              <a:rPr lang="tr-TR" sz="1600" dirty="0" smtClean="0">
                <a:solidFill>
                  <a:schemeClr val="bg1"/>
                </a:solidFill>
              </a:rPr>
              <a:t>) </a:t>
            </a:r>
          </a:p>
          <a:p>
            <a:pPr lvl="2" algn="just">
              <a:buNone/>
            </a:pPr>
            <a:r>
              <a:rPr lang="tr-TR" sz="1600" dirty="0" smtClean="0">
                <a:solidFill>
                  <a:schemeClr val="bg1"/>
                </a:solidFill>
              </a:rPr>
              <a:t>Tel:    +90 232 4121642-43           </a:t>
            </a:r>
          </a:p>
          <a:p>
            <a:pPr lvl="2" algn="just">
              <a:buNone/>
            </a:pPr>
            <a:r>
              <a:rPr lang="tr-TR" sz="1600" dirty="0" smtClean="0">
                <a:solidFill>
                  <a:schemeClr val="bg1"/>
                </a:solidFill>
              </a:rPr>
              <a:t>Faks:+90 232 4121644</a:t>
            </a:r>
          </a:p>
          <a:p>
            <a:pPr lvl="2" algn="just">
              <a:buNone/>
            </a:pPr>
            <a:r>
              <a:rPr lang="tr-TR" sz="1600" dirty="0" smtClean="0">
                <a:solidFill>
                  <a:schemeClr val="bg1"/>
                </a:solidFill>
              </a:rPr>
              <a:t>E-posta: </a:t>
            </a:r>
            <a:r>
              <a:rPr lang="tr-TR" sz="1600" dirty="0" err="1" smtClean="0">
                <a:solidFill>
                  <a:schemeClr val="bg1"/>
                </a:solidFill>
              </a:rPr>
              <a:t>dekaum</a:t>
            </a:r>
            <a:r>
              <a:rPr lang="tr-TR" sz="1600" dirty="0" smtClean="0">
                <a:solidFill>
                  <a:schemeClr val="bg1"/>
                </a:solidFill>
              </a:rPr>
              <a:t>@</a:t>
            </a:r>
            <a:r>
              <a:rPr lang="tr-TR" sz="1600" dirty="0" err="1" smtClean="0">
                <a:solidFill>
                  <a:schemeClr val="bg1"/>
                </a:solidFill>
              </a:rPr>
              <a:t>deu</a:t>
            </a:r>
            <a:r>
              <a:rPr lang="tr-TR" sz="1600" dirty="0" smtClean="0">
                <a:solidFill>
                  <a:schemeClr val="bg1"/>
                </a:solidFill>
              </a:rPr>
              <a:t>.edu.tr  </a:t>
            </a:r>
          </a:p>
          <a:p>
            <a:pPr lvl="2" algn="just">
              <a:buNone/>
            </a:pPr>
            <a:r>
              <a:rPr lang="tr-TR" sz="1600" dirty="0" smtClean="0">
                <a:solidFill>
                  <a:schemeClr val="bg1"/>
                </a:solidFill>
              </a:rPr>
              <a:t>DEKAUM Web: http://dekaum.com              </a:t>
            </a:r>
          </a:p>
        </p:txBody>
      </p:sp>
      <p:pic>
        <p:nvPicPr>
          <p:cNvPr id="6" name="Picture 5" descr="Deu.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260648"/>
            <a:ext cx="1512168" cy="1512168"/>
          </a:xfrm>
          <a:prstGeom prst="rect">
            <a:avLst/>
          </a:prstGeom>
        </p:spPr>
      </p:pic>
      <p:pic>
        <p:nvPicPr>
          <p:cNvPr id="7" name="Picture 6" descr="dekaum.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0312" y="260648"/>
            <a:ext cx="1512168" cy="15121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chemeClr val="tx2">
                    <a:lumMod val="60000"/>
                    <a:lumOff val="40000"/>
                  </a:schemeClr>
                </a:solidFill>
                <a:effectLst>
                  <a:outerShdw blurRad="38100" dist="38100" dir="2700000" algn="tl">
                    <a:srgbClr val="000000">
                      <a:alpha val="43137"/>
                    </a:srgbClr>
                  </a:outerShdw>
                </a:effectLst>
              </a:rPr>
              <a:t>DE</a:t>
            </a:r>
            <a:r>
              <a:rPr lang="tr-TR" b="1" dirty="0" smtClean="0">
                <a:solidFill>
                  <a:srgbClr val="CC0099"/>
                </a:solidFill>
                <a:effectLst>
                  <a:outerShdw blurRad="38100" dist="38100" dir="2700000" algn="tl">
                    <a:srgbClr val="000000">
                      <a:alpha val="43137"/>
                    </a:srgbClr>
                  </a:outerShdw>
                </a:effectLst>
              </a:rPr>
              <a:t>KAUM’un AMACI</a:t>
            </a:r>
            <a:endParaRPr lang="tr-TR" dirty="0"/>
          </a:p>
        </p:txBody>
      </p:sp>
      <p:sp>
        <p:nvSpPr>
          <p:cNvPr id="3" name="2 İçerik Yer Tutucusu"/>
          <p:cNvSpPr>
            <a:spLocks noGrp="1"/>
          </p:cNvSpPr>
          <p:nvPr>
            <p:ph idx="1"/>
          </p:nvPr>
        </p:nvSpPr>
        <p:spPr>
          <a:xfrm>
            <a:off x="395536" y="2460029"/>
            <a:ext cx="8424936" cy="3921299"/>
          </a:xfrm>
        </p:spPr>
        <p:txBody>
          <a:bodyPr/>
          <a:lstStyle/>
          <a:p>
            <a:pPr algn="just"/>
            <a:r>
              <a:rPr lang="tr-TR" b="1" dirty="0" smtClean="0">
                <a:solidFill>
                  <a:schemeClr val="bg1"/>
                </a:solidFill>
                <a:latin typeface="Times New Roman" pitchFamily="18" charset="0"/>
                <a:cs typeface="Times New Roman" pitchFamily="18" charset="0"/>
              </a:rPr>
              <a:t>Türkiye’de insan hakları ve kadın sorunlarına ilişkin düşünsel açılıma katkı vermek için projeler üretmek, kamuoyunu aydınlatıcı eğitim faaliyetlerinde bulunmak, bu konularda çalışan ulusal ve uluslararası kurum ve kuruluşlarla işbirliği içinde araştırmalar yapmaktır.</a:t>
            </a:r>
            <a:endParaRPr lang="tr-TR" b="1" dirty="0">
              <a:solidFill>
                <a:schemeClr val="bg1"/>
              </a:solidFill>
            </a:endParaRPr>
          </a:p>
        </p:txBody>
      </p:sp>
      <p:pic>
        <p:nvPicPr>
          <p:cNvPr id="6" name="Picture 5" descr="Deu.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260648"/>
            <a:ext cx="1512168" cy="1512168"/>
          </a:xfrm>
          <a:prstGeom prst="rect">
            <a:avLst/>
          </a:prstGeom>
        </p:spPr>
      </p:pic>
      <p:pic>
        <p:nvPicPr>
          <p:cNvPr id="7" name="Picture 6" descr="dekaum.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0312" y="260648"/>
            <a:ext cx="1512168" cy="15121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smtClean="0">
                <a:solidFill>
                  <a:srgbClr val="CC0099"/>
                </a:solidFill>
                <a:latin typeface="Times New Roman" pitchFamily="18" charset="0"/>
                <a:cs typeface="Times New Roman" pitchFamily="18" charset="0"/>
              </a:rPr>
              <a:t>Merkezin Çalışma Alanları</a:t>
            </a:r>
            <a:endParaRPr lang="tr-TR" sz="3200" dirty="0"/>
          </a:p>
        </p:txBody>
      </p:sp>
      <p:sp>
        <p:nvSpPr>
          <p:cNvPr id="3" name="2 İçerik Yer Tutucusu"/>
          <p:cNvSpPr>
            <a:spLocks noGrp="1"/>
          </p:cNvSpPr>
          <p:nvPr>
            <p:ph idx="1"/>
          </p:nvPr>
        </p:nvSpPr>
        <p:spPr>
          <a:xfrm>
            <a:off x="251520" y="2276872"/>
            <a:ext cx="8640960" cy="4032448"/>
          </a:xfrm>
        </p:spPr>
        <p:txBody>
          <a:bodyPr>
            <a:noAutofit/>
          </a:bodyPr>
          <a:lstStyle/>
          <a:p>
            <a:pPr>
              <a:buNone/>
            </a:pPr>
            <a:r>
              <a:rPr lang="tr-TR" sz="2800" b="1" dirty="0" smtClean="0">
                <a:solidFill>
                  <a:schemeClr val="bg1"/>
                </a:solidFill>
                <a:latin typeface="Times New Roman" pitchFamily="18" charset="0"/>
                <a:cs typeface="Times New Roman" pitchFamily="18" charset="0"/>
              </a:rPr>
              <a:t>    </a:t>
            </a:r>
            <a:r>
              <a:rPr lang="tr-TR" sz="2800" b="1" dirty="0" smtClean="0">
                <a:solidFill>
                  <a:srgbClr val="CC0099"/>
                </a:solidFill>
                <a:latin typeface="Times New Roman" pitchFamily="18" charset="0"/>
                <a:cs typeface="Times New Roman" pitchFamily="18" charset="0"/>
              </a:rPr>
              <a:t>a) </a:t>
            </a:r>
            <a:r>
              <a:rPr lang="tr-TR" sz="2800" b="1" dirty="0" smtClean="0">
                <a:solidFill>
                  <a:schemeClr val="bg1"/>
                </a:solidFill>
                <a:latin typeface="Times New Roman" pitchFamily="18" charset="0"/>
                <a:cs typeface="Times New Roman" pitchFamily="18" charset="0"/>
              </a:rPr>
              <a:t>Kadın hakları düşüncesini geliştirmeye, yaygınlaştırmaya ve kadının toplumdaki yerini yükseltmeye, kadın hakları konusunda bilinçlendirmeye yönelik eğitim etkinlikleri yapmak, yaptırmak</a:t>
            </a:r>
            <a:br>
              <a:rPr lang="tr-TR" sz="2800" b="1" dirty="0" smtClean="0">
                <a:solidFill>
                  <a:schemeClr val="bg1"/>
                </a:solidFill>
                <a:latin typeface="Times New Roman" pitchFamily="18" charset="0"/>
                <a:cs typeface="Times New Roman" pitchFamily="18" charset="0"/>
              </a:rPr>
            </a:br>
            <a:r>
              <a:rPr lang="tr-TR" sz="2800" b="1" dirty="0" smtClean="0">
                <a:solidFill>
                  <a:srgbClr val="CC0099"/>
                </a:solidFill>
                <a:latin typeface="Times New Roman" pitchFamily="18" charset="0"/>
                <a:cs typeface="Times New Roman" pitchFamily="18" charset="0"/>
              </a:rPr>
              <a:t>b) </a:t>
            </a:r>
            <a:r>
              <a:rPr lang="tr-TR" sz="2800" b="1" dirty="0" smtClean="0">
                <a:solidFill>
                  <a:schemeClr val="bg1"/>
                </a:solidFill>
                <a:latin typeface="Times New Roman" pitchFamily="18" charset="0"/>
                <a:cs typeface="Times New Roman" pitchFamily="18" charset="0"/>
              </a:rPr>
              <a:t>Ulusal ya da uluslararası alanda kadın hakları ve sorunları ile ilgili her konuda araştırma, inceleme, proje çalışmaları yapmak, yaptırmak, yapılan etkinliklere katılmak, desteklemek</a:t>
            </a:r>
            <a:endParaRPr lang="tr-TR" sz="2800" b="1" dirty="0">
              <a:solidFill>
                <a:schemeClr val="bg1"/>
              </a:solidFill>
            </a:endParaRPr>
          </a:p>
        </p:txBody>
      </p:sp>
      <p:pic>
        <p:nvPicPr>
          <p:cNvPr id="6" name="Picture 5" descr="Deu.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260648"/>
            <a:ext cx="1512168" cy="1512168"/>
          </a:xfrm>
          <a:prstGeom prst="rect">
            <a:avLst/>
          </a:prstGeom>
        </p:spPr>
      </p:pic>
      <p:pic>
        <p:nvPicPr>
          <p:cNvPr id="7" name="Picture 6" descr="dekaum.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0312" y="260648"/>
            <a:ext cx="1512168" cy="15121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CC0099"/>
                </a:solidFill>
                <a:latin typeface="Times New Roman" pitchFamily="18" charset="0"/>
                <a:cs typeface="Times New Roman" pitchFamily="18" charset="0"/>
              </a:rPr>
              <a:t>  </a:t>
            </a:r>
            <a:endParaRPr lang="tr-TR" sz="4000" dirty="0"/>
          </a:p>
        </p:txBody>
      </p:sp>
      <p:sp>
        <p:nvSpPr>
          <p:cNvPr id="3" name="2 İçerik Yer Tutucusu"/>
          <p:cNvSpPr>
            <a:spLocks noGrp="1"/>
          </p:cNvSpPr>
          <p:nvPr>
            <p:ph idx="1"/>
          </p:nvPr>
        </p:nvSpPr>
        <p:spPr>
          <a:xfrm>
            <a:off x="107504" y="1927373"/>
            <a:ext cx="8568952" cy="4525963"/>
          </a:xfrm>
        </p:spPr>
        <p:txBody>
          <a:bodyPr>
            <a:normAutofit fontScale="92500" lnSpcReduction="10000"/>
          </a:bodyPr>
          <a:lstStyle/>
          <a:p>
            <a:endParaRPr lang="tr-TR" b="1" dirty="0" smtClean="0">
              <a:solidFill>
                <a:srgbClr val="CC0099"/>
              </a:solidFill>
              <a:latin typeface="Times New Roman" pitchFamily="18" charset="0"/>
              <a:cs typeface="Times New Roman" pitchFamily="18" charset="0"/>
            </a:endParaRPr>
          </a:p>
          <a:p>
            <a:pPr>
              <a:buNone/>
            </a:pPr>
            <a:r>
              <a:rPr lang="tr-TR" b="1" dirty="0" smtClean="0">
                <a:solidFill>
                  <a:srgbClr val="CC0099"/>
                </a:solidFill>
                <a:latin typeface="Times New Roman" pitchFamily="18" charset="0"/>
                <a:cs typeface="Times New Roman" pitchFamily="18" charset="0"/>
              </a:rPr>
              <a:t>   c) </a:t>
            </a:r>
            <a:r>
              <a:rPr lang="tr-TR" b="1" dirty="0" smtClean="0">
                <a:solidFill>
                  <a:schemeClr val="bg1"/>
                </a:solidFill>
                <a:latin typeface="Times New Roman" pitchFamily="18" charset="0"/>
                <a:cs typeface="Times New Roman" pitchFamily="18" charset="0"/>
              </a:rPr>
              <a:t>Kadın hakları ve sorunları konularında ulusal ve uluslararası kongre, konferans, seminer gibi toplantılar düzenlemek ve bunlara katılmak.</a:t>
            </a:r>
            <a:br>
              <a:rPr lang="tr-TR" b="1" dirty="0" smtClean="0">
                <a:solidFill>
                  <a:schemeClr val="bg1"/>
                </a:solidFill>
                <a:latin typeface="Times New Roman" pitchFamily="18" charset="0"/>
                <a:cs typeface="Times New Roman" pitchFamily="18" charset="0"/>
              </a:rPr>
            </a:br>
            <a:r>
              <a:rPr lang="tr-TR" b="1" dirty="0" smtClean="0">
                <a:solidFill>
                  <a:srgbClr val="CC0099"/>
                </a:solidFill>
                <a:latin typeface="Times New Roman" pitchFamily="18" charset="0"/>
                <a:cs typeface="Times New Roman" pitchFamily="18" charset="0"/>
              </a:rPr>
              <a:t>d) </a:t>
            </a:r>
            <a:r>
              <a:rPr lang="tr-TR" b="1" dirty="0" smtClean="0">
                <a:solidFill>
                  <a:schemeClr val="bg1"/>
                </a:solidFill>
                <a:latin typeface="Times New Roman" pitchFamily="18" charset="0"/>
                <a:cs typeface="Times New Roman" pitchFamily="18" charset="0"/>
              </a:rPr>
              <a:t>Kadınlar başta olmak üzere, tüm insan hakları ihlallerinin kaldırılması, insan haklarının yerleştirilmesi ve korunmasına yönelik bilinçlendirme çabalarına destek çıkmak, yönlendirmek ve her türlü araçtan yararlanarak toplumu aydınlatmaya çalışmak.</a:t>
            </a:r>
            <a:endParaRPr lang="tr-TR" b="1" dirty="0">
              <a:solidFill>
                <a:schemeClr val="bg1"/>
              </a:solidFill>
            </a:endParaRPr>
          </a:p>
        </p:txBody>
      </p:sp>
      <p:pic>
        <p:nvPicPr>
          <p:cNvPr id="6" name="Picture 5" descr="Deu.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260648"/>
            <a:ext cx="1512168" cy="1512168"/>
          </a:xfrm>
          <a:prstGeom prst="rect">
            <a:avLst/>
          </a:prstGeom>
        </p:spPr>
      </p:pic>
      <p:pic>
        <p:nvPicPr>
          <p:cNvPr id="7" name="Picture 6" descr="dekaum.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0312" y="260648"/>
            <a:ext cx="1512168" cy="15121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88032"/>
            <a:ext cx="8229600" cy="1196752"/>
          </a:xfrm>
        </p:spPr>
        <p:txBody>
          <a:bodyPr>
            <a:normAutofit/>
          </a:bodyPr>
          <a:lstStyle/>
          <a:p>
            <a:r>
              <a:rPr lang="tr-TR" sz="2800" b="1" u="sng" dirty="0" smtClean="0">
                <a:solidFill>
                  <a:srgbClr val="CC0099"/>
                </a:solidFill>
                <a:latin typeface="Times New Roman" pitchFamily="18" charset="0"/>
                <a:cs typeface="Times New Roman" pitchFamily="18" charset="0"/>
              </a:rPr>
              <a:t>YÖNETİM ve DANIŞMA KURULU</a:t>
            </a:r>
            <a:endParaRPr lang="tr-TR" sz="2800" b="1" dirty="0">
              <a:solidFill>
                <a:srgbClr val="CC0099"/>
              </a:solidFill>
            </a:endParaRPr>
          </a:p>
        </p:txBody>
      </p:sp>
      <p:sp>
        <p:nvSpPr>
          <p:cNvPr id="3" name="2 İçerik Yer Tutucusu"/>
          <p:cNvSpPr>
            <a:spLocks noGrp="1"/>
          </p:cNvSpPr>
          <p:nvPr>
            <p:ph idx="1"/>
          </p:nvPr>
        </p:nvSpPr>
        <p:spPr>
          <a:xfrm>
            <a:off x="0" y="694085"/>
            <a:ext cx="4140200" cy="2664297"/>
          </a:xfrm>
        </p:spPr>
        <p:txBody>
          <a:bodyPr>
            <a:noAutofit/>
          </a:bodyPr>
          <a:lstStyle/>
          <a:p>
            <a:pPr>
              <a:buNone/>
            </a:pPr>
            <a:r>
              <a:rPr lang="tr-TR" sz="1800" b="1" dirty="0" smtClean="0">
                <a:solidFill>
                  <a:schemeClr val="bg1"/>
                </a:solidFill>
                <a:latin typeface="Times New Roman" pitchFamily="18" charset="0"/>
                <a:cs typeface="Times New Roman" pitchFamily="18" charset="0"/>
              </a:rPr>
              <a:t>      </a:t>
            </a:r>
            <a:r>
              <a:rPr lang="tr-TR" sz="1800" b="1" u="sng" dirty="0" smtClean="0">
                <a:solidFill>
                  <a:schemeClr val="bg1"/>
                </a:solidFill>
                <a:latin typeface="Times New Roman" pitchFamily="18" charset="0"/>
                <a:cs typeface="Times New Roman" pitchFamily="18" charset="0"/>
              </a:rPr>
              <a:t>Merkez Müdürü </a:t>
            </a:r>
            <a:r>
              <a:rPr lang="tr-TR" sz="1800" b="1" dirty="0" smtClean="0">
                <a:solidFill>
                  <a:schemeClr val="bg1"/>
                </a:solidFill>
                <a:latin typeface="Times New Roman" pitchFamily="18" charset="0"/>
                <a:cs typeface="Times New Roman" pitchFamily="18" charset="0"/>
              </a:rPr>
              <a:t/>
            </a:r>
            <a:br>
              <a:rPr lang="tr-TR" sz="1800" b="1" dirty="0" smtClean="0">
                <a:solidFill>
                  <a:schemeClr val="bg1"/>
                </a:solidFill>
                <a:latin typeface="Times New Roman" pitchFamily="18" charset="0"/>
                <a:cs typeface="Times New Roman" pitchFamily="18" charset="0"/>
              </a:rPr>
            </a:br>
            <a:r>
              <a:rPr lang="tr-TR" sz="1800" b="1" dirty="0" smtClean="0">
                <a:solidFill>
                  <a:schemeClr val="bg1"/>
                </a:solidFill>
                <a:latin typeface="Times New Roman" pitchFamily="18" charset="0"/>
                <a:cs typeface="Times New Roman" pitchFamily="18" charset="0"/>
              </a:rPr>
              <a:t>Prof. Dr. Tülay ÖZÜERMAN</a:t>
            </a:r>
            <a:br>
              <a:rPr lang="tr-TR" sz="1800" b="1" dirty="0" smtClean="0">
                <a:solidFill>
                  <a:schemeClr val="bg1"/>
                </a:solidFill>
                <a:latin typeface="Times New Roman" pitchFamily="18" charset="0"/>
                <a:cs typeface="Times New Roman" pitchFamily="18" charset="0"/>
              </a:rPr>
            </a:br>
            <a:r>
              <a:rPr lang="tr-TR" sz="1800" b="1" dirty="0" smtClean="0">
                <a:solidFill>
                  <a:schemeClr val="bg1"/>
                </a:solidFill>
                <a:latin typeface="Times New Roman" pitchFamily="18" charset="0"/>
                <a:cs typeface="Times New Roman" pitchFamily="18" charset="0"/>
              </a:rPr>
              <a:t>Müdür Yardımcıları</a:t>
            </a:r>
          </a:p>
          <a:p>
            <a:r>
              <a:rPr lang="tr-TR" sz="1800" b="1" dirty="0" smtClean="0">
                <a:solidFill>
                  <a:schemeClr val="bg1"/>
                </a:solidFill>
                <a:latin typeface="Times New Roman" pitchFamily="18" charset="0"/>
                <a:cs typeface="Times New Roman" pitchFamily="18" charset="0"/>
              </a:rPr>
              <a:t>Yrd. Doç. Dr. Lale ALKINOĞLU</a:t>
            </a:r>
          </a:p>
          <a:p>
            <a:pPr>
              <a:lnSpc>
                <a:spcPct val="110000"/>
              </a:lnSpc>
            </a:pPr>
            <a:r>
              <a:rPr lang="tr-TR" sz="1800" b="1" dirty="0" smtClean="0">
                <a:solidFill>
                  <a:schemeClr val="bg1"/>
                </a:solidFill>
                <a:latin typeface="Times New Roman" pitchFamily="18" charset="0"/>
                <a:cs typeface="Times New Roman" pitchFamily="18" charset="0"/>
              </a:rPr>
              <a:t>Yrd. Doç.Dr. Esra ÇOKER</a:t>
            </a:r>
            <a:br>
              <a:rPr lang="tr-TR" sz="1800" b="1" dirty="0" smtClean="0">
                <a:solidFill>
                  <a:schemeClr val="bg1"/>
                </a:solidFill>
                <a:latin typeface="Times New Roman" pitchFamily="18" charset="0"/>
                <a:cs typeface="Times New Roman" pitchFamily="18" charset="0"/>
              </a:rPr>
            </a:br>
            <a:r>
              <a:rPr lang="tr-TR" sz="1800" b="1" u="sng" dirty="0" smtClean="0">
                <a:solidFill>
                  <a:schemeClr val="bg1"/>
                </a:solidFill>
                <a:latin typeface="Times New Roman" pitchFamily="18" charset="0"/>
                <a:cs typeface="Times New Roman" pitchFamily="18" charset="0"/>
              </a:rPr>
              <a:t>Yönetim Kurulu Üyeleri</a:t>
            </a:r>
            <a:r>
              <a:rPr lang="tr-TR" sz="1800" b="1" dirty="0" smtClean="0">
                <a:solidFill>
                  <a:schemeClr val="bg1"/>
                </a:solidFill>
                <a:latin typeface="Times New Roman" pitchFamily="18" charset="0"/>
                <a:cs typeface="Times New Roman" pitchFamily="18" charset="0"/>
              </a:rPr>
              <a:t/>
            </a:r>
            <a:br>
              <a:rPr lang="tr-TR" sz="1800" b="1" dirty="0" smtClean="0">
                <a:solidFill>
                  <a:schemeClr val="bg1"/>
                </a:solidFill>
                <a:latin typeface="Times New Roman" pitchFamily="18" charset="0"/>
                <a:cs typeface="Times New Roman" pitchFamily="18" charset="0"/>
              </a:rPr>
            </a:br>
            <a:r>
              <a:rPr lang="tr-TR" sz="1800" b="1" dirty="0" smtClean="0">
                <a:solidFill>
                  <a:schemeClr val="bg1"/>
                </a:solidFill>
                <a:latin typeface="Times New Roman" pitchFamily="18" charset="0"/>
                <a:cs typeface="Times New Roman" pitchFamily="18" charset="0"/>
              </a:rPr>
              <a:t>Prof. Dr. Tülay CANDA</a:t>
            </a:r>
            <a:br>
              <a:rPr lang="tr-TR" sz="1800" b="1" dirty="0" smtClean="0">
                <a:solidFill>
                  <a:schemeClr val="bg1"/>
                </a:solidFill>
                <a:latin typeface="Times New Roman" pitchFamily="18" charset="0"/>
                <a:cs typeface="Times New Roman" pitchFamily="18" charset="0"/>
              </a:rPr>
            </a:br>
            <a:r>
              <a:rPr lang="tr-TR" sz="1800" b="1" dirty="0" smtClean="0">
                <a:solidFill>
                  <a:schemeClr val="bg1"/>
                </a:solidFill>
                <a:latin typeface="Times New Roman" pitchFamily="18" charset="0"/>
                <a:cs typeface="Times New Roman" pitchFamily="18" charset="0"/>
              </a:rPr>
              <a:t>Prof. Dr. Egemen İDİMAN</a:t>
            </a:r>
            <a:br>
              <a:rPr lang="tr-TR" sz="1800" b="1" dirty="0" smtClean="0">
                <a:solidFill>
                  <a:schemeClr val="bg1"/>
                </a:solidFill>
                <a:latin typeface="Times New Roman" pitchFamily="18" charset="0"/>
                <a:cs typeface="Times New Roman" pitchFamily="18" charset="0"/>
              </a:rPr>
            </a:br>
            <a:r>
              <a:rPr lang="tr-TR" sz="1800" b="1" dirty="0" smtClean="0">
                <a:solidFill>
                  <a:schemeClr val="bg1"/>
                </a:solidFill>
                <a:latin typeface="Times New Roman" pitchFamily="18" charset="0"/>
                <a:cs typeface="Times New Roman" pitchFamily="18" charset="0"/>
              </a:rPr>
              <a:t>Yrd. Doç. Dr. Canan ERKAN</a:t>
            </a:r>
          </a:p>
        </p:txBody>
      </p:sp>
      <p:pic>
        <p:nvPicPr>
          <p:cNvPr id="8" name="Picture 2" descr="C:\Users\sekreterlik\Desktop\FALİYETLER\Derya Top\Yönetim ve Danışma Kurulu.jpg"/>
          <p:cNvPicPr>
            <a:picLocks noChangeAspect="1" noChangeArrowheads="1"/>
          </p:cNvPicPr>
          <p:nvPr/>
        </p:nvPicPr>
        <p:blipFill>
          <a:blip r:embed="rId2" cstate="print"/>
          <a:srcRect/>
          <a:stretch>
            <a:fillRect/>
          </a:stretch>
        </p:blipFill>
        <p:spPr bwMode="auto">
          <a:xfrm>
            <a:off x="755576" y="3717032"/>
            <a:ext cx="7344816" cy="3140968"/>
          </a:xfrm>
          <a:prstGeom prst="rect">
            <a:avLst/>
          </a:prstGeom>
          <a:noFill/>
        </p:spPr>
      </p:pic>
      <p:sp>
        <p:nvSpPr>
          <p:cNvPr id="9" name="8 Dikdörtgen"/>
          <p:cNvSpPr/>
          <p:nvPr/>
        </p:nvSpPr>
        <p:spPr>
          <a:xfrm>
            <a:off x="4140200" y="766094"/>
            <a:ext cx="4680272" cy="2806922"/>
          </a:xfrm>
          <a:prstGeom prst="rect">
            <a:avLst/>
          </a:prstGeom>
        </p:spPr>
        <p:txBody>
          <a:bodyPr wrap="square">
            <a:spAutoFit/>
          </a:bodyPr>
          <a:lstStyle/>
          <a:p>
            <a:pPr>
              <a:lnSpc>
                <a:spcPct val="110000"/>
              </a:lnSpc>
            </a:pPr>
            <a:r>
              <a:rPr lang="tr-TR" b="1" dirty="0" smtClean="0">
                <a:solidFill>
                  <a:schemeClr val="bg1"/>
                </a:solidFill>
                <a:latin typeface="Times New Roman" pitchFamily="18" charset="0"/>
                <a:cs typeface="Times New Roman" pitchFamily="18" charset="0"/>
              </a:rPr>
              <a:t>Prof. Dr. Meltem KUTLU GÜRSEL</a:t>
            </a:r>
            <a:br>
              <a:rPr lang="tr-TR" b="1" dirty="0" smtClean="0">
                <a:solidFill>
                  <a:schemeClr val="bg1"/>
                </a:solidFill>
                <a:latin typeface="Times New Roman" pitchFamily="18" charset="0"/>
                <a:cs typeface="Times New Roman" pitchFamily="18" charset="0"/>
              </a:rPr>
            </a:br>
            <a:r>
              <a:rPr lang="tr-TR" b="1" dirty="0" smtClean="0">
                <a:solidFill>
                  <a:schemeClr val="bg1"/>
                </a:solidFill>
                <a:latin typeface="Times New Roman" pitchFamily="18" charset="0"/>
                <a:cs typeface="Times New Roman" pitchFamily="18" charset="0"/>
              </a:rPr>
              <a:t>Prof. Dr. Konca YUMLU</a:t>
            </a:r>
            <a:br>
              <a:rPr lang="tr-TR" b="1" dirty="0" smtClean="0">
                <a:solidFill>
                  <a:schemeClr val="bg1"/>
                </a:solidFill>
                <a:latin typeface="Times New Roman" pitchFamily="18" charset="0"/>
                <a:cs typeface="Times New Roman" pitchFamily="18" charset="0"/>
              </a:rPr>
            </a:br>
            <a:r>
              <a:rPr lang="tr-TR" b="1" dirty="0" smtClean="0">
                <a:solidFill>
                  <a:schemeClr val="bg1"/>
                </a:solidFill>
                <a:latin typeface="Times New Roman" pitchFamily="18" charset="0"/>
                <a:cs typeface="Times New Roman" pitchFamily="18" charset="0"/>
              </a:rPr>
              <a:t>Prof. Dr. Seval SEKİN</a:t>
            </a:r>
            <a:br>
              <a:rPr lang="tr-TR" b="1" dirty="0" smtClean="0">
                <a:solidFill>
                  <a:schemeClr val="bg1"/>
                </a:solidFill>
                <a:latin typeface="Times New Roman" pitchFamily="18" charset="0"/>
                <a:cs typeface="Times New Roman" pitchFamily="18" charset="0"/>
              </a:rPr>
            </a:br>
            <a:r>
              <a:rPr lang="tr-TR" b="1" dirty="0" smtClean="0">
                <a:solidFill>
                  <a:schemeClr val="bg1"/>
                </a:solidFill>
                <a:latin typeface="Times New Roman" pitchFamily="18" charset="0"/>
                <a:cs typeface="Times New Roman" pitchFamily="18" charset="0"/>
              </a:rPr>
              <a:t>Yrd. Doç. Dr. Esra ÇOKER</a:t>
            </a:r>
            <a:br>
              <a:rPr lang="tr-TR" b="1" dirty="0" smtClean="0">
                <a:solidFill>
                  <a:schemeClr val="bg1"/>
                </a:solidFill>
                <a:latin typeface="Times New Roman" pitchFamily="18" charset="0"/>
                <a:cs typeface="Times New Roman" pitchFamily="18" charset="0"/>
              </a:rPr>
            </a:br>
            <a:r>
              <a:rPr lang="tr-TR" b="1" dirty="0" smtClean="0">
                <a:solidFill>
                  <a:schemeClr val="bg1"/>
                </a:solidFill>
                <a:latin typeface="Times New Roman" pitchFamily="18" charset="0"/>
                <a:cs typeface="Times New Roman" pitchFamily="18" charset="0"/>
              </a:rPr>
              <a:t>Işılay SAYGIN </a:t>
            </a:r>
            <a:br>
              <a:rPr lang="tr-TR" b="1" dirty="0" smtClean="0">
                <a:solidFill>
                  <a:schemeClr val="bg1"/>
                </a:solidFill>
                <a:latin typeface="Times New Roman" pitchFamily="18" charset="0"/>
                <a:cs typeface="Times New Roman" pitchFamily="18" charset="0"/>
              </a:rPr>
            </a:br>
            <a:r>
              <a:rPr lang="tr-TR" b="1" dirty="0" smtClean="0">
                <a:solidFill>
                  <a:schemeClr val="bg1"/>
                </a:solidFill>
                <a:latin typeface="Times New Roman" pitchFamily="18" charset="0"/>
                <a:cs typeface="Times New Roman" pitchFamily="18" charset="0"/>
              </a:rPr>
              <a:t>Semra MARMARA</a:t>
            </a:r>
            <a:br>
              <a:rPr lang="tr-TR" b="1" dirty="0" smtClean="0">
                <a:solidFill>
                  <a:schemeClr val="bg1"/>
                </a:solidFill>
                <a:latin typeface="Times New Roman" pitchFamily="18" charset="0"/>
                <a:cs typeface="Times New Roman" pitchFamily="18" charset="0"/>
              </a:rPr>
            </a:br>
            <a:r>
              <a:rPr lang="tr-TR" b="1" dirty="0" smtClean="0">
                <a:solidFill>
                  <a:schemeClr val="bg1"/>
                </a:solidFill>
                <a:latin typeface="Times New Roman" pitchFamily="18" charset="0"/>
                <a:cs typeface="Times New Roman" pitchFamily="18" charset="0"/>
              </a:rPr>
              <a:t>İnci MUTLUER</a:t>
            </a:r>
            <a:br>
              <a:rPr lang="tr-TR" b="1" dirty="0" smtClean="0">
                <a:solidFill>
                  <a:schemeClr val="bg1"/>
                </a:solidFill>
                <a:latin typeface="Times New Roman" pitchFamily="18" charset="0"/>
                <a:cs typeface="Times New Roman" pitchFamily="18" charset="0"/>
              </a:rPr>
            </a:br>
            <a:r>
              <a:rPr lang="tr-TR" b="1" dirty="0" smtClean="0">
                <a:solidFill>
                  <a:schemeClr val="bg1"/>
                </a:solidFill>
                <a:latin typeface="Times New Roman" pitchFamily="18" charset="0"/>
                <a:cs typeface="Times New Roman" pitchFamily="18" charset="0"/>
              </a:rPr>
              <a:t>Dr. Nazan PEDÜKCOŞKUN</a:t>
            </a:r>
          </a:p>
          <a:p>
            <a:r>
              <a:rPr lang="tr-TR" b="1" dirty="0" smtClean="0">
                <a:solidFill>
                  <a:schemeClr val="bg1"/>
                </a:solidFill>
                <a:latin typeface="Times New Roman" pitchFamily="18" charset="0"/>
                <a:cs typeface="Times New Roman" pitchFamily="18" charset="0"/>
              </a:rPr>
              <a:t>Sancar MARUFLU</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130622"/>
            <a:ext cx="8748464" cy="706090"/>
          </a:xfrm>
        </p:spPr>
        <p:txBody>
          <a:bodyPr>
            <a:normAutofit fontScale="90000"/>
          </a:bodyPr>
          <a:lstStyle/>
          <a:p>
            <a:r>
              <a:rPr lang="tr-TR" dirty="0" smtClean="0">
                <a:solidFill>
                  <a:srgbClr val="CC0099"/>
                </a:solidFill>
              </a:rPr>
              <a:t>Genç DEKAUM</a:t>
            </a:r>
            <a:endParaRPr lang="tr-TR" dirty="0">
              <a:solidFill>
                <a:srgbClr val="CC0099"/>
              </a:solidFill>
            </a:endParaRPr>
          </a:p>
        </p:txBody>
      </p:sp>
      <p:sp>
        <p:nvSpPr>
          <p:cNvPr id="3" name="2 İçerik Yer Tutucusu"/>
          <p:cNvSpPr>
            <a:spLocks noGrp="1"/>
          </p:cNvSpPr>
          <p:nvPr>
            <p:ph idx="1"/>
          </p:nvPr>
        </p:nvSpPr>
        <p:spPr>
          <a:xfrm>
            <a:off x="2051720" y="0"/>
            <a:ext cx="5904656" cy="908720"/>
          </a:xfrm>
        </p:spPr>
        <p:txBody>
          <a:bodyPr>
            <a:normAutofit fontScale="92500" lnSpcReduction="20000"/>
          </a:bodyPr>
          <a:lstStyle/>
          <a:p>
            <a:pPr lvl="8"/>
            <a:endParaRPr lang="tr-TR" dirty="0" smtClean="0"/>
          </a:p>
          <a:p>
            <a:pPr lvl="8"/>
            <a:endParaRPr lang="tr-TR" dirty="0" smtClean="0"/>
          </a:p>
          <a:p>
            <a:pPr lvl="5"/>
            <a:r>
              <a:rPr lang="tr-TR" dirty="0" smtClean="0"/>
              <a:t> </a:t>
            </a:r>
          </a:p>
          <a:p>
            <a:pPr lvl="8"/>
            <a:endParaRPr lang="tr-TR" dirty="0"/>
          </a:p>
        </p:txBody>
      </p:sp>
      <p:sp>
        <p:nvSpPr>
          <p:cNvPr id="4" name="3 Dikdörtgen"/>
          <p:cNvSpPr/>
          <p:nvPr/>
        </p:nvSpPr>
        <p:spPr>
          <a:xfrm>
            <a:off x="179512" y="976079"/>
            <a:ext cx="8964488" cy="2092881"/>
          </a:xfrm>
          <a:prstGeom prst="rect">
            <a:avLst/>
          </a:prstGeom>
        </p:spPr>
        <p:txBody>
          <a:bodyPr wrap="square">
            <a:spAutoFit/>
          </a:bodyPr>
          <a:lstStyle/>
          <a:p>
            <a:r>
              <a:rPr lang="tr-TR" dirty="0" smtClean="0">
                <a:solidFill>
                  <a:schemeClr val="bg1"/>
                </a:solidFill>
              </a:rPr>
              <a:t>Dokuz Eylül Üniversitesi Kadın Hakları ve Sorunları Araştırma ve Uygulama Merkezi(DEKAUM) bünyesinde </a:t>
            </a:r>
            <a:r>
              <a:rPr lang="tr-TR" b="1" dirty="0" smtClean="0">
                <a:solidFill>
                  <a:schemeClr val="bg1"/>
                </a:solidFill>
              </a:rPr>
              <a:t>Zeynep  KOCA  HELVACI </a:t>
            </a:r>
            <a:r>
              <a:rPr lang="tr-TR" dirty="0" smtClean="0">
                <a:solidFill>
                  <a:schemeClr val="bg1"/>
                </a:solidFill>
              </a:rPr>
              <a:t>başkanlığında </a:t>
            </a:r>
            <a:r>
              <a:rPr lang="tr-TR" dirty="0" smtClean="0">
                <a:solidFill>
                  <a:srgbClr val="CC0099"/>
                </a:solidFill>
              </a:rPr>
              <a:t>“Genç DEKAUM”  </a:t>
            </a:r>
            <a:r>
              <a:rPr lang="tr-TR" dirty="0" smtClean="0">
                <a:solidFill>
                  <a:schemeClr val="bg1"/>
                </a:solidFill>
              </a:rPr>
              <a:t>kurulmuştur.  </a:t>
            </a:r>
          </a:p>
          <a:p>
            <a:endParaRPr lang="tr-TR" dirty="0" smtClean="0">
              <a:solidFill>
                <a:schemeClr val="bg1"/>
              </a:solidFill>
            </a:endParaRPr>
          </a:p>
          <a:p>
            <a:r>
              <a:rPr lang="tr-TR" dirty="0" err="1" smtClean="0">
                <a:solidFill>
                  <a:schemeClr val="bg1"/>
                </a:solidFill>
              </a:rPr>
              <a:t>Araş.Gör</a:t>
            </a:r>
            <a:r>
              <a:rPr lang="tr-TR" dirty="0" smtClean="0">
                <a:solidFill>
                  <a:schemeClr val="bg1"/>
                </a:solidFill>
              </a:rPr>
              <a:t>. </a:t>
            </a:r>
            <a:r>
              <a:rPr lang="tr-TR" b="1" dirty="0" smtClean="0">
                <a:solidFill>
                  <a:schemeClr val="bg1"/>
                </a:solidFill>
              </a:rPr>
              <a:t>Orhan IRK </a:t>
            </a:r>
            <a:r>
              <a:rPr lang="tr-TR" dirty="0" smtClean="0">
                <a:solidFill>
                  <a:schemeClr val="bg1"/>
                </a:solidFill>
              </a:rPr>
              <a:t>yönetiminde devam etmektedir.</a:t>
            </a:r>
          </a:p>
          <a:p>
            <a:endParaRPr lang="tr-TR" dirty="0" smtClean="0">
              <a:solidFill>
                <a:schemeClr val="bg1"/>
              </a:solidFill>
            </a:endParaRPr>
          </a:p>
          <a:p>
            <a:r>
              <a:rPr lang="tr-TR" sz="2000" dirty="0" smtClean="0">
                <a:solidFill>
                  <a:schemeClr val="bg1"/>
                </a:solidFill>
              </a:rPr>
              <a:t>                                                         </a:t>
            </a:r>
          </a:p>
          <a:p>
            <a:r>
              <a:rPr lang="tr-TR" sz="2000" dirty="0">
                <a:solidFill>
                  <a:schemeClr val="bg1"/>
                </a:solidFill>
              </a:rPr>
              <a:t>	</a:t>
            </a:r>
            <a:r>
              <a:rPr lang="tr-TR" sz="2000" dirty="0" smtClean="0">
                <a:solidFill>
                  <a:schemeClr val="bg1"/>
                </a:solidFill>
              </a:rPr>
              <a:t>		</a:t>
            </a:r>
            <a:r>
              <a:rPr lang="tr-TR" sz="2000" smtClean="0">
                <a:solidFill>
                  <a:schemeClr val="bg1"/>
                </a:solidFill>
              </a:rPr>
              <a:t>    </a:t>
            </a:r>
            <a:r>
              <a:rPr lang="tr-TR" sz="2000" smtClean="0">
                <a:solidFill>
                  <a:srgbClr val="CC0099"/>
                </a:solidFill>
              </a:rPr>
              <a:t>Genç </a:t>
            </a:r>
            <a:r>
              <a:rPr lang="tr-TR" sz="2000" dirty="0" smtClean="0">
                <a:solidFill>
                  <a:schemeClr val="tx2">
                    <a:lumMod val="60000"/>
                    <a:lumOff val="40000"/>
                  </a:schemeClr>
                </a:solidFill>
              </a:rPr>
              <a:t>DE</a:t>
            </a:r>
            <a:r>
              <a:rPr lang="tr-TR" sz="2000" dirty="0" smtClean="0">
                <a:solidFill>
                  <a:srgbClr val="CC0099"/>
                </a:solidFill>
              </a:rPr>
              <a:t>KAUM üyeleri</a:t>
            </a:r>
            <a:endParaRPr lang="tr-TR" sz="2000" dirty="0">
              <a:solidFill>
                <a:schemeClr val="bg1"/>
              </a:solidFill>
            </a:endParaRPr>
          </a:p>
        </p:txBody>
      </p:sp>
      <p:sp>
        <p:nvSpPr>
          <p:cNvPr id="6" name="5 Dikdörtgen"/>
          <p:cNvSpPr/>
          <p:nvPr/>
        </p:nvSpPr>
        <p:spPr>
          <a:xfrm>
            <a:off x="179512" y="3284984"/>
            <a:ext cx="2880320" cy="2959272"/>
          </a:xfrm>
          <a:prstGeom prst="rect">
            <a:avLst/>
          </a:prstGeom>
        </p:spPr>
        <p:txBody>
          <a:bodyPr wrap="square">
            <a:spAutoFit/>
          </a:bodyPr>
          <a:lstStyle/>
          <a:p>
            <a:pPr>
              <a:lnSpc>
                <a:spcPct val="130000"/>
              </a:lnSpc>
            </a:pPr>
            <a:r>
              <a:rPr lang="tr-TR" dirty="0" smtClean="0">
                <a:solidFill>
                  <a:schemeClr val="bg1"/>
                </a:solidFill>
              </a:rPr>
              <a:t>Gülay DÖNER</a:t>
            </a:r>
          </a:p>
          <a:p>
            <a:pPr>
              <a:lnSpc>
                <a:spcPct val="130000"/>
              </a:lnSpc>
            </a:pPr>
            <a:r>
              <a:rPr lang="tr-TR" dirty="0" smtClean="0">
                <a:solidFill>
                  <a:schemeClr val="bg1"/>
                </a:solidFill>
              </a:rPr>
              <a:t>Süleyman Kürşad ÇİMEN</a:t>
            </a:r>
          </a:p>
          <a:p>
            <a:pPr>
              <a:lnSpc>
                <a:spcPct val="130000"/>
              </a:lnSpc>
            </a:pPr>
            <a:r>
              <a:rPr lang="tr-TR" dirty="0" smtClean="0">
                <a:solidFill>
                  <a:schemeClr val="bg1"/>
                </a:solidFill>
              </a:rPr>
              <a:t>Selver KÜÇÜKÇİRKİN</a:t>
            </a:r>
          </a:p>
          <a:p>
            <a:pPr>
              <a:lnSpc>
                <a:spcPct val="130000"/>
              </a:lnSpc>
            </a:pPr>
            <a:r>
              <a:rPr lang="tr-TR" dirty="0" smtClean="0">
                <a:solidFill>
                  <a:schemeClr val="bg1"/>
                </a:solidFill>
              </a:rPr>
              <a:t>Dilek ÜÇPUNAR</a:t>
            </a:r>
          </a:p>
          <a:p>
            <a:pPr>
              <a:lnSpc>
                <a:spcPct val="130000"/>
              </a:lnSpc>
            </a:pPr>
            <a:r>
              <a:rPr lang="tr-TR" dirty="0" smtClean="0">
                <a:solidFill>
                  <a:schemeClr val="bg1"/>
                </a:solidFill>
              </a:rPr>
              <a:t>Murat ESİRGENCE</a:t>
            </a:r>
          </a:p>
          <a:p>
            <a:pPr>
              <a:lnSpc>
                <a:spcPct val="130000"/>
              </a:lnSpc>
            </a:pPr>
            <a:r>
              <a:rPr lang="tr-TR" dirty="0" smtClean="0">
                <a:solidFill>
                  <a:schemeClr val="bg1"/>
                </a:solidFill>
              </a:rPr>
              <a:t>Beste KOÇER</a:t>
            </a:r>
          </a:p>
          <a:p>
            <a:pPr>
              <a:lnSpc>
                <a:spcPct val="130000"/>
              </a:lnSpc>
            </a:pPr>
            <a:r>
              <a:rPr lang="tr-TR" dirty="0" smtClean="0">
                <a:solidFill>
                  <a:schemeClr val="bg1"/>
                </a:solidFill>
              </a:rPr>
              <a:t>Cande TURAY</a:t>
            </a:r>
          </a:p>
          <a:p>
            <a:pPr>
              <a:lnSpc>
                <a:spcPct val="130000"/>
              </a:lnSpc>
            </a:pPr>
            <a:r>
              <a:rPr lang="tr-TR" dirty="0" smtClean="0">
                <a:solidFill>
                  <a:schemeClr val="bg1"/>
                </a:solidFill>
              </a:rPr>
              <a:t>Burcu ŞAMDANLI</a:t>
            </a:r>
          </a:p>
        </p:txBody>
      </p:sp>
      <p:sp>
        <p:nvSpPr>
          <p:cNvPr id="7" name="6 Dikdörtgen"/>
          <p:cNvSpPr/>
          <p:nvPr/>
        </p:nvSpPr>
        <p:spPr>
          <a:xfrm>
            <a:off x="7308304" y="3291949"/>
            <a:ext cx="2016224" cy="3319370"/>
          </a:xfrm>
          <a:prstGeom prst="rect">
            <a:avLst/>
          </a:prstGeom>
        </p:spPr>
        <p:txBody>
          <a:bodyPr wrap="square">
            <a:spAutoFit/>
          </a:bodyPr>
          <a:lstStyle/>
          <a:p>
            <a:pPr>
              <a:lnSpc>
                <a:spcPct val="130000"/>
              </a:lnSpc>
            </a:pPr>
            <a:r>
              <a:rPr lang="tr-TR" dirty="0" smtClean="0">
                <a:solidFill>
                  <a:schemeClr val="bg1"/>
                </a:solidFill>
              </a:rPr>
              <a:t>Seda SELLİ</a:t>
            </a:r>
          </a:p>
          <a:p>
            <a:pPr>
              <a:lnSpc>
                <a:spcPct val="130000"/>
              </a:lnSpc>
            </a:pPr>
            <a:r>
              <a:rPr lang="tr-TR" dirty="0" smtClean="0">
                <a:solidFill>
                  <a:schemeClr val="bg1"/>
                </a:solidFill>
              </a:rPr>
              <a:t>Aslı BÜYÜK</a:t>
            </a:r>
          </a:p>
          <a:p>
            <a:pPr>
              <a:lnSpc>
                <a:spcPct val="130000"/>
              </a:lnSpc>
            </a:pPr>
            <a:r>
              <a:rPr lang="tr-TR" dirty="0" smtClean="0">
                <a:solidFill>
                  <a:schemeClr val="bg1"/>
                </a:solidFill>
              </a:rPr>
              <a:t>Aydın SAMANCI</a:t>
            </a:r>
          </a:p>
          <a:p>
            <a:pPr>
              <a:lnSpc>
                <a:spcPct val="130000"/>
              </a:lnSpc>
            </a:pPr>
            <a:r>
              <a:rPr lang="tr-TR" dirty="0" smtClean="0">
                <a:solidFill>
                  <a:schemeClr val="bg1"/>
                </a:solidFill>
              </a:rPr>
              <a:t>Merve DENİZCİ</a:t>
            </a:r>
          </a:p>
          <a:p>
            <a:pPr>
              <a:lnSpc>
                <a:spcPct val="130000"/>
              </a:lnSpc>
            </a:pPr>
            <a:r>
              <a:rPr lang="tr-TR" dirty="0" smtClean="0">
                <a:solidFill>
                  <a:schemeClr val="bg1"/>
                </a:solidFill>
              </a:rPr>
              <a:t>Burcu KESKİN</a:t>
            </a:r>
          </a:p>
          <a:p>
            <a:pPr>
              <a:lnSpc>
                <a:spcPct val="130000"/>
              </a:lnSpc>
            </a:pPr>
            <a:r>
              <a:rPr lang="tr-TR" dirty="0" smtClean="0">
                <a:solidFill>
                  <a:schemeClr val="bg1"/>
                </a:solidFill>
              </a:rPr>
              <a:t>Nilay VURAL</a:t>
            </a:r>
          </a:p>
          <a:p>
            <a:pPr>
              <a:lnSpc>
                <a:spcPct val="130000"/>
              </a:lnSpc>
            </a:pPr>
            <a:r>
              <a:rPr lang="tr-TR" dirty="0" smtClean="0">
                <a:solidFill>
                  <a:schemeClr val="bg1"/>
                </a:solidFill>
              </a:rPr>
              <a:t>Vildan ER</a:t>
            </a:r>
          </a:p>
          <a:p>
            <a:pPr>
              <a:lnSpc>
                <a:spcPct val="130000"/>
              </a:lnSpc>
            </a:pPr>
            <a:r>
              <a:rPr lang="tr-TR" dirty="0" smtClean="0">
                <a:solidFill>
                  <a:schemeClr val="bg1"/>
                </a:solidFill>
              </a:rPr>
              <a:t>Ece GÜNDÜZ</a:t>
            </a:r>
          </a:p>
          <a:p>
            <a:pPr>
              <a:lnSpc>
                <a:spcPct val="130000"/>
              </a:lnSpc>
            </a:pPr>
            <a:endParaRPr lang="tr-TR" dirty="0">
              <a:solidFill>
                <a:schemeClr val="bg1"/>
              </a:solidFill>
            </a:endParaRPr>
          </a:p>
        </p:txBody>
      </p:sp>
      <p:pic>
        <p:nvPicPr>
          <p:cNvPr id="38914" name="Picture 2" descr="C:\Users\sekreterlik\Desktop\FALİYETLER\8 MART DÜNYA KADINLAR GÜNÜ\8 MART - DEKAUM KADINLAR GÜNÜ(2014)\_DEU9516.JPG"/>
          <p:cNvPicPr>
            <a:picLocks noChangeAspect="1" noChangeArrowheads="1"/>
          </p:cNvPicPr>
          <p:nvPr/>
        </p:nvPicPr>
        <p:blipFill>
          <a:blip r:embed="rId3" cstate="print"/>
          <a:srcRect/>
          <a:stretch>
            <a:fillRect/>
          </a:stretch>
        </p:blipFill>
        <p:spPr bwMode="auto">
          <a:xfrm>
            <a:off x="2771800" y="3284984"/>
            <a:ext cx="4403568" cy="328498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62880" y="-18256"/>
            <a:ext cx="8229600" cy="1143000"/>
          </a:xfrm>
        </p:spPr>
        <p:txBody>
          <a:bodyPr>
            <a:normAutofit/>
          </a:bodyPr>
          <a:lstStyle/>
          <a:p>
            <a:r>
              <a:rPr lang="tr-TR" sz="4000" b="1" dirty="0" smtClean="0">
                <a:solidFill>
                  <a:srgbClr val="CC0099"/>
                </a:solidFill>
                <a:effectLst>
                  <a:outerShdw blurRad="38100" dist="38100" dir="2700000" algn="tl">
                    <a:srgbClr val="000000">
                      <a:alpha val="43137"/>
                    </a:srgbClr>
                  </a:outerShdw>
                </a:effectLst>
              </a:rPr>
              <a:t>Çalışma Komisyonları</a:t>
            </a:r>
            <a:endParaRPr lang="tr-TR" sz="4000" b="1" dirty="0">
              <a:solidFill>
                <a:srgbClr val="CC0099"/>
              </a:solidFill>
              <a:effectLst>
                <a:outerShdw blurRad="38100" dist="38100" dir="2700000" algn="tl">
                  <a:srgbClr val="000000">
                    <a:alpha val="43137"/>
                  </a:srgbClr>
                </a:outerShdw>
              </a:effectLst>
            </a:endParaRPr>
          </a:p>
        </p:txBody>
      </p:sp>
      <p:sp>
        <p:nvSpPr>
          <p:cNvPr id="5" name="4 İçerik Yer Tutucusu"/>
          <p:cNvSpPr>
            <a:spLocks noGrp="1"/>
          </p:cNvSpPr>
          <p:nvPr>
            <p:ph idx="1"/>
          </p:nvPr>
        </p:nvSpPr>
        <p:spPr>
          <a:xfrm>
            <a:off x="25400" y="1124744"/>
            <a:ext cx="4474592" cy="5503342"/>
          </a:xfrm>
        </p:spPr>
        <p:txBody>
          <a:bodyPr>
            <a:noAutofit/>
          </a:bodyPr>
          <a:lstStyle/>
          <a:p>
            <a:pPr>
              <a:lnSpc>
                <a:spcPct val="140000"/>
              </a:lnSpc>
            </a:pPr>
            <a:r>
              <a:rPr lang="tr-TR" sz="2000" b="1" dirty="0" smtClean="0">
                <a:solidFill>
                  <a:schemeClr val="bg1"/>
                </a:solidFill>
              </a:rPr>
              <a:t>Toplumsal Cinsiyet Komisyonu</a:t>
            </a:r>
          </a:p>
          <a:p>
            <a:pPr>
              <a:lnSpc>
                <a:spcPct val="140000"/>
              </a:lnSpc>
            </a:pPr>
            <a:r>
              <a:rPr lang="tr-TR" sz="2000" b="1" dirty="0" smtClean="0">
                <a:solidFill>
                  <a:schemeClr val="bg1"/>
                </a:solidFill>
              </a:rPr>
              <a:t>Kadın ve Hukuk Komisyonu </a:t>
            </a:r>
          </a:p>
          <a:p>
            <a:pPr>
              <a:lnSpc>
                <a:spcPct val="140000"/>
              </a:lnSpc>
            </a:pPr>
            <a:r>
              <a:rPr lang="tr-TR" sz="2000" b="1" dirty="0" smtClean="0">
                <a:solidFill>
                  <a:schemeClr val="bg1"/>
                </a:solidFill>
              </a:rPr>
              <a:t>Kadın ve Medya Komisyonu </a:t>
            </a:r>
          </a:p>
          <a:p>
            <a:pPr>
              <a:lnSpc>
                <a:spcPct val="140000"/>
              </a:lnSpc>
            </a:pPr>
            <a:r>
              <a:rPr lang="tr-TR" sz="2000" b="1" dirty="0" smtClean="0">
                <a:solidFill>
                  <a:schemeClr val="bg1"/>
                </a:solidFill>
              </a:rPr>
              <a:t>Kadın ve Şiddet Komisyonu</a:t>
            </a:r>
          </a:p>
          <a:p>
            <a:pPr>
              <a:lnSpc>
                <a:spcPct val="140000"/>
              </a:lnSpc>
            </a:pPr>
            <a:r>
              <a:rPr lang="tr-TR" sz="2000" b="1" dirty="0" smtClean="0">
                <a:solidFill>
                  <a:schemeClr val="bg1"/>
                </a:solidFill>
              </a:rPr>
              <a:t>Kadın ve Sağlık Komisyonu</a:t>
            </a:r>
          </a:p>
          <a:p>
            <a:pPr>
              <a:lnSpc>
                <a:spcPct val="140000"/>
              </a:lnSpc>
            </a:pPr>
            <a:r>
              <a:rPr lang="tr-TR" sz="2000" b="1" dirty="0" smtClean="0">
                <a:solidFill>
                  <a:schemeClr val="bg1"/>
                </a:solidFill>
              </a:rPr>
              <a:t>Kadın ve Tarih Komisyonu</a:t>
            </a:r>
          </a:p>
          <a:p>
            <a:pPr>
              <a:lnSpc>
                <a:spcPct val="140000"/>
              </a:lnSpc>
            </a:pPr>
            <a:r>
              <a:rPr lang="tr-TR" sz="2000" b="1" dirty="0" smtClean="0">
                <a:solidFill>
                  <a:schemeClr val="bg1"/>
                </a:solidFill>
              </a:rPr>
              <a:t>Kadın ve Sanat Komisyonu</a:t>
            </a:r>
          </a:p>
          <a:p>
            <a:pPr>
              <a:lnSpc>
                <a:spcPct val="140000"/>
              </a:lnSpc>
            </a:pPr>
            <a:r>
              <a:rPr lang="tr-TR" sz="2000" b="1" dirty="0" smtClean="0">
                <a:solidFill>
                  <a:schemeClr val="bg1"/>
                </a:solidFill>
              </a:rPr>
              <a:t>Kadın ve Çevre Komisyonu</a:t>
            </a:r>
          </a:p>
          <a:p>
            <a:pPr>
              <a:lnSpc>
                <a:spcPct val="140000"/>
              </a:lnSpc>
            </a:pPr>
            <a:r>
              <a:rPr lang="tr-TR" sz="2000" b="1" dirty="0" smtClean="0">
                <a:solidFill>
                  <a:schemeClr val="bg1"/>
                </a:solidFill>
              </a:rPr>
              <a:t>Kadın ve Çalışma Yaşamı Komisyonu</a:t>
            </a:r>
          </a:p>
          <a:p>
            <a:pPr>
              <a:lnSpc>
                <a:spcPct val="140000"/>
              </a:lnSpc>
            </a:pPr>
            <a:r>
              <a:rPr lang="tr-TR" sz="2000" b="1" dirty="0" smtClean="0">
                <a:solidFill>
                  <a:schemeClr val="bg1"/>
                </a:solidFill>
              </a:rPr>
              <a:t>Kadın ve Edebiyat Komisyonu</a:t>
            </a:r>
          </a:p>
          <a:p>
            <a:pPr>
              <a:lnSpc>
                <a:spcPct val="140000"/>
              </a:lnSpc>
            </a:pPr>
            <a:r>
              <a:rPr lang="tr-TR" sz="2000" b="1" dirty="0" smtClean="0">
                <a:solidFill>
                  <a:schemeClr val="bg1"/>
                </a:solidFill>
              </a:rPr>
              <a:t>Kadın ve Din Komisyonu</a:t>
            </a:r>
          </a:p>
          <a:p>
            <a:pPr>
              <a:lnSpc>
                <a:spcPct val="140000"/>
              </a:lnSpc>
            </a:pPr>
            <a:endParaRPr lang="tr-TR" sz="2400" b="1" dirty="0" smtClean="0">
              <a:solidFill>
                <a:schemeClr val="bg1"/>
              </a:solidFill>
            </a:endParaRPr>
          </a:p>
        </p:txBody>
      </p:sp>
      <p:pic>
        <p:nvPicPr>
          <p:cNvPr id="4" name="Picture 3" descr="C:\Users\sekreterlik\Desktop\FAALİYET RAPORU\son fotograflar\1.jpg"/>
          <p:cNvPicPr>
            <a:picLocks noChangeAspect="1" noChangeArrowheads="1"/>
          </p:cNvPicPr>
          <p:nvPr/>
        </p:nvPicPr>
        <p:blipFill>
          <a:blip r:embed="rId3" cstate="print"/>
          <a:srcRect b="13396"/>
          <a:stretch>
            <a:fillRect/>
          </a:stretch>
        </p:blipFill>
        <p:spPr bwMode="auto">
          <a:xfrm>
            <a:off x="4365593" y="1412776"/>
            <a:ext cx="4778407" cy="504056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78396" y="260648"/>
            <a:ext cx="7787208" cy="422920"/>
          </a:xfrm>
        </p:spPr>
        <p:txBody>
          <a:bodyPr>
            <a:normAutofit fontScale="90000"/>
          </a:bodyPr>
          <a:lstStyle/>
          <a:p>
            <a:r>
              <a:rPr lang="tr-TR" sz="3600" dirty="0" smtClean="0">
                <a:solidFill>
                  <a:schemeClr val="bg1"/>
                </a:solidFill>
              </a:rPr>
              <a:t>Açılış ve Sergi </a:t>
            </a:r>
            <a:r>
              <a:rPr lang="tr-TR" dirty="0" smtClean="0">
                <a:solidFill>
                  <a:schemeClr val="bg1"/>
                </a:solidFill>
              </a:rPr>
              <a:t>/</a:t>
            </a:r>
            <a:r>
              <a:rPr lang="tr-TR" dirty="0" smtClean="0">
                <a:solidFill>
                  <a:srgbClr val="CC0099"/>
                </a:solidFill>
              </a:rPr>
              <a:t>ATATÜRK ve KADIN</a:t>
            </a:r>
            <a:endParaRPr lang="tr-TR" dirty="0">
              <a:solidFill>
                <a:srgbClr val="CC0099"/>
              </a:solidFill>
            </a:endParaRPr>
          </a:p>
        </p:txBody>
      </p:sp>
      <p:pic>
        <p:nvPicPr>
          <p:cNvPr id="4" name="Picture 2" descr="C:\Users\sekreterlik\Desktop\FAALİYET RAPORU\faaliyet fotografları\1.jpg"/>
          <p:cNvPicPr>
            <a:picLocks noGrp="1" noChangeAspect="1" noChangeArrowheads="1"/>
          </p:cNvPicPr>
          <p:nvPr>
            <p:ph idx="1"/>
          </p:nvPr>
        </p:nvPicPr>
        <p:blipFill>
          <a:blip r:embed="rId2" cstate="print"/>
          <a:srcRect/>
          <a:stretch>
            <a:fillRect/>
          </a:stretch>
        </p:blipFill>
        <p:spPr bwMode="auto">
          <a:xfrm>
            <a:off x="1691680" y="980282"/>
            <a:ext cx="2880320" cy="2520768"/>
          </a:xfrm>
          <a:prstGeom prst="rect">
            <a:avLst/>
          </a:prstGeom>
          <a:noFill/>
        </p:spPr>
      </p:pic>
      <p:pic>
        <p:nvPicPr>
          <p:cNvPr id="1033" name="Picture 9" descr="C:\Users\sekreterlik\Desktop\_DSC7946.jpg"/>
          <p:cNvPicPr>
            <a:picLocks noChangeAspect="1" noChangeArrowheads="1"/>
          </p:cNvPicPr>
          <p:nvPr/>
        </p:nvPicPr>
        <p:blipFill>
          <a:blip r:embed="rId3" cstate="print"/>
          <a:srcRect/>
          <a:stretch>
            <a:fillRect/>
          </a:stretch>
        </p:blipFill>
        <p:spPr bwMode="auto">
          <a:xfrm>
            <a:off x="6228184" y="980728"/>
            <a:ext cx="2915816" cy="2520280"/>
          </a:xfrm>
          <a:prstGeom prst="rect">
            <a:avLst/>
          </a:prstGeom>
          <a:noFill/>
        </p:spPr>
      </p:pic>
      <p:pic>
        <p:nvPicPr>
          <p:cNvPr id="11" name="Picture 4" descr="C:\Users\sekreterlik\Desktop\_DSC8021.jpg"/>
          <p:cNvPicPr>
            <a:picLocks noChangeAspect="1" noChangeArrowheads="1"/>
          </p:cNvPicPr>
          <p:nvPr/>
        </p:nvPicPr>
        <p:blipFill>
          <a:blip r:embed="rId4" cstate="print"/>
          <a:srcRect/>
          <a:stretch>
            <a:fillRect/>
          </a:stretch>
        </p:blipFill>
        <p:spPr bwMode="auto">
          <a:xfrm>
            <a:off x="4427984" y="3573016"/>
            <a:ext cx="4716016" cy="3284984"/>
          </a:xfrm>
          <a:prstGeom prst="rect">
            <a:avLst/>
          </a:prstGeom>
          <a:noFill/>
        </p:spPr>
      </p:pic>
      <p:pic>
        <p:nvPicPr>
          <p:cNvPr id="1035" name="Picture 11" descr="C:\Users\sekreterlik\Desktop\FALİYETLER\Fotoğraflar\06.01.2011 DEKAUM Açılışı\seçilenler\4.jpg"/>
          <p:cNvPicPr>
            <a:picLocks noChangeAspect="1" noChangeArrowheads="1"/>
          </p:cNvPicPr>
          <p:nvPr/>
        </p:nvPicPr>
        <p:blipFill>
          <a:blip r:embed="rId5" cstate="print"/>
          <a:srcRect/>
          <a:stretch>
            <a:fillRect/>
          </a:stretch>
        </p:blipFill>
        <p:spPr bwMode="auto">
          <a:xfrm>
            <a:off x="0" y="3572606"/>
            <a:ext cx="4355976" cy="3285394"/>
          </a:xfrm>
          <a:prstGeom prst="rect">
            <a:avLst/>
          </a:prstGeom>
          <a:noFill/>
        </p:spPr>
      </p:pic>
      <p:pic>
        <p:nvPicPr>
          <p:cNvPr id="1027" name="Picture 3" descr="C:\Users\sekreterlik\Desktop\_DSC7912.jpg"/>
          <p:cNvPicPr>
            <a:picLocks noChangeAspect="1" noChangeArrowheads="1"/>
          </p:cNvPicPr>
          <p:nvPr/>
        </p:nvPicPr>
        <p:blipFill>
          <a:blip r:embed="rId6" cstate="print"/>
          <a:srcRect/>
          <a:stretch>
            <a:fillRect/>
          </a:stretch>
        </p:blipFill>
        <p:spPr bwMode="auto">
          <a:xfrm>
            <a:off x="4572000" y="980728"/>
            <a:ext cx="1728192" cy="2520280"/>
          </a:xfrm>
          <a:prstGeom prst="rect">
            <a:avLst/>
          </a:prstGeom>
          <a:noFill/>
        </p:spPr>
      </p:pic>
      <p:pic>
        <p:nvPicPr>
          <p:cNvPr id="1028" name="Picture 4" descr="C:\Users\sekreterlik\Desktop\_DSC7915.jpg"/>
          <p:cNvPicPr>
            <a:picLocks noChangeAspect="1" noChangeArrowheads="1"/>
          </p:cNvPicPr>
          <p:nvPr/>
        </p:nvPicPr>
        <p:blipFill>
          <a:blip r:embed="rId7" cstate="print"/>
          <a:srcRect/>
          <a:stretch>
            <a:fillRect/>
          </a:stretch>
        </p:blipFill>
        <p:spPr bwMode="auto">
          <a:xfrm>
            <a:off x="0" y="980728"/>
            <a:ext cx="1726387" cy="252028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1480</TotalTime>
  <Words>804</Words>
  <Application>Microsoft Office PowerPoint</Application>
  <PresentationFormat>Ekran Gösterisi (4:3)</PresentationFormat>
  <Paragraphs>100</Paragraphs>
  <Slides>29</Slides>
  <Notes>3</Notes>
  <HiddenSlides>0</HiddenSlides>
  <MMClips>1</MMClips>
  <ScaleCrop>false</ScaleCrop>
  <HeadingPairs>
    <vt:vector size="4" baseType="variant">
      <vt:variant>
        <vt:lpstr>Tema</vt:lpstr>
      </vt:variant>
      <vt:variant>
        <vt:i4>1</vt:i4>
      </vt:variant>
      <vt:variant>
        <vt:lpstr>Slayt Başlıkları</vt:lpstr>
      </vt:variant>
      <vt:variant>
        <vt:i4>29</vt:i4>
      </vt:variant>
    </vt:vector>
  </HeadingPairs>
  <TitlesOfParts>
    <vt:vector size="30" baseType="lpstr">
      <vt:lpstr>Ofis Teması</vt:lpstr>
      <vt:lpstr>DEKAUM</vt:lpstr>
      <vt:lpstr>DEKAUM’UN AÇILIŞI VE “KADIN-ERKEK EŞİTSİZLİĞİ SORUNUNUN ÇÖZÜMÜNDE ERKEK DESTEĞİ’NİN ÖNEMİ” KONULU PANEL (06.01.2011)</vt:lpstr>
      <vt:lpstr>DEKAUM’un AMACI</vt:lpstr>
      <vt:lpstr>Merkezin Çalışma Alanları</vt:lpstr>
      <vt:lpstr>  </vt:lpstr>
      <vt:lpstr>YÖNETİM ve DANIŞMA KURULU</vt:lpstr>
      <vt:lpstr>Genç DEKAUM</vt:lpstr>
      <vt:lpstr>Çalışma Komisyonları</vt:lpstr>
      <vt:lpstr>Açılış ve Sergi /ATATÜRK ve KADIN</vt:lpstr>
      <vt:lpstr>8 Mart 2011 Kadının Özgürlük ve Onur Sorunu</vt:lpstr>
      <vt:lpstr>ULUSLARARASI KADIN KONFERANSI KADIN OLMAK -Farkındalık ve Özgürleşme-</vt:lpstr>
      <vt:lpstr>ULUSLARARASI KADIN KONFERANSI KADIN OLMAK -Farkındalık ve Özgürleşme- (E-book hazırlanmış ve web sitemizde ilan edilmiştir)</vt:lpstr>
      <vt:lpstr>Konferansımızdan…</vt:lpstr>
      <vt:lpstr>Kadın Bestekarlarımız Konseri</vt:lpstr>
      <vt:lpstr>“MEDYADA  KADINA  ŞİDDET” PANELİ ( 22.12.2011 ) </vt:lpstr>
      <vt:lpstr>“8 MART DÜNYA KADINLAR GÜNÜ” ETKİNLİĞİ  ( 8 Mart 2012 ) KADIN ve SANAT konulu konferans düzenlendi.</vt:lpstr>
      <vt:lpstr>CUMHURİYET,ATATÜRK ve KADIN</vt:lpstr>
      <vt:lpstr>Cumhuriyeti Kuran Kadınlar Sergisi / PANEL</vt:lpstr>
      <vt:lpstr>HAYATIMIZI DEĞİŞTİREN KÜÇÜK ŞEYLER</vt:lpstr>
      <vt:lpstr>AYNADAKİ BEN…</vt:lpstr>
      <vt:lpstr>8 Mart 2013</vt:lpstr>
      <vt:lpstr>KADINA ŞİDDET ve ÇOCUK GELİNLER 25 Mart 2013</vt:lpstr>
      <vt:lpstr>ARKEOLOJİ ve KADIN ÇALIŞTAYI Roma Dönemi Batı Anadolusu’nda Kadın 30 Nisan 2013</vt:lpstr>
      <vt:lpstr>KADIN ve MULTİPL SKLEROZ (MS)</vt:lpstr>
      <vt:lpstr>KADINLARDA MEME KANSERİ</vt:lpstr>
      <vt:lpstr>   GENÇ DEKAUM Genç 8 Mart  (8 Mart 2014) Genç DEKAUM üyelerinin Ulusal Ajans’tan destek aldıkları “İçimdeki Tuhaf Yabancı” konulu projelerinin sunumu  ile Dünya Kadınlar Günü etkinliğimizde üniversitemizde sunulmuştur.</vt:lpstr>
      <vt:lpstr>DEKAUM  2013 Fuar Tanıtımında EKAM ve EKOKAM ile, 2014’de KÇUAM da eklenerek dört üniversite   aynı stantta yer almıştır.</vt:lpstr>
      <vt:lpstr>ETKİNLİKLERİMİZ (</vt:lpstr>
      <vt:lpstr>TEŞEKKÜRLER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DEKAUM</dc:title>
  <dc:creator>sekreterlik</dc:creator>
  <cp:lastModifiedBy>sekreterlik</cp:lastModifiedBy>
  <cp:revision>199</cp:revision>
  <dcterms:created xsi:type="dcterms:W3CDTF">2014-04-10T08:51:41Z</dcterms:created>
  <dcterms:modified xsi:type="dcterms:W3CDTF">2014-04-22T14:01:25Z</dcterms:modified>
</cp:coreProperties>
</file>