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39"/>
  </p:notesMasterIdLst>
  <p:sldIdLst>
    <p:sldId id="275" r:id="rId2"/>
    <p:sldId id="256" r:id="rId3"/>
    <p:sldId id="257" r:id="rId4"/>
    <p:sldId id="263" r:id="rId5"/>
    <p:sldId id="258" r:id="rId6"/>
    <p:sldId id="278" r:id="rId7"/>
    <p:sldId id="259" r:id="rId8"/>
    <p:sldId id="279" r:id="rId9"/>
    <p:sldId id="264" r:id="rId10"/>
    <p:sldId id="260" r:id="rId11"/>
    <p:sldId id="280" r:id="rId12"/>
    <p:sldId id="265" r:id="rId13"/>
    <p:sldId id="261" r:id="rId14"/>
    <p:sldId id="281" r:id="rId15"/>
    <p:sldId id="266" r:id="rId16"/>
    <p:sldId id="267" r:id="rId17"/>
    <p:sldId id="284" r:id="rId18"/>
    <p:sldId id="268" r:id="rId19"/>
    <p:sldId id="293" r:id="rId20"/>
    <p:sldId id="269" r:id="rId21"/>
    <p:sldId id="288" r:id="rId22"/>
    <p:sldId id="270" r:id="rId23"/>
    <p:sldId id="282" r:id="rId24"/>
    <p:sldId id="271" r:id="rId25"/>
    <p:sldId id="290" r:id="rId26"/>
    <p:sldId id="286" r:id="rId27"/>
    <p:sldId id="289" r:id="rId28"/>
    <p:sldId id="272" r:id="rId29"/>
    <p:sldId id="283" r:id="rId30"/>
    <p:sldId id="273" r:id="rId31"/>
    <p:sldId id="291" r:id="rId32"/>
    <p:sldId id="274" r:id="rId33"/>
    <p:sldId id="292" r:id="rId34"/>
    <p:sldId id="276" r:id="rId35"/>
    <p:sldId id="295" r:id="rId36"/>
    <p:sldId id="285" r:id="rId37"/>
    <p:sldId id="294"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ğitim" initials="e" lastIdx="8" clrIdx="0"/>
  <p:cmAuthor id="1" name="Emu" initials="E"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8" autoAdjust="0"/>
  </p:normalViewPr>
  <p:slideViewPr>
    <p:cSldViewPr>
      <p:cViewPr>
        <p:scale>
          <a:sx n="70" d="100"/>
          <a:sy n="70"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EDC501-07CC-480B-9CBE-DF769C168E0A}" type="datetimeFigureOut">
              <a:rPr lang="tr-TR" smtClean="0"/>
              <a:pPr/>
              <a:t>21.04.2014</a:t>
            </a:fld>
            <a:endParaRPr lang="tr-T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8CD433-DF70-47DB-98E6-3B3C8BEB0A14}" type="slidenum">
              <a:rPr lang="tr-TR" smtClean="0"/>
              <a:pPr/>
              <a:t>‹#›</a:t>
            </a:fld>
            <a:endParaRPr lang="tr-TR"/>
          </a:p>
        </p:txBody>
      </p:sp>
    </p:spTree>
    <p:extLst>
      <p:ext uri="{BB962C8B-B14F-4D97-AF65-F5344CB8AC3E}">
        <p14:creationId xmlns="" xmlns:p14="http://schemas.microsoft.com/office/powerpoint/2010/main" val="862053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A18CD433-DF70-47DB-98E6-3B3C8BEB0A14}" type="slidenum">
              <a:rPr lang="tr-TR" smtClean="0"/>
              <a:pPr/>
              <a:t>1</a:t>
            </a:fld>
            <a:endParaRPr lang="tr-TR"/>
          </a:p>
        </p:txBody>
      </p:sp>
    </p:spTree>
    <p:extLst>
      <p:ext uri="{BB962C8B-B14F-4D97-AF65-F5344CB8AC3E}">
        <p14:creationId xmlns="" xmlns:p14="http://schemas.microsoft.com/office/powerpoint/2010/main" val="38593316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D8BD707-D9CF-40AE-B4C6-C98DA3205C09}" type="datetimeFigureOut">
              <a:rPr lang="en-US" smtClean="0"/>
              <a:pPr/>
              <a:t>4/21/2014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4/21/2014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4/21/2014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4/21/2014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D8BD707-D9CF-40AE-B4C6-C98DA3205C09}" type="datetimeFigureOut">
              <a:rPr lang="en-US" smtClean="0"/>
              <a:pPr/>
              <a:t>4/21/2014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D8BD707-D9CF-40AE-B4C6-C98DA3205C09}" type="datetimeFigureOut">
              <a:rPr lang="en-US" smtClean="0"/>
              <a:pPr/>
              <a:t>4/21/2014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D8BD707-D9CF-40AE-B4C6-C98DA3205C09}" type="datetimeFigureOut">
              <a:rPr lang="en-US" smtClean="0"/>
              <a:pPr/>
              <a:t>4/21/2014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D8BD707-D9CF-40AE-B4C6-C98DA3205C09}" type="datetimeFigureOut">
              <a:rPr lang="en-US" smtClean="0"/>
              <a:pPr/>
              <a:t>4/21/2014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D8BD707-D9CF-40AE-B4C6-C98DA3205C09}" type="datetimeFigureOut">
              <a:rPr lang="en-US" smtClean="0"/>
              <a:pPr/>
              <a:t>4/21/2014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azeddakibris.com/wp-content/uploads/2014/03/dau_kadin1.jpg" TargetMode="External"/><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5" Type="http://schemas.openxmlformats.org/officeDocument/2006/relationships/image" Target="../media/image19.jpeg"/><Relationship Id="rId4" Type="http://schemas.openxmlformats.org/officeDocument/2006/relationships/image" Target="../media/image1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mailto:cws-kaem@emu.edu.tr"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0" y="4191000"/>
            <a:ext cx="6172200" cy="758190"/>
          </a:xfrm>
        </p:spPr>
        <p:txBody>
          <a:bodyPr>
            <a:normAutofit fontScale="90000"/>
          </a:bodyPr>
          <a:lstStyle/>
          <a:p>
            <a:endParaRPr lang="en-US" dirty="0"/>
          </a:p>
        </p:txBody>
      </p:sp>
      <p:sp>
        <p:nvSpPr>
          <p:cNvPr id="5" name="Text Placeholder 4"/>
          <p:cNvSpPr>
            <a:spLocks noGrp="1"/>
          </p:cNvSpPr>
          <p:nvPr>
            <p:ph type="body" idx="1"/>
          </p:nvPr>
        </p:nvSpPr>
        <p:spPr>
          <a:xfrm>
            <a:off x="2286000" y="5010150"/>
            <a:ext cx="6172200" cy="247650"/>
          </a:xfrm>
        </p:spPr>
        <p:txBody>
          <a:bodyPr>
            <a:normAutofit fontScale="47500" lnSpcReduction="20000"/>
          </a:bodyPr>
          <a:lstStyle/>
          <a:p>
            <a:endParaRPr lang="en-US" dirty="0"/>
          </a:p>
        </p:txBody>
      </p:sp>
      <p:pic>
        <p:nvPicPr>
          <p:cNvPr id="1026" name="Picture 2" descr="C:\Documents and Settings\User\Desktop\daü-web pages\kaem logo.jpg"/>
          <p:cNvPicPr>
            <a:picLocks noChangeAspect="1" noChangeArrowheads="1"/>
          </p:cNvPicPr>
          <p:nvPr/>
        </p:nvPicPr>
        <p:blipFill>
          <a:blip r:embed="rId3" cstate="print"/>
          <a:srcRect/>
          <a:stretch>
            <a:fillRect/>
          </a:stretch>
        </p:blipFill>
        <p:spPr bwMode="auto">
          <a:xfrm>
            <a:off x="2209800" y="2819400"/>
            <a:ext cx="6472798" cy="2919412"/>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28600" y="599847"/>
            <a:ext cx="85344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solidFill>
                  <a:schemeClr val="tx1">
                    <a:lumMod val="65000"/>
                    <a:lumOff val="35000"/>
                  </a:schemeClr>
                </a:solidFill>
                <a:effectLst/>
              </a:rPr>
              <a:t>Toplumsal cinsiyet konularında toplumda duyarlılık ve farkındalılık yaratmak/arttırmak.</a:t>
            </a: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lumMod val="65000"/>
                  <a:lumOff val="3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solidFill>
                  <a:schemeClr val="tx1">
                    <a:lumMod val="65000"/>
                    <a:lumOff val="35000"/>
                  </a:schemeClr>
                </a:solidFill>
                <a:effectLst/>
              </a:rPr>
              <a:t>Toplumsal cinsiyet alanında disiplinlerarası araştırma</a:t>
            </a:r>
            <a:r>
              <a:rPr lang="tr-TR" sz="2400" dirty="0" smtClean="0">
                <a:solidFill>
                  <a:schemeClr val="tx1">
                    <a:lumMod val="65000"/>
                    <a:lumOff val="35000"/>
                  </a:schemeClr>
                </a:solidFill>
              </a:rPr>
              <a:t>lar</a:t>
            </a:r>
            <a:r>
              <a:rPr kumimoji="0" lang="tr-TR" sz="2400" b="0" i="0" u="none" strike="noStrike" cap="none" normalizeH="0" baseline="0" dirty="0" smtClean="0">
                <a:ln>
                  <a:noFill/>
                </a:ln>
                <a:solidFill>
                  <a:schemeClr val="tx1">
                    <a:lumMod val="65000"/>
                    <a:lumOff val="35000"/>
                  </a:schemeClr>
                </a:solidFill>
                <a:effectLst/>
              </a:rPr>
              <a:t> yapmak ve desteklemek.</a:t>
            </a:r>
          </a:p>
          <a:p>
            <a:pPr marL="0" marR="0" lvl="0" indent="0" algn="l" defTabSz="914400" rtl="0" eaLnBrk="0" fontAlgn="base" latinLnBrk="0" hangingPunct="0">
              <a:lnSpc>
                <a:spcPct val="100000"/>
              </a:lnSpc>
              <a:spcBef>
                <a:spcPct val="0"/>
              </a:spcBef>
              <a:spcAft>
                <a:spcPct val="0"/>
              </a:spcAft>
              <a:buClrTx/>
              <a:buSzTx/>
              <a:tabLst/>
            </a:pPr>
            <a:endParaRPr kumimoji="0" lang="tr-TR" sz="2400" b="0" i="0" u="none" strike="noStrike" cap="none" normalizeH="0" baseline="0" dirty="0" smtClean="0">
              <a:ln>
                <a:noFill/>
              </a:ln>
              <a:solidFill>
                <a:schemeClr val="tx1">
                  <a:lumMod val="65000"/>
                  <a:lumOff val="35000"/>
                </a:schemeClr>
              </a:solidFill>
              <a:effectLst/>
            </a:endParaRPr>
          </a:p>
          <a:p>
            <a:pPr eaLnBrk="0" fontAlgn="base" hangingPunct="0">
              <a:spcBef>
                <a:spcPct val="0"/>
              </a:spcBef>
              <a:spcAft>
                <a:spcPct val="0"/>
              </a:spcAft>
              <a:buFontTx/>
              <a:buChar char="•"/>
            </a:pPr>
            <a:r>
              <a:rPr lang="tr-TR" sz="2400" dirty="0">
                <a:solidFill>
                  <a:schemeClr val="tx1">
                    <a:lumMod val="65000"/>
                    <a:lumOff val="35000"/>
                  </a:schemeClr>
                </a:solidFill>
              </a:rPr>
              <a:t>DAÜ’de Kadın Araştırmaları alanında </a:t>
            </a:r>
            <a:r>
              <a:rPr lang="tr-TR" sz="2400" i="1" dirty="0">
                <a:solidFill>
                  <a:schemeClr val="tx1">
                    <a:lumMod val="65000"/>
                    <a:lumOff val="35000"/>
                  </a:schemeClr>
                </a:solidFill>
              </a:rPr>
              <a:t>Yüksek Lisans Programı</a:t>
            </a:r>
            <a:r>
              <a:rPr lang="tr-TR" sz="2400" dirty="0">
                <a:solidFill>
                  <a:schemeClr val="tx1">
                    <a:lumMod val="65000"/>
                    <a:lumOff val="35000"/>
                  </a:schemeClr>
                </a:solidFill>
              </a:rPr>
              <a:t> başlatarak alanda çalışma yapan uzman sayısını ve çalışmaların niteliğini arttırmak.</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tr-TR" sz="2400" b="0" i="0" u="none" strike="noStrike" cap="none" normalizeH="0" baseline="0" dirty="0" smtClean="0">
              <a:ln>
                <a:noFill/>
              </a:ln>
              <a:solidFill>
                <a:schemeClr val="tx1">
                  <a:lumMod val="65000"/>
                  <a:lumOff val="3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solidFill>
                  <a:schemeClr val="tx1">
                    <a:lumMod val="65000"/>
                    <a:lumOff val="35000"/>
                  </a:schemeClr>
                </a:solidFill>
                <a:effectLst/>
              </a:rPr>
              <a:t>Yapılan araştırmaları, eğitim çalışmalarını kitap ve dergi ve/veya seminer, atölye çalışmaları aracılığıyla toplumun, karar alıcıların, politika ve yasa yapıcıların kullanımına sunmak.</a:t>
            </a:r>
            <a:endParaRPr kumimoji="0" lang="en-US" sz="2400" b="0" i="0" u="none" strike="noStrike" cap="none" normalizeH="0" baseline="0" dirty="0" smtClean="0">
              <a:ln>
                <a:noFill/>
              </a:ln>
              <a:solidFill>
                <a:schemeClr val="tx1">
                  <a:lumMod val="65000"/>
                  <a:lumOff val="35000"/>
                </a:schemeClr>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tr-TR" sz="2800" b="0" i="0" u="none" strike="noStrike" cap="none" normalizeH="0" baseline="0" dirty="0" smtClean="0">
              <a:ln>
                <a:noFill/>
              </a:ln>
              <a:solidFill>
                <a:schemeClr val="tx2"/>
              </a:solidFill>
              <a:effectLst/>
              <a:latin typeface="Century Schoolbook"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153400" cy="4893647"/>
          </a:xfrm>
          <a:prstGeom prst="rect">
            <a:avLst/>
          </a:prstGeom>
        </p:spPr>
        <p:txBody>
          <a:bodyPr wrap="square">
            <a:spAutoFit/>
          </a:bodyPr>
          <a:lstStyle/>
          <a:p>
            <a:pPr lvl="0" eaLnBrk="0" fontAlgn="base" hangingPunct="0">
              <a:spcBef>
                <a:spcPct val="0"/>
              </a:spcBef>
              <a:spcAft>
                <a:spcPct val="0"/>
              </a:spcAft>
              <a:buFontTx/>
              <a:buChar char="•"/>
            </a:pPr>
            <a:r>
              <a:rPr lang="tr-TR" sz="2400" dirty="0">
                <a:solidFill>
                  <a:schemeClr val="tx1">
                    <a:lumMod val="65000"/>
                    <a:lumOff val="35000"/>
                  </a:schemeClr>
                </a:solidFill>
              </a:rPr>
              <a:t>Toplumda kadının konumunu </a:t>
            </a:r>
            <a:r>
              <a:rPr lang="tr-TR" sz="2400" dirty="0" smtClean="0">
                <a:solidFill>
                  <a:schemeClr val="tx1">
                    <a:lumMod val="65000"/>
                    <a:lumOff val="35000"/>
                  </a:schemeClr>
                </a:solidFill>
              </a:rPr>
              <a:t>yükseltmeye katkıda bulunacak her tür etkinliği teşvik etmek</a:t>
            </a:r>
          </a:p>
          <a:p>
            <a:pPr lvl="0" eaLnBrk="0" fontAlgn="base" hangingPunct="0">
              <a:spcBef>
                <a:spcPct val="0"/>
              </a:spcBef>
              <a:spcAft>
                <a:spcPct val="0"/>
              </a:spcAft>
            </a:pPr>
            <a:endParaRPr lang="en-US" sz="2400" dirty="0">
              <a:solidFill>
                <a:schemeClr val="tx1">
                  <a:lumMod val="65000"/>
                  <a:lumOff val="35000"/>
                </a:schemeClr>
              </a:solidFill>
            </a:endParaRPr>
          </a:p>
          <a:p>
            <a:pPr lvl="0" eaLnBrk="0" fontAlgn="base" hangingPunct="0">
              <a:spcBef>
                <a:spcPct val="0"/>
              </a:spcBef>
              <a:spcAft>
                <a:spcPct val="0"/>
              </a:spcAft>
              <a:buFontTx/>
              <a:buChar char="•"/>
            </a:pPr>
            <a:r>
              <a:rPr lang="tr-TR" sz="2400" dirty="0">
                <a:solidFill>
                  <a:schemeClr val="tx1">
                    <a:lumMod val="65000"/>
                    <a:lumOff val="35000"/>
                  </a:schemeClr>
                </a:solidFill>
              </a:rPr>
              <a:t>Kadın sorunları ile ilgili yerel kurum ve kuruluşlar arası iletişime katkı koymak ve iletişim içinde bulunmak</a:t>
            </a:r>
            <a:r>
              <a:rPr lang="tr-TR" sz="2400" dirty="0" smtClean="0">
                <a:solidFill>
                  <a:schemeClr val="tx1">
                    <a:lumMod val="65000"/>
                    <a:lumOff val="35000"/>
                  </a:schemeClr>
                </a:solidFill>
              </a:rPr>
              <a:t>.</a:t>
            </a:r>
          </a:p>
          <a:p>
            <a:pPr lvl="0" eaLnBrk="0" fontAlgn="base" hangingPunct="0">
              <a:spcBef>
                <a:spcPct val="0"/>
              </a:spcBef>
              <a:spcAft>
                <a:spcPct val="0"/>
              </a:spcAft>
            </a:pPr>
            <a:endParaRPr lang="en-US" sz="2400" dirty="0">
              <a:solidFill>
                <a:schemeClr val="tx1">
                  <a:lumMod val="65000"/>
                  <a:lumOff val="35000"/>
                </a:schemeClr>
              </a:solidFill>
            </a:endParaRPr>
          </a:p>
          <a:p>
            <a:pPr lvl="0" eaLnBrk="0" fontAlgn="base" hangingPunct="0">
              <a:spcBef>
                <a:spcPct val="0"/>
              </a:spcBef>
              <a:spcAft>
                <a:spcPct val="0"/>
              </a:spcAft>
              <a:buFontTx/>
              <a:buChar char="•"/>
            </a:pPr>
            <a:r>
              <a:rPr lang="tr-TR" sz="2400" dirty="0">
                <a:solidFill>
                  <a:schemeClr val="tx1">
                    <a:lumMod val="65000"/>
                    <a:lumOff val="35000"/>
                  </a:schemeClr>
                </a:solidFill>
              </a:rPr>
              <a:t>Toplumsal cinsiyet eşitliği ve kadın sorunlarının çözümüne yönelik politika </a:t>
            </a:r>
            <a:r>
              <a:rPr lang="tr-TR" sz="2400" dirty="0" smtClean="0">
                <a:solidFill>
                  <a:schemeClr val="tx1">
                    <a:lumMod val="65000"/>
                    <a:lumOff val="35000"/>
                  </a:schemeClr>
                </a:solidFill>
              </a:rPr>
              <a:t>belgelerine ve  önerilerin </a:t>
            </a:r>
            <a:r>
              <a:rPr lang="tr-TR" sz="2400" dirty="0">
                <a:solidFill>
                  <a:schemeClr val="tx1">
                    <a:lumMod val="65000"/>
                    <a:lumOff val="35000"/>
                  </a:schemeClr>
                </a:solidFill>
              </a:rPr>
              <a:t>geliştirilmesine katkı koymak</a:t>
            </a:r>
            <a:r>
              <a:rPr lang="tr-TR" sz="2400" dirty="0" smtClean="0">
                <a:solidFill>
                  <a:schemeClr val="tx1">
                    <a:lumMod val="65000"/>
                    <a:lumOff val="35000"/>
                  </a:schemeClr>
                </a:solidFill>
              </a:rPr>
              <a:t>.</a:t>
            </a:r>
          </a:p>
          <a:p>
            <a:pPr lvl="0" eaLnBrk="0" fontAlgn="base" hangingPunct="0">
              <a:spcBef>
                <a:spcPct val="0"/>
              </a:spcBef>
              <a:spcAft>
                <a:spcPct val="0"/>
              </a:spcAft>
            </a:pPr>
            <a:endParaRPr lang="en-US" sz="2400" dirty="0">
              <a:solidFill>
                <a:schemeClr val="tx1">
                  <a:lumMod val="65000"/>
                  <a:lumOff val="35000"/>
                </a:schemeClr>
              </a:solidFill>
            </a:endParaRPr>
          </a:p>
          <a:p>
            <a:pPr lvl="0" eaLnBrk="0" fontAlgn="base" hangingPunct="0">
              <a:spcBef>
                <a:spcPct val="0"/>
              </a:spcBef>
              <a:spcAft>
                <a:spcPct val="0"/>
              </a:spcAft>
              <a:buFontTx/>
              <a:buChar char="•"/>
            </a:pPr>
            <a:r>
              <a:rPr lang="tr-TR" sz="2400" dirty="0">
                <a:solidFill>
                  <a:schemeClr val="tx1">
                    <a:lumMod val="65000"/>
                    <a:lumOff val="35000"/>
                  </a:schemeClr>
                </a:solidFill>
              </a:rPr>
              <a:t>Toplumsal cinsiyet alanında araştırmacıların yararlanacağı bilgi ve belge arşivi </a:t>
            </a:r>
            <a:r>
              <a:rPr lang="tr-TR" sz="2400" dirty="0" smtClean="0">
                <a:solidFill>
                  <a:schemeClr val="tx1">
                    <a:lumMod val="65000"/>
                    <a:lumOff val="35000"/>
                  </a:schemeClr>
                </a:solidFill>
              </a:rPr>
              <a:t>oluşturmak.</a:t>
            </a:r>
            <a:endParaRPr lang="tr-TR" sz="2400" dirty="0">
              <a:solidFill>
                <a:schemeClr val="tx1">
                  <a:lumMod val="65000"/>
                  <a:lumOff val="35000"/>
                </a:schemeClr>
              </a:solidFill>
            </a:endParaRPr>
          </a:p>
        </p:txBody>
      </p:sp>
    </p:spTree>
    <p:extLst>
      <p:ext uri="{BB962C8B-B14F-4D97-AF65-F5344CB8AC3E}">
        <p14:creationId xmlns="" xmlns:p14="http://schemas.microsoft.com/office/powerpoint/2010/main" val="74894951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3886200"/>
            <a:ext cx="6400800" cy="1676400"/>
          </a:xfrm>
        </p:spPr>
        <p:txBody>
          <a:bodyPr>
            <a:normAutofit fontScale="90000"/>
          </a:bodyPr>
          <a:lstStyle/>
          <a:p>
            <a:pPr lvl="0"/>
            <a:r>
              <a:rPr lang="tr-TR" sz="4000" cap="none" dirty="0" smtClean="0">
                <a:solidFill>
                  <a:schemeClr val="accent2">
                    <a:lumMod val="20000"/>
                    <a:lumOff val="80000"/>
                  </a:schemeClr>
                </a:solidFill>
                <a:effectLst>
                  <a:outerShdw blurRad="38100" dist="38100" dir="2700000" algn="tl">
                    <a:srgbClr val="000000">
                      <a:alpha val="43137"/>
                    </a:srgbClr>
                  </a:outerShdw>
                </a:effectLst>
                <a:latin typeface="Century Schoolbook" pitchFamily="18" charset="0"/>
                <a:ea typeface="Calibri" pitchFamily="34" charset="0"/>
                <a:cs typeface="Times New Roman" pitchFamily="18" charset="0"/>
              </a:rPr>
              <a:t>HEDEFLERİMİZE ULAŞMAK İÇİN NELER YAPIYORUZ?</a:t>
            </a:r>
            <a:r>
              <a:rPr lang="en-US" sz="3200" b="0" cap="none" dirty="0" smtClean="0">
                <a:effectLst>
                  <a:outerShdw blurRad="38100" dist="38100" dir="2700000" algn="tl">
                    <a:srgbClr val="000000">
                      <a:alpha val="43137"/>
                    </a:srgbClr>
                  </a:outerShdw>
                </a:effectLst>
                <a:latin typeface="Century Schoolbook" pitchFamily="18" charset="0"/>
              </a:rPr>
              <a:t/>
            </a:r>
            <a:br>
              <a:rPr lang="en-US" sz="3200" b="0" cap="none" dirty="0" smtClean="0">
                <a:effectLst>
                  <a:outerShdw blurRad="38100" dist="38100" dir="2700000" algn="tl">
                    <a:srgbClr val="000000">
                      <a:alpha val="43137"/>
                    </a:srgbClr>
                  </a:outerShdw>
                </a:effectLst>
                <a:latin typeface="Century Schoolbook" pitchFamily="18" charset="0"/>
              </a:rPr>
            </a:br>
            <a:endParaRPr lang="en-US" dirty="0">
              <a:effectLst>
                <a:outerShdw blurRad="38100" dist="38100" dir="2700000" algn="tl">
                  <a:srgbClr val="000000">
                    <a:alpha val="43137"/>
                  </a:srgbClr>
                </a:outerShdw>
              </a:effectLst>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52400" y="1060556"/>
            <a:ext cx="861060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solidFill>
                  <a:schemeClr val="tx1">
                    <a:lumMod val="65000"/>
                    <a:lumOff val="35000"/>
                  </a:schemeClr>
                </a:solidFill>
                <a:effectLst/>
              </a:rPr>
              <a:t>Toplumsal cinsiyet konularında araştırma yapmak ve yapılmasını teşvik etmek.</a:t>
            </a: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lumMod val="65000"/>
                  <a:lumOff val="35000"/>
                </a:schemeClr>
              </a:solidFill>
              <a:effectLst/>
            </a:endParaRPr>
          </a:p>
          <a:p>
            <a:pPr lvl="0" eaLnBrk="0" fontAlgn="base" hangingPunct="0">
              <a:spcBef>
                <a:spcPct val="0"/>
              </a:spcBef>
              <a:spcAft>
                <a:spcPct val="0"/>
              </a:spcAft>
              <a:buFontTx/>
              <a:buChar char="•"/>
            </a:pPr>
            <a:r>
              <a:rPr kumimoji="0" lang="tr-TR" sz="2400" b="0" i="0" u="none" strike="noStrike" cap="none" normalizeH="0" baseline="0" dirty="0" smtClean="0">
                <a:ln>
                  <a:noFill/>
                </a:ln>
                <a:solidFill>
                  <a:schemeClr val="tx1">
                    <a:lumMod val="65000"/>
                    <a:lumOff val="35000"/>
                  </a:schemeClr>
                </a:solidFill>
                <a:effectLst/>
              </a:rPr>
              <a:t>Okullarda, merkez</a:t>
            </a:r>
            <a:r>
              <a:rPr lang="tr-TR" sz="2400" dirty="0" smtClean="0">
                <a:solidFill>
                  <a:schemeClr val="tx1">
                    <a:lumMod val="65000"/>
                    <a:lumOff val="35000"/>
                  </a:schemeClr>
                </a:solidFill>
              </a:rPr>
              <a:t>i yönetim </a:t>
            </a:r>
            <a:r>
              <a:rPr kumimoji="0" lang="tr-TR" sz="2400" b="0" i="0" u="none" strike="noStrike" cap="none" normalizeH="0" baseline="0" dirty="0" smtClean="0">
                <a:ln>
                  <a:noFill/>
                </a:ln>
                <a:solidFill>
                  <a:schemeClr val="tx1">
                    <a:lumMod val="65000"/>
                    <a:lumOff val="35000"/>
                  </a:schemeClr>
                </a:solidFill>
                <a:effectLst/>
              </a:rPr>
              <a:t>ve/veya </a:t>
            </a:r>
            <a:r>
              <a:rPr lang="tr-TR" sz="2400" dirty="0" smtClean="0">
                <a:solidFill>
                  <a:schemeClr val="tx1">
                    <a:lumMod val="65000"/>
                    <a:lumOff val="35000"/>
                  </a:schemeClr>
                </a:solidFill>
              </a:rPr>
              <a:t>merkezi </a:t>
            </a:r>
            <a:r>
              <a:rPr lang="en-GB" sz="2400" dirty="0" smtClean="0">
                <a:solidFill>
                  <a:schemeClr val="tx1">
                    <a:lumMod val="65000"/>
                    <a:lumOff val="35000"/>
                  </a:schemeClr>
                </a:solidFill>
              </a:rPr>
              <a:t>y</a:t>
            </a:r>
            <a:r>
              <a:rPr lang="tr-TR" sz="2400" dirty="0" smtClean="0">
                <a:solidFill>
                  <a:schemeClr val="tx1">
                    <a:lumMod val="65000"/>
                    <a:lumOff val="35000"/>
                  </a:schemeClr>
                </a:solidFill>
              </a:rPr>
              <a:t>önetime </a:t>
            </a:r>
            <a:r>
              <a:rPr kumimoji="0" lang="tr-TR" sz="2400" b="0" i="0" u="none" strike="noStrike" cap="none" normalizeH="0" baseline="0" dirty="0" smtClean="0">
                <a:ln>
                  <a:noFill/>
                </a:ln>
                <a:solidFill>
                  <a:schemeClr val="tx1">
                    <a:lumMod val="65000"/>
                    <a:lumOff val="35000"/>
                  </a:schemeClr>
                </a:solidFill>
                <a:effectLst/>
              </a:rPr>
              <a:t>bağlı kurumlarda, sivil toplum örgütlerinde ve medyada toplumsal cinsiyet farkındalığı yaratmayı hedefleyen eğitim programları hazırlamak ve uygulamak.</a:t>
            </a:r>
          </a:p>
          <a:p>
            <a:pPr marL="0" marR="0" lvl="0" indent="0" algn="l" defTabSz="914400" rtl="0" eaLnBrk="0" fontAlgn="base" latinLnBrk="0" hangingPunct="0">
              <a:lnSpc>
                <a:spcPct val="100000"/>
              </a:lnSpc>
              <a:spcBef>
                <a:spcPct val="0"/>
              </a:spcBef>
              <a:spcAft>
                <a:spcPct val="0"/>
              </a:spcAft>
              <a:buClrTx/>
              <a:buSzTx/>
              <a:tabLst/>
            </a:pPr>
            <a:endParaRPr kumimoji="0" lang="en-US" sz="2400" b="0" i="0" u="none" strike="noStrike" cap="none" normalizeH="0" baseline="0" dirty="0" smtClean="0">
              <a:ln>
                <a:noFill/>
              </a:ln>
              <a:solidFill>
                <a:schemeClr val="tx1">
                  <a:lumMod val="65000"/>
                  <a:lumOff val="35000"/>
                </a:schemeClr>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tr-TR" sz="2400" b="0" i="0" u="none" strike="noStrike" cap="none" normalizeH="0" baseline="0" dirty="0" smtClean="0">
                <a:ln>
                  <a:noFill/>
                </a:ln>
                <a:solidFill>
                  <a:schemeClr val="tx1">
                    <a:lumMod val="65000"/>
                    <a:lumOff val="35000"/>
                  </a:schemeClr>
                </a:solidFill>
                <a:effectLst/>
              </a:rPr>
              <a:t>Süreli yayın, konferans, çalıştay ve kitap yayınları yapmak ve alandaki bilimsel verileri paylaşmak.</a:t>
            </a:r>
            <a:endParaRPr kumimoji="0" lang="en-US" sz="2400" b="0" i="0" u="none" strike="noStrike" cap="none" normalizeH="0" baseline="0" dirty="0" smtClean="0">
              <a:ln>
                <a:noFill/>
              </a:ln>
              <a:solidFill>
                <a:schemeClr val="tx1">
                  <a:lumMod val="65000"/>
                  <a:lumOff val="35000"/>
                </a:schemeClr>
              </a:solidFill>
              <a:effectLst/>
            </a:endParaRPr>
          </a:p>
          <a:p>
            <a:pPr marL="0" marR="0" lvl="0" indent="0" algn="l" defTabSz="914400" rtl="0" eaLnBrk="0" fontAlgn="base" latinLnBrk="0" hangingPunct="0">
              <a:lnSpc>
                <a:spcPct val="100000"/>
              </a:lnSpc>
              <a:spcBef>
                <a:spcPct val="0"/>
              </a:spcBef>
              <a:spcAft>
                <a:spcPct val="0"/>
              </a:spcAft>
              <a:buClrTx/>
              <a:buSzTx/>
              <a:tabLst/>
            </a:pPr>
            <a:endParaRPr kumimoji="0" lang="tr-TR" sz="2400" b="0" i="0" u="none" strike="noStrike" cap="none" normalizeH="0" baseline="0" dirty="0" smtClean="0">
              <a:ln>
                <a:noFill/>
              </a:ln>
              <a:solidFill>
                <a:schemeClr val="tx2"/>
              </a:solidFill>
              <a:effectLst/>
              <a:latin typeface="Century Schoolbook" pitchFamily="18" charset="0"/>
            </a:endParaRPr>
          </a:p>
          <a:p>
            <a:pPr marL="0" marR="0" lvl="0" indent="0" algn="l" defTabSz="914400" rtl="0" eaLnBrk="0" fontAlgn="base" latinLnBrk="0" hangingPunct="0">
              <a:lnSpc>
                <a:spcPct val="100000"/>
              </a:lnSpc>
              <a:spcBef>
                <a:spcPct val="0"/>
              </a:spcBef>
              <a:spcAft>
                <a:spcPct val="0"/>
              </a:spcAft>
              <a:buClrTx/>
              <a:buSzTx/>
              <a:tabLst/>
            </a:pPr>
            <a:endParaRPr kumimoji="0" lang="tr-TR" sz="2400" b="0" i="0" u="none" strike="noStrike" cap="none" normalizeH="0" baseline="0" dirty="0" smtClean="0">
              <a:ln>
                <a:noFill/>
              </a:ln>
              <a:solidFill>
                <a:schemeClr val="tx2"/>
              </a:solidFill>
              <a:effectLst/>
              <a:latin typeface="Century Schoolbook" pitchFamily="18" charset="0"/>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p:cNvSpPr/>
          <p:nvPr/>
        </p:nvSpPr>
        <p:spPr>
          <a:xfrm>
            <a:off x="304800" y="990600"/>
            <a:ext cx="8305800" cy="3416320"/>
          </a:xfrm>
          <a:prstGeom prst="rect">
            <a:avLst/>
          </a:prstGeom>
        </p:spPr>
        <p:txBody>
          <a:bodyPr wrap="square">
            <a:spAutoFit/>
          </a:bodyPr>
          <a:lstStyle/>
          <a:p>
            <a:pPr lvl="0" eaLnBrk="0" fontAlgn="base" hangingPunct="0">
              <a:spcBef>
                <a:spcPct val="0"/>
              </a:spcBef>
              <a:spcAft>
                <a:spcPct val="0"/>
              </a:spcAft>
              <a:buFontTx/>
              <a:buChar char="•"/>
            </a:pPr>
            <a:r>
              <a:rPr lang="tr-TR" sz="2400" dirty="0" smtClean="0">
                <a:solidFill>
                  <a:schemeClr val="tx1">
                    <a:lumMod val="65000"/>
                    <a:lumOff val="35000"/>
                  </a:schemeClr>
                </a:solidFill>
              </a:rPr>
              <a:t>Konferans</a:t>
            </a:r>
            <a:r>
              <a:rPr lang="tr-TR" sz="2400" dirty="0">
                <a:solidFill>
                  <a:schemeClr val="tx1">
                    <a:lumMod val="65000"/>
                    <a:lumOff val="35000"/>
                  </a:schemeClr>
                </a:solidFill>
              </a:rPr>
              <a:t>, kongre, çalıştay, atölye ve seminer çalışmaları </a:t>
            </a:r>
            <a:r>
              <a:rPr lang="tr-TR" sz="2400" dirty="0" smtClean="0">
                <a:solidFill>
                  <a:schemeClr val="tx1">
                    <a:lumMod val="65000"/>
                    <a:lumOff val="35000"/>
                  </a:schemeClr>
                </a:solidFill>
              </a:rPr>
              <a:t>düzenlemek ve organize etmek.</a:t>
            </a:r>
          </a:p>
          <a:p>
            <a:pPr lvl="0" eaLnBrk="0" fontAlgn="base" hangingPunct="0">
              <a:spcBef>
                <a:spcPct val="0"/>
              </a:spcBef>
              <a:spcAft>
                <a:spcPct val="0"/>
              </a:spcAft>
            </a:pPr>
            <a:endParaRPr lang="en-US" sz="2400" dirty="0" smtClean="0">
              <a:solidFill>
                <a:schemeClr val="tx1">
                  <a:lumMod val="65000"/>
                  <a:lumOff val="35000"/>
                </a:schemeClr>
              </a:solidFill>
            </a:endParaRPr>
          </a:p>
          <a:p>
            <a:pPr lvl="0" eaLnBrk="0" fontAlgn="base" hangingPunct="0">
              <a:spcBef>
                <a:spcPct val="0"/>
              </a:spcBef>
              <a:spcAft>
                <a:spcPct val="0"/>
              </a:spcAft>
              <a:buFontTx/>
              <a:buChar char="•"/>
            </a:pPr>
            <a:r>
              <a:rPr lang="tr-TR" sz="2400" dirty="0" smtClean="0">
                <a:solidFill>
                  <a:schemeClr val="tx1">
                    <a:lumMod val="65000"/>
                    <a:lumOff val="35000"/>
                  </a:schemeClr>
                </a:solidFill>
              </a:rPr>
              <a:t>DAÜ’de Kadın Araştırmaları </a:t>
            </a:r>
            <a:r>
              <a:rPr lang="tr-TR" sz="2400" dirty="0">
                <a:solidFill>
                  <a:schemeClr val="tx1">
                    <a:lumMod val="65000"/>
                    <a:lumOff val="35000"/>
                  </a:schemeClr>
                </a:solidFill>
              </a:rPr>
              <a:t>alanında </a:t>
            </a:r>
            <a:r>
              <a:rPr lang="tr-TR" sz="2400" i="1" dirty="0">
                <a:solidFill>
                  <a:schemeClr val="tx1">
                    <a:lumMod val="65000"/>
                    <a:lumOff val="35000"/>
                  </a:schemeClr>
                </a:solidFill>
              </a:rPr>
              <a:t>Yüksek Lisans Programı</a:t>
            </a:r>
            <a:r>
              <a:rPr lang="tr-TR" sz="2400" dirty="0">
                <a:solidFill>
                  <a:schemeClr val="tx1">
                    <a:lumMod val="65000"/>
                    <a:lumOff val="35000"/>
                  </a:schemeClr>
                </a:solidFill>
              </a:rPr>
              <a:t> başlatarak </a:t>
            </a:r>
            <a:r>
              <a:rPr lang="tr-TR" sz="2400" dirty="0" smtClean="0">
                <a:solidFill>
                  <a:schemeClr val="tx1">
                    <a:lumMod val="65000"/>
                    <a:lumOff val="35000"/>
                  </a:schemeClr>
                </a:solidFill>
              </a:rPr>
              <a:t>alanda </a:t>
            </a:r>
            <a:r>
              <a:rPr lang="tr-TR" sz="2400" dirty="0">
                <a:solidFill>
                  <a:schemeClr val="tx1">
                    <a:lumMod val="65000"/>
                    <a:lumOff val="35000"/>
                  </a:schemeClr>
                </a:solidFill>
              </a:rPr>
              <a:t>çalışma </a:t>
            </a:r>
            <a:r>
              <a:rPr lang="tr-TR" sz="2400" dirty="0" smtClean="0">
                <a:solidFill>
                  <a:schemeClr val="tx1">
                    <a:lumMod val="65000"/>
                    <a:lumOff val="35000"/>
                  </a:schemeClr>
                </a:solidFill>
              </a:rPr>
              <a:t>yapan uzman sayısını ve </a:t>
            </a:r>
            <a:r>
              <a:rPr lang="tr-TR" sz="2400" dirty="0">
                <a:solidFill>
                  <a:schemeClr val="tx1">
                    <a:lumMod val="65000"/>
                    <a:lumOff val="35000"/>
                  </a:schemeClr>
                </a:solidFill>
              </a:rPr>
              <a:t>çalışmaların </a:t>
            </a:r>
            <a:r>
              <a:rPr lang="tr-TR" sz="2400" dirty="0" smtClean="0">
                <a:solidFill>
                  <a:schemeClr val="tx1">
                    <a:lumMod val="65000"/>
                    <a:lumOff val="35000"/>
                  </a:schemeClr>
                </a:solidFill>
              </a:rPr>
              <a:t>niteliğini arttırmak.</a:t>
            </a:r>
          </a:p>
          <a:p>
            <a:pPr lvl="0" eaLnBrk="0" fontAlgn="base" hangingPunct="0">
              <a:spcBef>
                <a:spcPct val="0"/>
              </a:spcBef>
              <a:spcAft>
                <a:spcPct val="0"/>
              </a:spcAft>
            </a:pPr>
            <a:endParaRPr lang="en-US" sz="2400" dirty="0">
              <a:solidFill>
                <a:schemeClr val="tx1">
                  <a:lumMod val="65000"/>
                  <a:lumOff val="35000"/>
                </a:schemeClr>
              </a:solidFill>
            </a:endParaRPr>
          </a:p>
          <a:p>
            <a:pPr lvl="0" eaLnBrk="0" fontAlgn="base" hangingPunct="0">
              <a:spcBef>
                <a:spcPct val="0"/>
              </a:spcBef>
              <a:spcAft>
                <a:spcPct val="0"/>
              </a:spcAft>
              <a:buFontTx/>
              <a:buChar char="•"/>
            </a:pPr>
            <a:r>
              <a:rPr lang="tr-TR" sz="2400" dirty="0">
                <a:solidFill>
                  <a:schemeClr val="tx1">
                    <a:lumMod val="65000"/>
                    <a:lumOff val="35000"/>
                  </a:schemeClr>
                </a:solidFill>
              </a:rPr>
              <a:t>Ulusal ve uluslar arası organizasyon ve kurumlarla işbirliği ve ortak eğitim çalışmaları </a:t>
            </a:r>
            <a:r>
              <a:rPr lang="tr-TR" sz="2400" dirty="0" smtClean="0">
                <a:solidFill>
                  <a:schemeClr val="tx1">
                    <a:lumMod val="65000"/>
                    <a:lumOff val="35000"/>
                  </a:schemeClr>
                </a:solidFill>
              </a:rPr>
              <a:t>gerçekleştirmek.</a:t>
            </a:r>
            <a:endParaRPr lang="tr-TR" sz="2400" dirty="0">
              <a:solidFill>
                <a:schemeClr val="tx1">
                  <a:lumMod val="65000"/>
                  <a:lumOff val="35000"/>
                </a:schemeClr>
              </a:solidFill>
            </a:endParaRPr>
          </a:p>
        </p:txBody>
      </p:sp>
    </p:spTree>
    <p:extLst>
      <p:ext uri="{BB962C8B-B14F-4D97-AF65-F5344CB8AC3E}">
        <p14:creationId xmlns="" xmlns:p14="http://schemas.microsoft.com/office/powerpoint/2010/main" val="143769381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3200"/>
            <a:ext cx="7772400" cy="1828800"/>
          </a:xfrm>
        </p:spPr>
        <p:txBody>
          <a:bodyPr>
            <a:normAutofit fontScale="90000"/>
          </a:bodyPr>
          <a:lstStyle/>
          <a:p>
            <a:pPr algn="ctr"/>
            <a:r>
              <a:rPr lang="tr-TR" sz="4400" dirty="0" smtClean="0">
                <a:solidFill>
                  <a:schemeClr val="accent2">
                    <a:lumMod val="20000"/>
                    <a:lumOff val="80000"/>
                  </a:schemeClr>
                </a:solidFill>
              </a:rPr>
              <a:t/>
            </a:r>
            <a:br>
              <a:rPr lang="tr-TR" sz="4400" dirty="0" smtClean="0">
                <a:solidFill>
                  <a:schemeClr val="accent2">
                    <a:lumMod val="20000"/>
                    <a:lumOff val="80000"/>
                  </a:schemeClr>
                </a:solidFill>
              </a:rPr>
            </a:br>
            <a:r>
              <a:rPr lang="tr-TR" sz="4400" dirty="0" smtClean="0">
                <a:solidFill>
                  <a:schemeClr val="accent2">
                    <a:lumMod val="20000"/>
                    <a:lumOff val="80000"/>
                  </a:schemeClr>
                </a:solidFill>
                <a:effectLst>
                  <a:outerShdw blurRad="38100" dist="38100" dir="2700000" algn="tl">
                    <a:srgbClr val="000000">
                      <a:alpha val="43137"/>
                    </a:srgbClr>
                  </a:outerShdw>
                </a:effectLst>
              </a:rPr>
              <a:t>FAALİYETLERİMİZ</a:t>
            </a:r>
            <a:r>
              <a:rPr lang="en-US" sz="4400" dirty="0" smtClean="0"/>
              <a:t/>
            </a:r>
            <a:br>
              <a:rPr lang="en-US" sz="4400" dirty="0" smtClean="0"/>
            </a:br>
            <a:endParaRPr lang="en-US" sz="4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4"/>
          <p:cNvPicPr>
            <a:picLocks/>
          </p:cNvPicPr>
          <p:nvPr/>
        </p:nvPicPr>
        <p:blipFill>
          <a:blip r:embed="rId2" cstate="print"/>
          <a:srcRect/>
          <a:stretch>
            <a:fillRect/>
          </a:stretch>
        </p:blipFill>
        <p:spPr bwMode="auto">
          <a:xfrm>
            <a:off x="533400" y="914400"/>
            <a:ext cx="3124200" cy="4648200"/>
          </a:xfrm>
          <a:prstGeom prst="rect">
            <a:avLst/>
          </a:prstGeom>
          <a:noFill/>
          <a:ln w="9525">
            <a:noFill/>
            <a:miter lim="800000"/>
            <a:headEnd/>
            <a:tailEnd/>
          </a:ln>
        </p:spPr>
      </p:pic>
      <p:sp>
        <p:nvSpPr>
          <p:cNvPr id="19457" name="Rectangle 1"/>
          <p:cNvSpPr>
            <a:spLocks noChangeArrowheads="1"/>
          </p:cNvSpPr>
          <p:nvPr/>
        </p:nvSpPr>
        <p:spPr bwMode="auto">
          <a:xfrm>
            <a:off x="3886200" y="304800"/>
            <a:ext cx="47244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strike="noStrike" cap="none" normalizeH="0" baseline="0" dirty="0" smtClean="0">
                <a:ln>
                  <a:noFill/>
                </a:ln>
                <a:solidFill>
                  <a:schemeClr val="tx1">
                    <a:lumMod val="65000"/>
                    <a:lumOff val="35000"/>
                  </a:schemeClr>
                </a:solidFill>
                <a:effectLst>
                  <a:outerShdw blurRad="38100" dist="38100" dir="2700000" algn="tl">
                    <a:srgbClr val="000000">
                      <a:alpha val="43137"/>
                    </a:srgbClr>
                  </a:outerShdw>
                </a:effectLst>
                <a:ea typeface="Calibri" pitchFamily="34" charset="0"/>
                <a:cs typeface="Times New Roman" pitchFamily="18" charset="0"/>
              </a:rPr>
              <a:t>DERGİ</a:t>
            </a:r>
            <a:r>
              <a:rPr kumimoji="0" lang="tr-TR" sz="2400" b="0" i="0" strike="noStrike" cap="none" normalizeH="0" baseline="0" dirty="0" smtClean="0">
                <a:ln>
                  <a:noFill/>
                </a:ln>
                <a:solidFill>
                  <a:schemeClr val="tx1">
                    <a:lumMod val="65000"/>
                    <a:lumOff val="35000"/>
                  </a:schemeClr>
                </a:solidFill>
                <a:effectLst>
                  <a:outerShdw blurRad="38100" dist="38100" dir="2700000" algn="tl">
                    <a:srgbClr val="000000">
                      <a:alpha val="43137"/>
                    </a:srgbClr>
                  </a:outerShdw>
                </a:effectLst>
                <a:ea typeface="Calibri" pitchFamily="34" charset="0"/>
                <a:cs typeface="Times New Roman" pitchFamily="18" charset="0"/>
              </a:rPr>
              <a:t> </a:t>
            </a: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KAEM yayını olan uluslararası </a:t>
            </a:r>
            <a:r>
              <a:rPr kumimoji="0" lang="tr-TR" sz="2400" b="1"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Kadın/Woman 2000</a:t>
            </a: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 Dergisi 2000 yılından beri yayınını sürdürmekte ve kadınlara yönelik disiplinlerarası çalışmaları biraraya getirmektedir. </a:t>
            </a:r>
          </a:p>
          <a:p>
            <a:pPr marR="0" lvl="0" algn="l" defTabSz="914400" rtl="0" eaLnBrk="1" fontAlgn="base" latinLnBrk="0" hangingPunct="1">
              <a:lnSpc>
                <a:spcPct val="100000"/>
              </a:lnSpc>
              <a:spcBef>
                <a:spcPct val="0"/>
              </a:spcBef>
              <a:spcAft>
                <a:spcPct val="0"/>
              </a:spcAft>
              <a:buClrTx/>
              <a:buSzTx/>
              <a:tabLst/>
            </a:pPr>
            <a:endPar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Yılda iki kez olmak üzere Türkçe ve İngilizce makaleler yayınlayan dergi, hakemli bir dergi olarak birçok süreli yayın veritabanı ve indekste yer almaktadır.</a:t>
            </a:r>
            <a:endParaRPr kumimoji="0" lang="tr-TR" sz="2400" b="0" i="0" u="none" strike="noStrike" cap="none" normalizeH="0" baseline="0" dirty="0" smtClean="0">
              <a:ln>
                <a:noFill/>
              </a:ln>
              <a:solidFill>
                <a:schemeClr val="tx1">
                  <a:lumMod val="65000"/>
                  <a:lumOff val="35000"/>
                </a:schemeClr>
              </a:solidFill>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1" y="533400"/>
          <a:ext cx="7772399" cy="6305169"/>
        </p:xfrm>
        <a:graphic>
          <a:graphicData uri="http://schemas.openxmlformats.org/drawingml/2006/table">
            <a:tbl>
              <a:tblPr firstRow="1" bandRow="1">
                <a:tableStyleId>{00A15C55-8517-42AA-B614-E9B94910E393}</a:tableStyleId>
              </a:tblPr>
              <a:tblGrid>
                <a:gridCol w="5568838"/>
                <a:gridCol w="2203561"/>
              </a:tblGrid>
              <a:tr h="304800">
                <a:tc>
                  <a:txBody>
                    <a:bodyPr/>
                    <a:lstStyle/>
                    <a:p>
                      <a:r>
                        <a:rPr lang="tr-TR" sz="1400" dirty="0" smtClean="0"/>
                        <a:t>Veri</a:t>
                      </a:r>
                      <a:r>
                        <a:rPr lang="tr-TR" sz="1400" baseline="0" dirty="0" smtClean="0"/>
                        <a:t> Tabanı İsmi</a:t>
                      </a:r>
                      <a:endParaRPr lang="en-US" sz="1400" dirty="0"/>
                    </a:p>
                  </a:txBody>
                  <a:tcPr/>
                </a:tc>
                <a:tc>
                  <a:txBody>
                    <a:bodyPr/>
                    <a:lstStyle/>
                    <a:p>
                      <a:r>
                        <a:rPr lang="tr-TR" sz="1400" dirty="0" smtClean="0"/>
                        <a:t>Taranmaya</a:t>
                      </a:r>
                      <a:r>
                        <a:rPr lang="tr-TR" sz="1400" baseline="0" dirty="0" smtClean="0"/>
                        <a:t> Başladığı Yıl</a:t>
                      </a:r>
                      <a:endParaRPr lang="en-US" sz="14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EBSCO</a:t>
                      </a:r>
                      <a:r>
                        <a:rPr lang="tr-TR" sz="1200" b="1" dirty="0" smtClean="0"/>
                        <a:t> </a:t>
                      </a:r>
                      <a:r>
                        <a:rPr lang="en-US" sz="1200" b="1" dirty="0" smtClean="0"/>
                        <a:t>host</a:t>
                      </a:r>
                      <a:endParaRPr lang="en-US" sz="1200" b="1" dirty="0"/>
                    </a:p>
                  </a:txBody>
                  <a:tcPr/>
                </a:tc>
                <a:tc>
                  <a:txBody>
                    <a:bodyPr/>
                    <a:lstStyle/>
                    <a:p>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Current Abstracts,</a:t>
                      </a:r>
                      <a:endParaRPr lang="en-US" sz="1200" dirty="0"/>
                    </a:p>
                  </a:txBody>
                  <a:tcPr/>
                </a:tc>
                <a:tc>
                  <a:txBody>
                    <a:bodyPr/>
                    <a:lstStyle/>
                    <a:p>
                      <a:r>
                        <a:rPr kumimoji="0" lang="tr-TR" sz="1200" kern="1200" dirty="0" smtClean="0"/>
                        <a:t>2/1/2008-</a:t>
                      </a:r>
                      <a:endParaRPr lang="en-US" sz="1200" dirty="0"/>
                    </a:p>
                  </a:txBody>
                  <a:tcPr/>
                </a:tc>
              </a:tr>
              <a:tr h="316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MLA International Bibliography (Modern Language Association)</a:t>
                      </a:r>
                      <a:endParaRPr lang="en-US" sz="1200" dirty="0"/>
                    </a:p>
                  </a:txBody>
                  <a:tcPr/>
                </a:tc>
                <a:tc>
                  <a:txBody>
                    <a:bodyPr/>
                    <a:lstStyle/>
                    <a:p>
                      <a:r>
                        <a:rPr kumimoji="0" lang="tr-TR" sz="1200" kern="1200" dirty="0" smtClean="0"/>
                        <a:t>2001</a:t>
                      </a:r>
                      <a:endParaRPr lang="en-US" sz="1200" dirty="0"/>
                    </a:p>
                  </a:txBody>
                  <a:tcPr/>
                </a:tc>
              </a:tr>
              <a:tr h="316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Poetry &amp; Short Story Reference Center</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1/1/2004-</a:t>
                      </a:r>
                      <a:endParaRPr lang="en-US" sz="1200" dirty="0"/>
                    </a:p>
                  </a:txBody>
                  <a:tcPr/>
                </a:tc>
              </a:tr>
              <a:tr h="3162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TOC Premier (Table of Contents)</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2/1/2008-</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Women's Studies International,</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1/1/2004-</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Gale</a:t>
                      </a:r>
                      <a:endParaRPr lang="en-US" sz="1200" b="1" dirty="0"/>
                    </a:p>
                  </a:txBody>
                  <a:tcPr/>
                </a:tc>
                <a:tc>
                  <a:txBody>
                    <a:bodyPr/>
                    <a:lstStyle/>
                    <a:p>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Academic One</a:t>
                      </a:r>
                      <a:r>
                        <a:rPr lang="tr-TR" sz="1200" dirty="0" smtClean="0"/>
                        <a:t> </a:t>
                      </a:r>
                      <a:r>
                        <a:rPr lang="en-US" sz="1200" dirty="0" smtClean="0"/>
                        <a:t>File</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6/2000-</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Book Review Index,</a:t>
                      </a:r>
                      <a:endParaRPr lang="en-US" sz="1200" dirty="0"/>
                    </a:p>
                  </a:txBody>
                  <a:tcPr marL="54000" marR="5400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6/2001-</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Diversity Studies Collection,</a:t>
                      </a:r>
                      <a:endParaRPr lang="en-US" sz="12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6/2000-</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Expanded Academic ASAP,</a:t>
                      </a:r>
                      <a:endParaRPr lang="en-US" sz="1200" dirty="0"/>
                    </a:p>
                  </a:txBody>
                  <a:tcPr marL="54000" marR="54000" marT="36000" marB="3600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6/2000-</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noProof="0" smtClean="0"/>
                        <a:t>General OneFile,</a:t>
                      </a:r>
                      <a:endParaRPr lang="tr-TR" sz="12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6/2000-</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noProof="0" smtClean="0"/>
                        <a:t>InfoTrac Custom,</a:t>
                      </a:r>
                      <a:endParaRPr lang="tr-TR" sz="12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6/2000-</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noProof="0" smtClean="0"/>
                        <a:t>MLA International Bibliography (Modern Language Association)</a:t>
                      </a:r>
                      <a:endParaRPr lang="tr-TR" sz="12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2001</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noProof="0" smtClean="0"/>
                        <a:t>Student Resource Center College (w/ Expanded Academic ASAP),</a:t>
                      </a:r>
                      <a:endParaRPr lang="tr-TR" sz="12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6/2000-</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noProof="0" smtClean="0"/>
                        <a:t>ProQuest</a:t>
                      </a:r>
                      <a:endParaRPr lang="tr-TR" sz="1200" b="1" noProof="0"/>
                    </a:p>
                  </a:txBody>
                  <a:tcPr/>
                </a:tc>
                <a:tc>
                  <a:txBody>
                    <a:bodyPr/>
                    <a:lstStyle/>
                    <a:p>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noProof="0" smtClean="0"/>
                        <a:t>GenderWatch,</a:t>
                      </a:r>
                      <a:endParaRPr lang="tr-TR" sz="12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06/01/2000-12/01/2003</a:t>
                      </a: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noProof="0" smtClean="0"/>
                        <a:t>MLA International Bibliography (Modern Language Association)</a:t>
                      </a:r>
                      <a:endParaRPr lang="tr-TR" sz="1200"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noProof="0" smtClean="0"/>
                        <a:t>Asos İndeks</a:t>
                      </a:r>
                      <a:endParaRPr lang="tr-TR" sz="1200" b="1" noProof="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2010</a:t>
                      </a:r>
                    </a:p>
                  </a:txBody>
                  <a:tcPr/>
                </a:tc>
              </a:tr>
              <a:tr h="28460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b="1" noProof="0" dirty="0" smtClean="0"/>
                        <a:t>ULAKBİM </a:t>
                      </a:r>
                      <a:r>
                        <a:rPr lang="tr-TR" sz="1200" noProof="0" dirty="0" smtClean="0"/>
                        <a:t>Ulusal Veri Tabanı (sosyal bilimler veri tabanı)</a:t>
                      </a:r>
                      <a:endParaRPr lang="tr-TR" sz="12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2011</a:t>
                      </a:r>
                      <a:endParaRPr lang="en-US" sz="1200" dirty="0"/>
                    </a:p>
                  </a:txBody>
                  <a:tcPr/>
                </a:tc>
              </a:tr>
            </a:tbl>
          </a:graphicData>
        </a:graphic>
      </p:graphicFrame>
      <p:sp>
        <p:nvSpPr>
          <p:cNvPr id="2" name="Title 1"/>
          <p:cNvSpPr>
            <a:spLocks noGrp="1"/>
          </p:cNvSpPr>
          <p:nvPr>
            <p:ph type="title"/>
          </p:nvPr>
        </p:nvSpPr>
        <p:spPr>
          <a:xfrm>
            <a:off x="381000" y="-152401"/>
            <a:ext cx="7543800" cy="152401"/>
          </a:xfrm>
        </p:spPr>
        <p:txBody>
          <a:bodyPr>
            <a:normAutofit fontScale="90000"/>
          </a:bodyPr>
          <a:lstStyle/>
          <a:p>
            <a:pPr algn="ctr">
              <a:lnSpc>
                <a:spcPct val="150000"/>
              </a:lnSpc>
              <a:spcAft>
                <a:spcPts val="1000"/>
              </a:spcAft>
            </a:pPr>
            <a:r>
              <a:rPr lang="tr-TR" dirty="0" smtClean="0"/>
              <a:t/>
            </a:r>
            <a:br>
              <a:rPr lang="tr-TR" dirty="0" smtClean="0"/>
            </a:br>
            <a:r>
              <a:rPr lang="tr-TR" dirty="0" smtClean="0"/>
              <a:t/>
            </a:r>
            <a:br>
              <a:rPr lang="tr-TR" dirty="0" smtClean="0"/>
            </a:br>
            <a:r>
              <a:rPr lang="tr-TR" sz="2200" dirty="0" smtClean="0">
                <a:ea typeface="Calibri"/>
                <a:cs typeface="Times New Roman"/>
              </a:rPr>
              <a:t>KADIN/WOMAN 2000 ‘İN TARANDIĞI VERİ TABANLARI</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90880" y="685800"/>
            <a:ext cx="7772400" cy="1371600"/>
          </a:xfrm>
        </p:spPr>
        <p:txBody>
          <a:bodyPr>
            <a:normAutofit/>
          </a:bodyPr>
          <a:lstStyle/>
          <a:p>
            <a:pPr>
              <a:buFont typeface="Arial" pitchFamily="34" charset="0"/>
              <a:buChar char="•"/>
            </a:pPr>
            <a:r>
              <a:rPr lang="tr-TR" dirty="0" smtClean="0">
                <a:solidFill>
                  <a:schemeClr val="tx2"/>
                </a:solidFill>
              </a:rPr>
              <a:t> </a:t>
            </a:r>
            <a:r>
              <a:rPr lang="tr-TR" sz="2400" dirty="0" smtClean="0">
                <a:solidFill>
                  <a:schemeClr val="tx2"/>
                </a:solidFill>
              </a:rPr>
              <a:t>KAEM; 2004, 2006, 2009 ve 2012’de dört uluslararası kadın araştırmaları konferansı düzenlemiştir.</a:t>
            </a:r>
          </a:p>
          <a:p>
            <a:pPr marL="0" indent="0">
              <a:buNone/>
            </a:pPr>
            <a:endParaRPr lang="tr-TR" sz="3800" dirty="0" smtClean="0">
              <a:solidFill>
                <a:schemeClr val="tx2"/>
              </a:solidFill>
            </a:endParaRPr>
          </a:p>
          <a:p>
            <a:pPr marL="0" indent="0">
              <a:buNone/>
            </a:pPr>
            <a:endParaRPr lang="en-US" dirty="0"/>
          </a:p>
        </p:txBody>
      </p:sp>
      <p:sp>
        <p:nvSpPr>
          <p:cNvPr id="2" name="Title 1"/>
          <p:cNvSpPr>
            <a:spLocks noGrp="1"/>
          </p:cNvSpPr>
          <p:nvPr>
            <p:ph type="title"/>
          </p:nvPr>
        </p:nvSpPr>
        <p:spPr>
          <a:xfrm>
            <a:off x="457200" y="0"/>
            <a:ext cx="7391400" cy="914400"/>
          </a:xfrm>
        </p:spPr>
        <p:txBody>
          <a:bodyPr>
            <a:normAutofit fontScale="90000"/>
          </a:bodyPr>
          <a:lstStyle/>
          <a:p>
            <a:pPr algn="ctr"/>
            <a:r>
              <a:rPr lang="tr-TR" sz="3200" b="1" dirty="0" smtClean="0"/>
              <a:t>KONFERANS</a:t>
            </a:r>
            <a:r>
              <a:rPr lang="tr-TR" sz="2800" dirty="0" smtClean="0"/>
              <a:t/>
            </a:r>
            <a:br>
              <a:rPr lang="tr-TR" sz="2800" dirty="0" smtClean="0"/>
            </a:br>
            <a:endParaRPr lang="en-US" sz="2800" dirty="0"/>
          </a:p>
        </p:txBody>
      </p:sp>
      <p:pic>
        <p:nvPicPr>
          <p:cNvPr id="18434" name="Picture 2" descr="http://cws.emu.edu.tr/cwskaem_eng/2nd%20conference%20poster.gif"/>
          <p:cNvPicPr>
            <a:picLocks noChangeAspect="1" noChangeArrowheads="1"/>
          </p:cNvPicPr>
          <p:nvPr/>
        </p:nvPicPr>
        <p:blipFill>
          <a:blip r:embed="rId2" cstate="print"/>
          <a:srcRect/>
          <a:stretch>
            <a:fillRect/>
          </a:stretch>
        </p:blipFill>
        <p:spPr bwMode="auto">
          <a:xfrm>
            <a:off x="1676400" y="2133600"/>
            <a:ext cx="2911150" cy="4114800"/>
          </a:xfrm>
          <a:prstGeom prst="rect">
            <a:avLst/>
          </a:prstGeom>
          <a:noFill/>
        </p:spPr>
      </p:pic>
      <p:sp>
        <p:nvSpPr>
          <p:cNvPr id="8" name="TextBox 7"/>
          <p:cNvSpPr txBox="1"/>
          <p:nvPr/>
        </p:nvSpPr>
        <p:spPr>
          <a:xfrm>
            <a:off x="4572000" y="5562600"/>
            <a:ext cx="3429000" cy="646331"/>
          </a:xfrm>
          <a:prstGeom prst="rect">
            <a:avLst/>
          </a:prstGeom>
          <a:noFill/>
        </p:spPr>
        <p:txBody>
          <a:bodyPr wrap="square" rtlCol="0">
            <a:spAutoFit/>
          </a:bodyPr>
          <a:lstStyle/>
          <a:p>
            <a:r>
              <a:rPr lang="tr-TR" dirty="0" smtClean="0">
                <a:solidFill>
                  <a:schemeClr val="accent1">
                    <a:lumMod val="20000"/>
                    <a:lumOff val="80000"/>
                  </a:schemeClr>
                </a:solidFill>
                <a:effectLst>
                  <a:outerShdw blurRad="38100" dist="38100" dir="2700000" algn="tl">
                    <a:srgbClr val="000000">
                      <a:alpha val="43137"/>
                    </a:srgbClr>
                  </a:outerShdw>
                </a:effectLst>
              </a:rPr>
              <a:t>II. Kadın Araştırmaları Konferansı: Tabuları Aşmak</a:t>
            </a:r>
            <a:endParaRPr lang="en-US" dirty="0">
              <a:solidFill>
                <a:schemeClr val="accent1">
                  <a:lumMod val="20000"/>
                  <a:lumOff val="8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685800"/>
          </a:xfrm>
        </p:spPr>
        <p:txBody>
          <a:bodyPr>
            <a:noAutofit/>
          </a:bodyPr>
          <a:lstStyle/>
          <a:p>
            <a:r>
              <a:rPr lang="tr-TR" sz="2400" dirty="0" smtClean="0"/>
              <a:t>2015 yılında Kadın Araştırmaları Konferansı’nın beşincisi düzenlenecektir.</a:t>
            </a:r>
            <a:r>
              <a:rPr lang="en-US" sz="2400" dirty="0" smtClean="0"/>
              <a:t/>
            </a:r>
            <a:br>
              <a:rPr lang="en-US" sz="2400" dirty="0" smtClean="0"/>
            </a:br>
            <a:endParaRPr lang="en-US" sz="2400" dirty="0"/>
          </a:p>
        </p:txBody>
      </p:sp>
      <p:pic>
        <p:nvPicPr>
          <p:cNvPr id="3" name="Content Placeholder 4" descr="poster genders.jpg"/>
          <p:cNvPicPr>
            <a:picLocks noChangeAspect="1"/>
          </p:cNvPicPr>
          <p:nvPr/>
        </p:nvPicPr>
        <p:blipFill>
          <a:blip r:embed="rId2" cstate="print"/>
          <a:stretch>
            <a:fillRect/>
          </a:stretch>
        </p:blipFill>
        <p:spPr>
          <a:xfrm>
            <a:off x="990600" y="1295400"/>
            <a:ext cx="3036521" cy="4191000"/>
          </a:xfrm>
          <a:prstGeom prst="rect">
            <a:avLst/>
          </a:prstGeom>
        </p:spPr>
      </p:pic>
      <p:pic>
        <p:nvPicPr>
          <p:cNvPr id="4" name="Picture 2" descr="C:\Documents and Settings\User\Desktop\brosur\poster.jpg"/>
          <p:cNvPicPr>
            <a:picLocks noChangeAspect="1" noChangeArrowheads="1"/>
          </p:cNvPicPr>
          <p:nvPr/>
        </p:nvPicPr>
        <p:blipFill>
          <a:blip r:embed="rId3" cstate="print"/>
          <a:srcRect/>
          <a:stretch>
            <a:fillRect/>
          </a:stretch>
        </p:blipFill>
        <p:spPr bwMode="auto">
          <a:xfrm>
            <a:off x="4800600" y="1295400"/>
            <a:ext cx="2895600" cy="4116148"/>
          </a:xfrm>
          <a:prstGeom prst="rect">
            <a:avLst/>
          </a:prstGeom>
          <a:noFill/>
        </p:spPr>
      </p:pic>
      <p:sp>
        <p:nvSpPr>
          <p:cNvPr id="6" name="TextBox 5"/>
          <p:cNvSpPr txBox="1"/>
          <p:nvPr/>
        </p:nvSpPr>
        <p:spPr>
          <a:xfrm>
            <a:off x="990600" y="5562601"/>
            <a:ext cx="3657600" cy="923330"/>
          </a:xfrm>
          <a:prstGeom prst="rect">
            <a:avLst/>
          </a:prstGeom>
          <a:noFill/>
        </p:spPr>
        <p:txBody>
          <a:bodyPr wrap="square" rtlCol="0">
            <a:spAutoFit/>
          </a:bodyPr>
          <a:lstStyle/>
          <a:p>
            <a:r>
              <a:rPr lang="tr-TR" dirty="0" smtClean="0">
                <a:solidFill>
                  <a:schemeClr val="accent1">
                    <a:lumMod val="20000"/>
                    <a:lumOff val="80000"/>
                  </a:schemeClr>
                </a:solidFill>
                <a:effectLst>
                  <a:outerShdw blurRad="38100" dist="38100" dir="2700000" algn="tl">
                    <a:srgbClr val="000000">
                      <a:alpha val="43137"/>
                    </a:srgbClr>
                  </a:outerShdw>
                </a:effectLst>
              </a:rPr>
              <a:t>III. Kadın Araştırmaları Konferansı:  Yol Ayrımında Toplumsal Cinsiyet</a:t>
            </a:r>
            <a:endParaRPr lang="en-US" dirty="0">
              <a:solidFill>
                <a:schemeClr val="accent1">
                  <a:lumMod val="20000"/>
                  <a:lumOff val="80000"/>
                </a:schemeClr>
              </a:solidFill>
              <a:effectLst>
                <a:outerShdw blurRad="38100" dist="38100" dir="2700000" algn="tl">
                  <a:srgbClr val="000000">
                    <a:alpha val="43137"/>
                  </a:srgbClr>
                </a:outerShdw>
              </a:effectLst>
            </a:endParaRPr>
          </a:p>
        </p:txBody>
      </p:sp>
      <p:sp>
        <p:nvSpPr>
          <p:cNvPr id="7" name="TextBox 6"/>
          <p:cNvSpPr txBox="1"/>
          <p:nvPr/>
        </p:nvSpPr>
        <p:spPr>
          <a:xfrm>
            <a:off x="4648200" y="5486400"/>
            <a:ext cx="3276600" cy="923330"/>
          </a:xfrm>
          <a:prstGeom prst="rect">
            <a:avLst/>
          </a:prstGeom>
          <a:noFill/>
        </p:spPr>
        <p:txBody>
          <a:bodyPr wrap="square" rtlCol="0">
            <a:spAutoFit/>
          </a:bodyPr>
          <a:lstStyle/>
          <a:p>
            <a:r>
              <a:rPr lang="tr-TR" dirty="0" smtClean="0">
                <a:solidFill>
                  <a:schemeClr val="accent1">
                    <a:lumMod val="20000"/>
                    <a:lumOff val="80000"/>
                  </a:schemeClr>
                </a:solidFill>
                <a:effectLst>
                  <a:outerShdw blurRad="38100" dist="38100" dir="2700000" algn="tl">
                    <a:srgbClr val="000000">
                      <a:alpha val="43137"/>
                    </a:srgbClr>
                  </a:outerShdw>
                </a:effectLst>
              </a:rPr>
              <a:t>IV. Kadın Araştırmaları Konferansı: Toplumsal Cinsiyet Eşitliği ve Hukuk</a:t>
            </a:r>
            <a:endParaRPr lang="en-US" dirty="0">
              <a:solidFill>
                <a:schemeClr val="accent1">
                  <a:lumMod val="20000"/>
                  <a:lumOff val="80000"/>
                </a:schemeClr>
              </a:solidFill>
              <a:effectLst>
                <a:outerShdw blurRad="38100" dist="38100" dir="2700000" algn="tl">
                  <a:srgbClr val="000000">
                    <a:alpha val="43137"/>
                  </a:srgbClr>
                </a:outerShd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524000"/>
            <a:ext cx="6172200" cy="1905000"/>
          </a:xfrm>
        </p:spPr>
        <p:txBody>
          <a:bodyPr/>
          <a:lstStyle/>
          <a:p>
            <a:r>
              <a:rPr lang="tr-TR" sz="3600" dirty="0" smtClean="0"/>
              <a:t>BİZ KİMİZ?</a:t>
            </a:r>
            <a:r>
              <a:rPr lang="tr-TR" dirty="0" smtClean="0"/>
              <a:t/>
            </a:r>
            <a:br>
              <a:rPr lang="tr-TR" dirty="0" smtClean="0"/>
            </a:br>
            <a:endParaRPr lang="tr-TR" dirty="0"/>
          </a:p>
        </p:txBody>
      </p:sp>
      <p:sp>
        <p:nvSpPr>
          <p:cNvPr id="3" name="Subtitle 2"/>
          <p:cNvSpPr>
            <a:spLocks noGrp="1"/>
          </p:cNvSpPr>
          <p:nvPr>
            <p:ph type="subTitle" idx="1"/>
          </p:nvPr>
        </p:nvSpPr>
        <p:spPr>
          <a:xfrm>
            <a:off x="2667000" y="2819400"/>
            <a:ext cx="5791200" cy="2971800"/>
          </a:xfrm>
        </p:spPr>
        <p:txBody>
          <a:bodyPr>
            <a:normAutofit/>
          </a:bodyPr>
          <a:lstStyle/>
          <a:p>
            <a:pPr algn="just"/>
            <a:r>
              <a:rPr lang="tr-TR" sz="2400" dirty="0" smtClean="0">
                <a:solidFill>
                  <a:schemeClr val="tx1">
                    <a:lumMod val="65000"/>
                    <a:lumOff val="35000"/>
                  </a:schemeClr>
                </a:solidFill>
              </a:rPr>
              <a:t>Doğu Akdeniz Üniversitesi Kadın Araştırmaları ve Eğitimi Merkezi (DAÜ KAEM) Kuzey Kıbrıs’ta üniversite düzeyinde örgütlenmiş ilk ve tek toplumsal cinsiyet araştırma ve eğitimi merkezidir. </a:t>
            </a:r>
            <a:endParaRPr lang="en-US" sz="2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1957794_10152367208052122_438950128_o.jpg"/>
          <p:cNvPicPr>
            <a:picLocks noGrp="1" noChangeAspect="1"/>
          </p:cNvPicPr>
          <p:nvPr>
            <p:ph idx="1"/>
          </p:nvPr>
        </p:nvPicPr>
        <p:blipFill>
          <a:blip r:embed="rId2" cstate="print"/>
          <a:stretch>
            <a:fillRect/>
          </a:stretch>
        </p:blipFill>
        <p:spPr>
          <a:xfrm>
            <a:off x="5410200" y="1600200"/>
            <a:ext cx="3246405" cy="4525962"/>
          </a:xfrm>
        </p:spPr>
      </p:pic>
      <p:sp>
        <p:nvSpPr>
          <p:cNvPr id="2" name="Title 1"/>
          <p:cNvSpPr>
            <a:spLocks noGrp="1"/>
          </p:cNvSpPr>
          <p:nvPr>
            <p:ph type="title"/>
          </p:nvPr>
        </p:nvSpPr>
        <p:spPr>
          <a:xfrm>
            <a:off x="457200" y="274638"/>
            <a:ext cx="7467600" cy="868362"/>
          </a:xfrm>
        </p:spPr>
        <p:txBody>
          <a:bodyPr>
            <a:normAutofit/>
          </a:bodyPr>
          <a:lstStyle/>
          <a:p>
            <a:pPr algn="ctr"/>
            <a:r>
              <a:rPr lang="tr-TR" sz="3200" b="1" dirty="0" smtClean="0"/>
              <a:t>Ç</a:t>
            </a:r>
            <a:r>
              <a:rPr lang="tr-TR" sz="2800" b="1" dirty="0" smtClean="0"/>
              <a:t>ALIŞTAY</a:t>
            </a:r>
            <a:endParaRPr lang="en-US" sz="3200" b="1" dirty="0"/>
          </a:p>
        </p:txBody>
      </p:sp>
      <p:sp>
        <p:nvSpPr>
          <p:cNvPr id="5" name="Rectangle 4"/>
          <p:cNvSpPr/>
          <p:nvPr/>
        </p:nvSpPr>
        <p:spPr>
          <a:xfrm>
            <a:off x="304800" y="1295400"/>
            <a:ext cx="5181600" cy="4893647"/>
          </a:xfrm>
          <a:prstGeom prst="rect">
            <a:avLst/>
          </a:prstGeom>
        </p:spPr>
        <p:txBody>
          <a:bodyPr wrap="square">
            <a:spAutoFit/>
          </a:bodyPr>
          <a:lstStyle/>
          <a:p>
            <a:pPr marL="342900" indent="-342900">
              <a:buFont typeface="Arial" panose="020B0604020202020204" pitchFamily="34" charset="0"/>
              <a:buChar char="•"/>
            </a:pPr>
            <a:r>
              <a:rPr lang="tr-TR" sz="2400" dirty="0" smtClean="0">
                <a:solidFill>
                  <a:schemeClr val="tx1">
                    <a:lumMod val="65000"/>
                    <a:lumOff val="35000"/>
                  </a:schemeClr>
                </a:solidFill>
              </a:rPr>
              <a:t>KAEM, kadın sorunları konusunda “kamuoyu” oluşturma sorumluluğunun bilinciyle bir çalıştay düzenlemiştir.</a:t>
            </a:r>
          </a:p>
          <a:p>
            <a:endParaRPr lang="tr-TR" sz="2400" dirty="0" smtClean="0">
              <a:solidFill>
                <a:schemeClr val="tx1">
                  <a:lumMod val="65000"/>
                  <a:lumOff val="35000"/>
                </a:schemeClr>
              </a:solidFill>
            </a:endParaRPr>
          </a:p>
          <a:p>
            <a:pPr marL="342900" indent="-342900">
              <a:buFont typeface="Arial" panose="020B0604020202020204" pitchFamily="34" charset="0"/>
              <a:buChar char="•"/>
            </a:pPr>
            <a:r>
              <a:rPr lang="tr-TR" sz="2400" b="1" dirty="0" smtClean="0">
                <a:solidFill>
                  <a:schemeClr val="tx1">
                    <a:lumMod val="65000"/>
                    <a:lumOff val="35000"/>
                  </a:schemeClr>
                </a:solidFill>
              </a:rPr>
              <a:t>“Kadına Yönelik Şiddetin Önlenmesinde Yerel Yönetim ve Sivil Toplum Örgütlerinin Rolü ve Sorumlulukları” </a:t>
            </a:r>
            <a:r>
              <a:rPr lang="tr-TR" sz="2400" dirty="0" smtClean="0">
                <a:solidFill>
                  <a:schemeClr val="tx1">
                    <a:lumMod val="65000"/>
                    <a:lumOff val="35000"/>
                  </a:schemeClr>
                </a:solidFill>
              </a:rPr>
              <a:t>konulu çalıştay  8 Mart 2014 Dünya Kadınlar Günü kapsamında gerçekleştirilmiştir.</a:t>
            </a:r>
            <a:endParaRPr lang="en-US" sz="24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DAÜ’de Kadına Yönelik Şiddet Kurultayı Gerçekleştirildi"/>
          <p:cNvPicPr>
            <a:picLocks noGrp="1"/>
          </p:cNvPicPr>
          <p:nvPr>
            <p:ph sz="half" idx="1"/>
          </p:nvPr>
        </p:nvPicPr>
        <p:blipFill>
          <a:blip r:embed="rId2" cstate="print"/>
          <a:srcRect/>
          <a:stretch>
            <a:fillRect/>
          </a:stretch>
        </p:blipFill>
        <p:spPr bwMode="auto">
          <a:xfrm>
            <a:off x="457200" y="2057400"/>
            <a:ext cx="3657600" cy="2428588"/>
          </a:xfrm>
          <a:prstGeom prst="rect">
            <a:avLst/>
          </a:prstGeom>
          <a:noFill/>
          <a:ln w="9525">
            <a:noFill/>
            <a:miter lim="800000"/>
            <a:headEnd/>
            <a:tailEnd/>
          </a:ln>
        </p:spPr>
      </p:pic>
      <p:pic>
        <p:nvPicPr>
          <p:cNvPr id="6" name="Content Placeholder 5" descr="dau_kadin1">
            <a:hlinkClick r:id="rId3"/>
          </p:cNvPr>
          <p:cNvPicPr>
            <a:picLocks noGrp="1"/>
          </p:cNvPicPr>
          <p:nvPr>
            <p:ph sz="half" idx="2"/>
          </p:nvPr>
        </p:nvPicPr>
        <p:blipFill>
          <a:blip r:embed="rId4" cstate="print"/>
          <a:stretch>
            <a:fillRect/>
          </a:stretch>
        </p:blipFill>
        <p:spPr bwMode="auto">
          <a:xfrm>
            <a:off x="4876800" y="3200400"/>
            <a:ext cx="3124200" cy="2286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pPr algn="ctr"/>
            <a:r>
              <a:rPr lang="en-US" sz="2000" dirty="0" smtClean="0"/>
              <a:t>KADINA YÖNEL</a:t>
            </a:r>
            <a:r>
              <a:rPr lang="tr-TR" sz="2000" dirty="0" smtClean="0"/>
              <a:t>İ</a:t>
            </a:r>
            <a:r>
              <a:rPr lang="en-US" sz="2000" dirty="0" smtClean="0"/>
              <a:t>K Ş</a:t>
            </a:r>
            <a:r>
              <a:rPr lang="tr-TR" sz="2000" dirty="0" smtClean="0"/>
              <a:t>İ</a:t>
            </a:r>
            <a:r>
              <a:rPr lang="en-US" sz="2000" dirty="0" smtClean="0"/>
              <a:t>DDET</a:t>
            </a:r>
            <a:r>
              <a:rPr lang="tr-TR" sz="2000" dirty="0" smtClean="0"/>
              <a:t>İ</a:t>
            </a:r>
            <a:r>
              <a:rPr lang="en-US" sz="2000" dirty="0" smtClean="0"/>
              <a:t>N ÖNLENMES</a:t>
            </a:r>
            <a:r>
              <a:rPr lang="tr-TR" sz="2000" dirty="0" smtClean="0"/>
              <a:t>İ</a:t>
            </a:r>
            <a:r>
              <a:rPr lang="en-US" sz="2000" dirty="0" smtClean="0"/>
              <a:t>NDE YEREL YÖNET</a:t>
            </a:r>
            <a:r>
              <a:rPr lang="tr-TR" sz="2000" dirty="0" smtClean="0"/>
              <a:t>İ</a:t>
            </a:r>
            <a:r>
              <a:rPr lang="en-US" sz="2000" dirty="0" smtClean="0"/>
              <a:t>M VE S</a:t>
            </a:r>
            <a:r>
              <a:rPr lang="tr-TR" sz="2000" dirty="0" smtClean="0"/>
              <a:t>İ</a:t>
            </a:r>
            <a:r>
              <a:rPr lang="en-US" sz="2000" dirty="0" smtClean="0"/>
              <a:t>V</a:t>
            </a:r>
            <a:r>
              <a:rPr lang="tr-TR" sz="2000" dirty="0" smtClean="0"/>
              <a:t>İ</a:t>
            </a:r>
            <a:r>
              <a:rPr lang="en-US" sz="2000" dirty="0" smtClean="0"/>
              <a:t>L TOPLUM ÖRGÜTLER</a:t>
            </a:r>
            <a:r>
              <a:rPr lang="tr-TR" sz="2000" dirty="0" smtClean="0"/>
              <a:t>İ</a:t>
            </a:r>
            <a:r>
              <a:rPr lang="en-US" sz="2000" dirty="0" smtClean="0"/>
              <a:t>N</a:t>
            </a:r>
            <a:r>
              <a:rPr lang="tr-TR" sz="2000" dirty="0" smtClean="0"/>
              <a:t>İ</a:t>
            </a:r>
            <a:r>
              <a:rPr lang="en-US" sz="2000" dirty="0" smtClean="0"/>
              <a:t>N ROLÜ VE SORUMLULUKLARI</a:t>
            </a:r>
            <a:r>
              <a:rPr lang="tr-TR" sz="2000" dirty="0" smtClean="0"/>
              <a:t> ÇALIŞTAYI</a:t>
            </a:r>
            <a:endParaRPr lang="en-US"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304800" y="641867"/>
            <a:ext cx="8229600" cy="489364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1" i="0" strike="noStrike" cap="none" normalizeH="0" baseline="0" dirty="0" smtClean="0">
                <a:ln>
                  <a:noFill/>
                </a:ln>
                <a:solidFill>
                  <a:schemeClr val="tx1">
                    <a:lumMod val="65000"/>
                    <a:lumOff val="35000"/>
                  </a:schemeClr>
                </a:solidFill>
                <a:effectLst>
                  <a:outerShdw blurRad="38100" dist="38100" dir="2700000" algn="tl">
                    <a:srgbClr val="000000">
                      <a:alpha val="43137"/>
                    </a:srgbClr>
                  </a:outerShdw>
                </a:effectLst>
                <a:ea typeface="Calibri" pitchFamily="34" charset="0"/>
                <a:cs typeface="Times New Roman" pitchFamily="18" charset="0"/>
              </a:rPr>
              <a:t>CİNSEL TACİZE VE CİNSEL SALDIRIYA KARŞI DESTEK BİRİMİ</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tr-TR" sz="2400" b="0" i="0" strike="noStrike" cap="none" normalizeH="0" baseline="0" dirty="0" smtClean="0">
              <a:ln>
                <a:noFill/>
              </a:ln>
              <a:solidFill>
                <a:schemeClr val="tx1">
                  <a:lumMod val="65000"/>
                  <a:lumOff val="35000"/>
                </a:schemeClr>
              </a:solidFill>
              <a:effectLst/>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DAÜ öğretim üyeleri ve elemanları, idari ve sözleşmeli personeli ve öğrencileri olmak üzere üniversite mensuplarını;  karşılaşabilecekleri cinsel saldırı ve cinsel taciz olayları konusunda bilgilendirmek, hukuki ve psikolojik destek vermek  konularında çalışacak;</a:t>
            </a:r>
            <a:r>
              <a:rPr kumimoji="0" lang="tr-TR" sz="2400" b="0" i="0" u="none" strike="noStrike" cap="none" normalizeH="0" dirty="0" smtClean="0">
                <a:ln>
                  <a:noFill/>
                </a:ln>
                <a:solidFill>
                  <a:schemeClr val="tx1">
                    <a:lumMod val="65000"/>
                    <a:lumOff val="35000"/>
                  </a:schemeClr>
                </a:solidFill>
                <a:effectLst/>
                <a:ea typeface="Calibri" pitchFamily="34" charset="0"/>
                <a:cs typeface="Times New Roman" pitchFamily="18" charset="0"/>
              </a:rPr>
              <a:t> </a:t>
            </a: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KAEM bünyesinde faaliyet gösterecek birimin hayata geçmesi için çalışmalar Rektörlük düzeyinde sürdürülmektedir. Bu bağlamda Doğu Akdeniz Üniversitesi Öğrenci Disiplin Yönetmeliği’nde de bir takım düzeltmelerin yapılması</a:t>
            </a:r>
            <a:r>
              <a:rPr kumimoji="0" lang="tr-TR" sz="2400" b="0" i="0" u="none" strike="noStrike" cap="none" normalizeH="0" dirty="0" smtClean="0">
                <a:ln>
                  <a:noFill/>
                </a:ln>
                <a:solidFill>
                  <a:schemeClr val="tx1">
                    <a:lumMod val="65000"/>
                    <a:lumOff val="35000"/>
                  </a:schemeClr>
                </a:solidFill>
                <a:effectLst/>
                <a:ea typeface="Calibri" pitchFamily="34" charset="0"/>
                <a:cs typeface="Times New Roman" pitchFamily="18" charset="0"/>
              </a:rPr>
              <a:t> için katkı koyulmuştur.</a:t>
            </a: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 </a:t>
            </a:r>
            <a:endParaRPr kumimoji="0" lang="tr-TR" sz="2400" b="0" i="0" u="none" strike="noStrike" cap="none" normalizeH="0" baseline="0" dirty="0" smtClean="0">
              <a:ln>
                <a:noFill/>
              </a:ln>
              <a:solidFill>
                <a:schemeClr val="tx1">
                  <a:lumMod val="65000"/>
                  <a:lumOff val="35000"/>
                </a:schemeClr>
              </a:solidFill>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143000"/>
            <a:ext cx="8001000" cy="5715000"/>
          </a:xfrm>
        </p:spPr>
        <p:txBody>
          <a:bodyPr>
            <a:normAutofit fontScale="32500" lnSpcReduction="20000"/>
          </a:bodyPr>
          <a:lstStyle/>
          <a:p>
            <a:pPr>
              <a:lnSpc>
                <a:spcPct val="120000"/>
              </a:lnSpc>
              <a:buNone/>
            </a:pPr>
            <a:r>
              <a:rPr lang="tr-TR" sz="2700" dirty="0" smtClean="0">
                <a:solidFill>
                  <a:schemeClr val="tx2"/>
                </a:solidFill>
              </a:rPr>
              <a:t> </a:t>
            </a:r>
            <a:r>
              <a:rPr lang="tr-TR" sz="4300" b="1" dirty="0" smtClean="0">
                <a:solidFill>
                  <a:schemeClr val="tx2"/>
                </a:solidFill>
              </a:rPr>
              <a:t>KINAMA</a:t>
            </a:r>
            <a:endParaRPr lang="en-US" sz="4300" dirty="0" smtClean="0">
              <a:solidFill>
                <a:schemeClr val="tx2"/>
              </a:solidFill>
            </a:endParaRPr>
          </a:p>
          <a:p>
            <a:pPr lvl="0">
              <a:lnSpc>
                <a:spcPct val="120000"/>
              </a:lnSpc>
              <a:buNone/>
            </a:pPr>
            <a:r>
              <a:rPr lang="tr-TR" sz="4300" dirty="0" smtClean="0">
                <a:solidFill>
                  <a:schemeClr val="tx2"/>
                </a:solidFill>
              </a:rPr>
              <a:t>	Sözlü yazılı veya sosyal medya aracılığı ile laf atmak, cinsel içerikli şaka yapmak, kişinin cinsel yaşamı ile ilgili dedikodu yapmak vb. davranışlar ile bir kişiyi rahatsız etmek </a:t>
            </a:r>
            <a:endParaRPr lang="en-US" sz="4300" dirty="0" smtClean="0">
              <a:solidFill>
                <a:schemeClr val="tx2"/>
              </a:solidFill>
            </a:endParaRPr>
          </a:p>
          <a:p>
            <a:pPr lvl="0">
              <a:lnSpc>
                <a:spcPct val="120000"/>
              </a:lnSpc>
              <a:buNone/>
            </a:pPr>
            <a:r>
              <a:rPr lang="tr-TR" sz="4300" dirty="0" smtClean="0">
                <a:solidFill>
                  <a:schemeClr val="tx2"/>
                </a:solidFill>
              </a:rPr>
              <a:t>	Kişiyi rahatsız edecek düzeyde davranışlar ile flört etmeye çalışmak.</a:t>
            </a:r>
            <a:endParaRPr lang="en-US" sz="4300" dirty="0" smtClean="0">
              <a:solidFill>
                <a:schemeClr val="tx2"/>
              </a:solidFill>
            </a:endParaRPr>
          </a:p>
          <a:p>
            <a:pPr>
              <a:lnSpc>
                <a:spcPct val="120000"/>
              </a:lnSpc>
              <a:buNone/>
            </a:pPr>
            <a:r>
              <a:rPr lang="tr-TR" sz="4300" dirty="0" smtClean="0">
                <a:solidFill>
                  <a:schemeClr val="tx2"/>
                </a:solidFill>
              </a:rPr>
              <a:t> </a:t>
            </a:r>
            <a:r>
              <a:rPr lang="tr-TR" sz="4300" b="1" dirty="0" smtClean="0">
                <a:solidFill>
                  <a:schemeClr val="tx2"/>
                </a:solidFill>
              </a:rPr>
              <a:t>KISA SÜRELİ UZAKLAŞTIRMA (1-15 gün uzaklaştırma)</a:t>
            </a:r>
            <a:endParaRPr lang="en-US" sz="4300" dirty="0" smtClean="0">
              <a:solidFill>
                <a:schemeClr val="tx2"/>
              </a:solidFill>
            </a:endParaRPr>
          </a:p>
          <a:p>
            <a:pPr>
              <a:lnSpc>
                <a:spcPct val="120000"/>
              </a:lnSpc>
              <a:buNone/>
            </a:pPr>
            <a:r>
              <a:rPr lang="tr-TR" sz="4300" dirty="0" smtClean="0">
                <a:solidFill>
                  <a:schemeClr val="tx2"/>
                </a:solidFill>
              </a:rPr>
              <a:t>	-Yukarıdaki iki maddeki davranışları uyarılara rağmen ısrarlı ve sürekli bir şekilde tekrarlamak. </a:t>
            </a:r>
            <a:endParaRPr lang="en-US" sz="4300" dirty="0" smtClean="0">
              <a:solidFill>
                <a:schemeClr val="tx2"/>
              </a:solidFill>
            </a:endParaRPr>
          </a:p>
          <a:p>
            <a:pPr>
              <a:lnSpc>
                <a:spcPct val="120000"/>
              </a:lnSpc>
              <a:buNone/>
            </a:pPr>
            <a:r>
              <a:rPr lang="tr-TR" sz="4300" b="1" dirty="0" smtClean="0">
                <a:solidFill>
                  <a:schemeClr val="tx2"/>
                </a:solidFill>
              </a:rPr>
              <a:t>UZUN SÜRELİ UZAKLAŞTIRMA: (31 günden- bir yarıyıla)</a:t>
            </a:r>
            <a:endParaRPr lang="en-US" sz="4300" dirty="0" smtClean="0">
              <a:solidFill>
                <a:schemeClr val="tx2"/>
              </a:solidFill>
            </a:endParaRPr>
          </a:p>
          <a:p>
            <a:pPr>
              <a:lnSpc>
                <a:spcPct val="120000"/>
              </a:lnSpc>
              <a:buNone/>
            </a:pPr>
            <a:r>
              <a:rPr lang="tr-TR" sz="4300" b="1" dirty="0" smtClean="0">
                <a:solidFill>
                  <a:schemeClr val="tx2"/>
                </a:solidFill>
              </a:rPr>
              <a:t>	-</a:t>
            </a:r>
            <a:r>
              <a:rPr lang="tr-TR" sz="4300" dirty="0" smtClean="0">
                <a:solidFill>
                  <a:schemeClr val="tx2"/>
                </a:solidFill>
              </a:rPr>
              <a:t>Tehdit, şantaj veya herhangi bir vaad ile kişinin davranışlarını kontrol etmeye çalışmak suretiyle cinsel tacizde bulunmak. </a:t>
            </a:r>
            <a:endParaRPr lang="en-US" sz="4300" dirty="0" smtClean="0">
              <a:solidFill>
                <a:schemeClr val="tx2"/>
              </a:solidFill>
            </a:endParaRPr>
          </a:p>
          <a:p>
            <a:pPr>
              <a:lnSpc>
                <a:spcPct val="120000"/>
              </a:lnSpc>
              <a:buNone/>
            </a:pPr>
            <a:r>
              <a:rPr lang="tr-TR" sz="4300" dirty="0" smtClean="0">
                <a:solidFill>
                  <a:schemeClr val="tx2"/>
                </a:solidFill>
              </a:rPr>
              <a:t>	-Sarılmak, ellemek vb. cinsel amaçlı davranışlar ile bir kişinin rızası olmaksızın onun cinsel dokunulmazlığını ihlal etmek. </a:t>
            </a:r>
            <a:endParaRPr lang="en-US" sz="4300" dirty="0" smtClean="0">
              <a:solidFill>
                <a:schemeClr val="tx2"/>
              </a:solidFill>
            </a:endParaRPr>
          </a:p>
          <a:p>
            <a:pPr>
              <a:lnSpc>
                <a:spcPct val="120000"/>
              </a:lnSpc>
              <a:buNone/>
            </a:pPr>
            <a:r>
              <a:rPr lang="tr-TR" sz="4300" b="1" dirty="0" smtClean="0">
                <a:solidFill>
                  <a:schemeClr val="tx2"/>
                </a:solidFill>
              </a:rPr>
              <a:t>SÜREKLİ UZAKLAŞTIRMA: (Atılma)</a:t>
            </a:r>
            <a:endParaRPr lang="en-US" sz="4300" dirty="0" smtClean="0">
              <a:solidFill>
                <a:schemeClr val="tx2"/>
              </a:solidFill>
            </a:endParaRPr>
          </a:p>
          <a:p>
            <a:pPr>
              <a:lnSpc>
                <a:spcPct val="120000"/>
              </a:lnSpc>
              <a:buNone/>
            </a:pPr>
            <a:r>
              <a:rPr lang="tr-TR" sz="4300" dirty="0" smtClean="0">
                <a:solidFill>
                  <a:schemeClr val="tx2"/>
                </a:solidFill>
              </a:rPr>
              <a:t>	-Zorla cinsel ilişkiye girmek veya girmeye teşebbüs etmek</a:t>
            </a:r>
            <a:endParaRPr lang="en-US" sz="4300" dirty="0" smtClean="0">
              <a:solidFill>
                <a:schemeClr val="tx2"/>
              </a:solidFill>
            </a:endParaRPr>
          </a:p>
          <a:p>
            <a:pPr>
              <a:lnSpc>
                <a:spcPct val="120000"/>
              </a:lnSpc>
              <a:buNone/>
            </a:pPr>
            <a:r>
              <a:rPr lang="tr-TR" sz="4300" dirty="0" smtClean="0">
                <a:solidFill>
                  <a:schemeClr val="tx2"/>
                </a:solidFill>
              </a:rPr>
              <a:t>	-Uzun süreli uzaklatırmadaki iki yeni düzenlemedeki fiileri 18 yaşından küçükler e karşı işlemek.</a:t>
            </a:r>
            <a:endParaRPr lang="en-US" sz="4300" dirty="0" smtClean="0">
              <a:solidFill>
                <a:schemeClr val="tx2"/>
              </a:solidFill>
            </a:endParaRPr>
          </a:p>
          <a:p>
            <a:pPr>
              <a:lnSpc>
                <a:spcPct val="120000"/>
              </a:lnSpc>
              <a:buNone/>
            </a:pPr>
            <a:r>
              <a:rPr lang="tr-TR" sz="4300" b="1" dirty="0" smtClean="0">
                <a:solidFill>
                  <a:schemeClr val="tx2"/>
                </a:solidFill>
              </a:rPr>
              <a:t>Disiplin yönetmeliğinin “çeşitli hükümler” başlığı taşıyan kısmına da, </a:t>
            </a:r>
            <a:endParaRPr lang="en-US" sz="4300" dirty="0" smtClean="0">
              <a:solidFill>
                <a:schemeClr val="tx2"/>
              </a:solidFill>
            </a:endParaRPr>
          </a:p>
          <a:p>
            <a:pPr>
              <a:lnSpc>
                <a:spcPct val="120000"/>
              </a:lnSpc>
              <a:buNone/>
            </a:pPr>
            <a:r>
              <a:rPr lang="tr-TR" sz="4300" dirty="0" smtClean="0">
                <a:solidFill>
                  <a:schemeClr val="tx2"/>
                </a:solidFill>
              </a:rPr>
              <a:t>	-“Cinsel suçları konusunda soruşturmacı olarak atananlar üniversitenin kurulmuş-kurulacak olan “Cinsel tacize ve Cinsel Saldırıya Karşı Destek Birimi”nden bilirkişi olarak destek alır.” Biçimde bir madde ekledik. </a:t>
            </a:r>
            <a:endParaRPr lang="en-US" sz="4300" dirty="0" smtClean="0">
              <a:solidFill>
                <a:schemeClr val="tx2"/>
              </a:solidFill>
            </a:endParaRPr>
          </a:p>
          <a:p>
            <a:pPr>
              <a:buNone/>
            </a:pPr>
            <a:endParaRPr lang="tr-TR" dirty="0"/>
          </a:p>
        </p:txBody>
      </p:sp>
      <p:sp>
        <p:nvSpPr>
          <p:cNvPr id="3" name="Title 2"/>
          <p:cNvSpPr>
            <a:spLocks noGrp="1"/>
          </p:cNvSpPr>
          <p:nvPr>
            <p:ph type="title"/>
          </p:nvPr>
        </p:nvSpPr>
        <p:spPr>
          <a:xfrm>
            <a:off x="457200" y="274638"/>
            <a:ext cx="7467600" cy="868362"/>
          </a:xfrm>
        </p:spPr>
        <p:txBody>
          <a:bodyPr>
            <a:normAutofit fontScale="90000"/>
          </a:bodyPr>
          <a:lstStyle/>
          <a:p>
            <a:pPr algn="ctr"/>
            <a:r>
              <a:rPr lang="tr-TR" sz="2800" dirty="0" smtClean="0"/>
              <a:t>ÖĞRENCİ DİSİPLİN YÖNETMELİĞİ</a:t>
            </a:r>
            <a:br>
              <a:rPr lang="tr-TR" sz="2800" dirty="0" smtClean="0"/>
            </a:br>
            <a:r>
              <a:rPr lang="tr-TR" sz="2800" dirty="0" smtClean="0"/>
              <a:t>DEĞİŞİKLİĞİ</a:t>
            </a:r>
            <a:endParaRPr lang="tr-TR" sz="2800" dirty="0"/>
          </a:p>
        </p:txBody>
      </p:sp>
    </p:spTree>
    <p:extLst>
      <p:ext uri="{BB962C8B-B14F-4D97-AF65-F5344CB8AC3E}">
        <p14:creationId xmlns="" xmlns:p14="http://schemas.microsoft.com/office/powerpoint/2010/main" val="13955111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264160" y="1122908"/>
            <a:ext cx="8346440" cy="415498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400" b="0" i="0" strike="noStrike" cap="none" normalizeH="0" baseline="0" dirty="0" smtClean="0">
                <a:ln>
                  <a:noFill/>
                </a:ln>
                <a:solidFill>
                  <a:schemeClr val="tx1">
                    <a:lumMod val="65000"/>
                    <a:lumOff val="35000"/>
                  </a:schemeClr>
                </a:solidFill>
                <a:effectLst>
                  <a:outerShdw blurRad="38100" dist="38100" dir="2700000" algn="tl">
                    <a:srgbClr val="000000">
                      <a:alpha val="43137"/>
                    </a:srgbClr>
                  </a:outerShdw>
                </a:effectLst>
                <a:ea typeface="Calibri" pitchFamily="34" charset="0"/>
                <a:cs typeface="Times New Roman" pitchFamily="18" charset="0"/>
              </a:rPr>
              <a:t>ÜNİVERSİTELERARASI İŞBİRLİĞİ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2400" b="0" i="0" u="none" strike="sngStrike" cap="none" normalizeH="0" baseline="0" dirty="0" smtClean="0">
                <a:ln>
                  <a:noFill/>
                </a:ln>
                <a:solidFill>
                  <a:schemeClr val="tx1">
                    <a:lumMod val="65000"/>
                    <a:lumOff val="35000"/>
                  </a:schemeClr>
                </a:solidFill>
                <a:effectLst/>
                <a:ea typeface="Calibri" pitchFamily="34" charset="0"/>
                <a:cs typeface="Times New Roman" pitchFamily="18" charset="0"/>
              </a:rPr>
              <a:t> </a:t>
            </a: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KAEM, Türkiye’deki diğer üniversitelerin Kadın Araştırma Merkezleri ile birlikte, üniversitelerde toplumsal cinsiyet ayrımcılığı ve şiddetin önlenmesine yönelik çalıştaylara katılarak bilgi ve deneyim paylaşımını aktif biçimde yürütmektedir. </a:t>
            </a:r>
          </a:p>
          <a:p>
            <a:pPr marR="0" lvl="0" algn="l" defTabSz="914400" rtl="0" eaLnBrk="1" fontAlgn="base" latinLnBrk="0" hangingPunct="1">
              <a:lnSpc>
                <a:spcPct val="100000"/>
              </a:lnSpc>
              <a:spcBef>
                <a:spcPct val="0"/>
              </a:spcBef>
              <a:spcAft>
                <a:spcPct val="0"/>
              </a:spcAft>
              <a:buClrTx/>
              <a:buSzTx/>
              <a:tabLst/>
            </a:pPr>
            <a:endPar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endParaRPr>
          </a:p>
          <a:p>
            <a:pPr marL="457200" marR="0" lvl="0" indent="-457200" algn="l"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Bu kapsamda, </a:t>
            </a:r>
            <a:r>
              <a:rPr kumimoji="0" lang="tr-TR" sz="2400" i="1"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“Üniversitelerde Cinsel Taciz ve Cinsel Saldırıya Karşı Neler Yapılabilir?”</a:t>
            </a:r>
            <a:r>
              <a:rPr kumimoji="0" lang="tr-TR" sz="2400" b="1"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 </a:t>
            </a: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konulu çalıştaylarından birisine ev sahipliği yapmıştır. </a:t>
            </a:r>
            <a:endParaRPr kumimoji="0" lang="tr-TR" sz="2400" b="0" i="0" u="none" strike="noStrike" cap="none" normalizeH="0" baseline="0" dirty="0" smtClean="0">
              <a:ln>
                <a:noFill/>
              </a:ln>
              <a:solidFill>
                <a:schemeClr val="tx1">
                  <a:lumMod val="65000"/>
                  <a:lumOff val="35000"/>
                </a:schemeClr>
              </a:solidFill>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990600"/>
            <a:ext cx="7924800" cy="4816703"/>
          </a:xfrm>
          <a:prstGeom prst="rect">
            <a:avLst/>
          </a:prstGeom>
        </p:spPr>
        <p:txBody>
          <a:bodyPr wrap="square">
            <a:spAutoFit/>
          </a:bodyPr>
          <a:lstStyle/>
          <a:p>
            <a:pPr algn="ctr"/>
            <a:r>
              <a:rPr lang="tr-TR" sz="2800" dirty="0" smtClean="0">
                <a:solidFill>
                  <a:schemeClr val="tx1">
                    <a:lumMod val="65000"/>
                    <a:lumOff val="35000"/>
                  </a:schemeClr>
                </a:solidFill>
                <a:effectLst>
                  <a:outerShdw blurRad="38100" dist="38100" dir="2700000" algn="tl">
                    <a:srgbClr val="000000">
                      <a:alpha val="43137"/>
                    </a:srgbClr>
                  </a:outerShdw>
                </a:effectLst>
              </a:rPr>
              <a:t>TOPLUMSAL CİNSİYET FARKINDALIĞI EĞİTİMİ</a:t>
            </a:r>
            <a:endParaRPr lang="en-US" sz="2800" dirty="0" smtClean="0">
              <a:solidFill>
                <a:schemeClr val="tx1">
                  <a:lumMod val="65000"/>
                  <a:lumOff val="35000"/>
                </a:schemeClr>
              </a:solidFill>
              <a:effectLst>
                <a:outerShdw blurRad="38100" dist="38100" dir="2700000" algn="tl">
                  <a:srgbClr val="000000">
                    <a:alpha val="43137"/>
                  </a:srgbClr>
                </a:outerShdw>
              </a:effectLst>
            </a:endParaRPr>
          </a:p>
          <a:p>
            <a:pPr algn="ctr"/>
            <a:r>
              <a:rPr lang="tr-TR" dirty="0" smtClean="0">
                <a:solidFill>
                  <a:schemeClr val="tx1">
                    <a:lumMod val="65000"/>
                    <a:lumOff val="35000"/>
                  </a:schemeClr>
                </a:solidFill>
                <a:effectLst>
                  <a:outerShdw blurRad="38100" dist="38100" dir="2700000" algn="tl">
                    <a:srgbClr val="000000">
                      <a:alpha val="43137"/>
                    </a:srgbClr>
                  </a:outerShdw>
                </a:effectLst>
              </a:rPr>
              <a:t>(21- 22 Şubat 2008)</a:t>
            </a:r>
          </a:p>
          <a:p>
            <a:pPr algn="ctr"/>
            <a:endParaRPr lang="tr-TR" dirty="0" smtClean="0">
              <a:solidFill>
                <a:schemeClr val="tx1">
                  <a:lumMod val="65000"/>
                  <a:lumOff val="35000"/>
                </a:schemeClr>
              </a:solidFill>
            </a:endParaRPr>
          </a:p>
          <a:p>
            <a:pPr algn="just">
              <a:lnSpc>
                <a:spcPct val="150000"/>
              </a:lnSpc>
            </a:pPr>
            <a:r>
              <a:rPr lang="tr-TR" dirty="0" smtClean="0">
                <a:solidFill>
                  <a:schemeClr val="tx1">
                    <a:lumMod val="65000"/>
                    <a:lumOff val="35000"/>
                  </a:schemeClr>
                </a:solidFill>
              </a:rPr>
              <a:t>Toplumsal cinsiyet eğitimi birçok ülkede ve birçok kurumda uygulanmakta olup daha eşitlikçi bir çalışma ortamı yaratılmasında etkili olmuş bir yöntemdir. Bu yoldan hareketle Doğu Akdeniz Üniversitesi personelinin toplumsal cinsiyet konusunda bilgilendirilmesi ve biliçlendirilmesi amacıyla “Toplumsal Cinsiyet Eğitimi – Pilot Çalıştayı” düzenlenmiştir. Eğitim interaktif bir yöntemle genelde toplumsal cinsiyet  bakış açısının kazandırılması, özelde ise formlarda yer alan cinsiyet ayrımcılığı yapan ifadelerin düzeltilmesini sağlamıştır.</a:t>
            </a:r>
            <a:endParaRPr lang="en-US" dirty="0">
              <a:solidFill>
                <a:schemeClr val="tx1">
                  <a:lumMod val="65000"/>
                  <a:lumOff val="35000"/>
                </a:schemeClr>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normAutofit/>
          </a:bodyPr>
          <a:lstStyle/>
          <a:p>
            <a:pPr algn="ctr"/>
            <a:r>
              <a:rPr lang="tr-TR" sz="2800" dirty="0" smtClean="0"/>
              <a:t>KADINA KARŞI ŞİDDETİN ENGELLENMESİ EĞİTİM PROGRAMI</a:t>
            </a:r>
            <a:endParaRPr lang="en-US" sz="2800" dirty="0"/>
          </a:p>
        </p:txBody>
      </p:sp>
      <p:sp>
        <p:nvSpPr>
          <p:cNvPr id="3" name="Rectangle 2"/>
          <p:cNvSpPr/>
          <p:nvPr/>
        </p:nvSpPr>
        <p:spPr>
          <a:xfrm>
            <a:off x="457200" y="1447800"/>
            <a:ext cx="8305800" cy="4893647"/>
          </a:xfrm>
          <a:prstGeom prst="rect">
            <a:avLst/>
          </a:prstGeom>
        </p:spPr>
        <p:txBody>
          <a:bodyPr wrap="square">
            <a:spAutoFit/>
          </a:bodyPr>
          <a:lstStyle/>
          <a:p>
            <a:pPr marL="342900" indent="-342900" algn="just">
              <a:buFont typeface="Arial" panose="020B0604020202020204" pitchFamily="34" charset="0"/>
              <a:buChar char="•"/>
            </a:pPr>
            <a:r>
              <a:rPr lang="tr-TR" sz="2400" dirty="0" smtClean="0">
                <a:solidFill>
                  <a:schemeClr val="tx2"/>
                </a:solidFill>
                <a:latin typeface="+mj-lt"/>
                <a:ea typeface="Calibri"/>
                <a:cs typeface="Times New Roman"/>
              </a:rPr>
              <a:t>DAÜ Rektörlüğü ile Duhok Kadına Yönelik Şiddetle Mücadele Müdürlüğü arasında yapılan anlaşma gereğince KAEM olarak “Toplumsal Cinsiyet Farkındalığı Eğitimi” adı altında, Haziran 2013 tarihinden başlayarak 3 eğitim programı uygulamış bulunmaktayız. Katılımcılardan gelen istek doğrultusunda programın devamını gerçekleştirmeyi planlamaktayız.</a:t>
            </a:r>
            <a:endParaRPr lang="tr-TR" sz="2400" dirty="0">
              <a:solidFill>
                <a:schemeClr val="tx2"/>
              </a:solidFill>
              <a:latin typeface="+mj-lt"/>
              <a:ea typeface="Calibri"/>
              <a:cs typeface="Times New Roman"/>
            </a:endParaRPr>
          </a:p>
          <a:p>
            <a:pPr marL="342900" indent="-342900" algn="just">
              <a:buFont typeface="Arial" panose="020B0604020202020204" pitchFamily="34" charset="0"/>
              <a:buChar char="•"/>
            </a:pPr>
            <a:r>
              <a:rPr lang="tr-TR" sz="2400" dirty="0" smtClean="0">
                <a:solidFill>
                  <a:schemeClr val="tx2"/>
                </a:solidFill>
                <a:latin typeface="+mj-lt"/>
                <a:ea typeface="Calibri"/>
                <a:cs typeface="Times New Roman"/>
              </a:rPr>
              <a:t> Toplumsal cinsiyet eşitliği farkındalığını oluşturmak ve kadına yönelik aile içi şiddeti önlemek amaçlı interaktif yöntemlerin kullanıldığı eğitim programı, kurum ziyaretleri ve atölye çalışmaları ile desteklenerek  yürütülmektedir.</a:t>
            </a:r>
            <a:endParaRPr lang="en-US" sz="2400" dirty="0">
              <a:solidFill>
                <a:schemeClr val="tx2"/>
              </a:solidFill>
              <a:latin typeface="+mj-l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tr-TR" sz="3200" dirty="0" smtClean="0"/>
              <a:t>KADINA KARŞI ŞİDDETİN ENGELLENMESİ EĞİTİM PROGRAMI</a:t>
            </a:r>
            <a:endParaRPr lang="en-US" sz="3200" dirty="0"/>
          </a:p>
        </p:txBody>
      </p:sp>
      <p:pic>
        <p:nvPicPr>
          <p:cNvPr id="5" name="Content Placeholder 4" descr="Picture 013.jpg"/>
          <p:cNvPicPr>
            <a:picLocks noGrp="1" noChangeAspect="1"/>
          </p:cNvPicPr>
          <p:nvPr>
            <p:ph sz="half" idx="1"/>
          </p:nvPr>
        </p:nvPicPr>
        <p:blipFill>
          <a:blip r:embed="rId2" cstate="print"/>
          <a:stretch>
            <a:fillRect/>
          </a:stretch>
        </p:blipFill>
        <p:spPr>
          <a:xfrm>
            <a:off x="609600" y="1447800"/>
            <a:ext cx="3454400" cy="2590800"/>
          </a:xfrm>
        </p:spPr>
      </p:pic>
      <p:pic>
        <p:nvPicPr>
          <p:cNvPr id="6" name="Content Placeholder 5" descr="20131128_110055.jpg"/>
          <p:cNvPicPr>
            <a:picLocks noGrp="1" noChangeAspect="1"/>
          </p:cNvPicPr>
          <p:nvPr>
            <p:ph sz="half" idx="2"/>
          </p:nvPr>
        </p:nvPicPr>
        <p:blipFill>
          <a:blip r:embed="rId3" cstate="print"/>
          <a:stretch>
            <a:fillRect/>
          </a:stretch>
        </p:blipFill>
        <p:spPr>
          <a:xfrm>
            <a:off x="4953000" y="1447800"/>
            <a:ext cx="3429000" cy="2571750"/>
          </a:xfrm>
        </p:spPr>
      </p:pic>
      <p:pic>
        <p:nvPicPr>
          <p:cNvPr id="4098" name="Picture 2" descr="http://cws.emu.edu.tr/cwskaem_eng/cws_en4.jpg"/>
          <p:cNvPicPr>
            <a:picLocks noChangeAspect="1" noChangeArrowheads="1"/>
          </p:cNvPicPr>
          <p:nvPr/>
        </p:nvPicPr>
        <p:blipFill>
          <a:blip r:embed="rId4" cstate="print"/>
          <a:srcRect/>
          <a:stretch>
            <a:fillRect/>
          </a:stretch>
        </p:blipFill>
        <p:spPr bwMode="auto">
          <a:xfrm>
            <a:off x="1981200" y="4114800"/>
            <a:ext cx="5172075" cy="2533651"/>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28600" y="123110"/>
            <a:ext cx="82296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tr-TR" sz="2400" dirty="0" smtClean="0">
                <a:solidFill>
                  <a:schemeClr val="tx1">
                    <a:lumMod val="65000"/>
                    <a:lumOff val="35000"/>
                  </a:schemeClr>
                </a:solidFill>
                <a:effectLst>
                  <a:outerShdw blurRad="38100" dist="38100" dir="2700000" algn="tl">
                    <a:srgbClr val="000000">
                      <a:alpha val="43137"/>
                    </a:srgbClr>
                  </a:outerShdw>
                </a:effectLst>
                <a:ea typeface="Calibri" pitchFamily="34" charset="0"/>
                <a:cs typeface="Times New Roman" pitchFamily="18" charset="0"/>
              </a:rPr>
              <a:t>DİĞER ETKİNLİKLERİMİZ</a:t>
            </a:r>
          </a:p>
          <a:p>
            <a:pPr marL="0" marR="0" lvl="0" indent="0" algn="ctr" defTabSz="914400" rtl="0" eaLnBrk="1" fontAlgn="base" latinLnBrk="0" hangingPunct="1">
              <a:lnSpc>
                <a:spcPct val="100000"/>
              </a:lnSpc>
              <a:spcBef>
                <a:spcPct val="0"/>
              </a:spcBef>
              <a:spcAft>
                <a:spcPct val="0"/>
              </a:spcAft>
              <a:buClrTx/>
              <a:buSzTx/>
              <a:buFontTx/>
              <a:buNone/>
              <a:tabLst/>
            </a:pPr>
            <a:endParaRPr lang="tr-TR" sz="2400" dirty="0" smtClean="0">
              <a:solidFill>
                <a:schemeClr val="tx1">
                  <a:lumMod val="65000"/>
                  <a:lumOff val="35000"/>
                </a:schemeClr>
              </a:solidFill>
              <a:ea typeface="Calibri" pitchFamily="34" charset="0"/>
              <a:cs typeface="Times New Roman" pitchFamily="18"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 </a:t>
            </a:r>
            <a:r>
              <a:rPr kumimoji="0" lang="tr-TR" sz="2400" b="0" i="1"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Müzik Tarihimizde 3 Kadın Yolcu </a:t>
            </a: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 adlı panel, </a:t>
            </a:r>
          </a:p>
          <a:p>
            <a:pPr marR="0" lvl="0" defTabSz="914400" rtl="0" eaLnBrk="1" fontAlgn="base" latinLnBrk="0" hangingPunct="1">
              <a:lnSpc>
                <a:spcPct val="100000"/>
              </a:lnSpc>
              <a:spcBef>
                <a:spcPct val="0"/>
              </a:spcBef>
              <a:spcAft>
                <a:spcPct val="0"/>
              </a:spcAft>
              <a:buClrTx/>
              <a:buSzTx/>
              <a:tabLst/>
            </a:pPr>
            <a:endParaRPr kumimoji="0" lang="tr-TR" sz="20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Kıbrıs tarihinde önemli yer etmiş ve ilklere imza atmış kadınlarımızın  adına birer ağaç dikilmesi, </a:t>
            </a:r>
          </a:p>
          <a:p>
            <a:pPr marR="0" lvl="0" defTabSz="914400" rtl="0" eaLnBrk="1" fontAlgn="base" latinLnBrk="0" hangingPunct="1">
              <a:lnSpc>
                <a:spcPct val="100000"/>
              </a:lnSpc>
              <a:spcBef>
                <a:spcPct val="0"/>
              </a:spcBef>
              <a:spcAft>
                <a:spcPct val="0"/>
              </a:spcAft>
              <a:buClrTx/>
              <a:buSzTx/>
              <a:tabLst/>
            </a:pPr>
            <a:endParaRPr kumimoji="0" lang="tr-TR" sz="20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a:t>
            </a:r>
            <a:r>
              <a:rPr kumimoji="0" lang="tr-TR" sz="2400" b="0" i="1"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Sandıktaki Hazine</a:t>
            </a: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 adlı kadın el sanatları sergisi, </a:t>
            </a:r>
          </a:p>
          <a:p>
            <a:pPr marR="0" lvl="0" defTabSz="914400" rtl="0" eaLnBrk="1" fontAlgn="base" latinLnBrk="0" hangingPunct="1">
              <a:lnSpc>
                <a:spcPct val="100000"/>
              </a:lnSpc>
              <a:spcBef>
                <a:spcPct val="0"/>
              </a:spcBef>
              <a:spcAft>
                <a:spcPct val="0"/>
              </a:spcAft>
              <a:buClrTx/>
              <a:buSzTx/>
              <a:tabLst/>
            </a:pPr>
            <a:endParaRPr kumimoji="0" lang="tr-TR" sz="20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Kadınlar BARIŞ umudunu yeniden yeşertmek amacıyla 8 Mart Dünya Kadınlarının Birlik, Mücadele ve Dayanışma Günü kapsamında, Kıbrıs'da yaşayan ve çalışan tanınmış profesyonel müzisyen kadınların yer </a:t>
            </a:r>
            <a:r>
              <a:rPr lang="tr-TR" sz="2400" dirty="0" smtClean="0">
                <a:solidFill>
                  <a:schemeClr val="tx1">
                    <a:lumMod val="65000"/>
                    <a:lumOff val="35000"/>
                  </a:schemeClr>
                </a:solidFill>
                <a:ea typeface="Calibri" pitchFamily="34" charset="0"/>
                <a:cs typeface="Times New Roman" pitchFamily="18" charset="0"/>
              </a:rPr>
              <a:t>aldığı</a:t>
            </a: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 klasik müzik konser, </a:t>
            </a: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endParaRPr kumimoji="0" lang="tr-TR" sz="20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endParaRPr>
          </a:p>
          <a:p>
            <a:pPr marL="342900" marR="0" lvl="0" indent="-342900" defTabSz="914400" rtl="0" eaLnBrk="1" fontAlgn="base" latinLnBrk="0" hangingPunct="1">
              <a:lnSpc>
                <a:spcPct val="100000"/>
              </a:lnSpc>
              <a:spcBef>
                <a:spcPct val="0"/>
              </a:spcBef>
              <a:spcAft>
                <a:spcPct val="0"/>
              </a:spcAft>
              <a:buClrTx/>
              <a:buSzTx/>
              <a:buFont typeface="Arial" panose="020B0604020202020204" pitchFamily="34" charset="0"/>
              <a:buChar char="•"/>
              <a:tabLst/>
            </a:pPr>
            <a:r>
              <a:rPr kumimoji="0" lang="tr-TR" sz="2400" b="0" i="0" u="none" strike="noStrike" cap="none" normalizeH="0" baseline="0" dirty="0" smtClean="0">
                <a:ln>
                  <a:noFill/>
                </a:ln>
                <a:solidFill>
                  <a:schemeClr val="tx1">
                    <a:lumMod val="65000"/>
                    <a:lumOff val="35000"/>
                  </a:schemeClr>
                </a:solidFill>
                <a:effectLst/>
                <a:ea typeface="Calibri" pitchFamily="34" charset="0"/>
                <a:cs typeface="Times New Roman" pitchFamily="18" charset="0"/>
              </a:rPr>
              <a:t>DAÜ’de kadına yönelik şiddetle uluslararası mücadele günü sempozyumu, </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81000"/>
            <a:ext cx="8229600" cy="4893647"/>
          </a:xfrm>
          <a:prstGeom prst="rect">
            <a:avLst/>
          </a:prstGeom>
        </p:spPr>
        <p:txBody>
          <a:bodyPr wrap="square">
            <a:spAutoFit/>
          </a:bodyPr>
          <a:lstStyle/>
          <a:p>
            <a:pPr lvl="0" algn="ctr" fontAlgn="base">
              <a:spcBef>
                <a:spcPct val="0"/>
              </a:spcBef>
              <a:spcAft>
                <a:spcPct val="0"/>
              </a:spcAft>
            </a:pPr>
            <a:r>
              <a:rPr lang="tr-TR" sz="2400" dirty="0" smtClean="0">
                <a:solidFill>
                  <a:schemeClr val="tx1">
                    <a:lumMod val="65000"/>
                    <a:lumOff val="35000"/>
                  </a:schemeClr>
                </a:solidFill>
                <a:effectLst>
                  <a:outerShdw blurRad="38100" dist="38100" dir="2700000" algn="tl">
                    <a:srgbClr val="000000">
                      <a:alpha val="43137"/>
                    </a:srgbClr>
                  </a:outerShdw>
                </a:effectLst>
                <a:ea typeface="Calibri" pitchFamily="34" charset="0"/>
                <a:cs typeface="Times New Roman" pitchFamily="18" charset="0"/>
              </a:rPr>
              <a:t>DİĞER ETKİNLİKLERİMİZ</a:t>
            </a:r>
          </a:p>
          <a:p>
            <a:pPr lvl="0" algn="ctr" fontAlgn="base">
              <a:spcBef>
                <a:spcPct val="0"/>
              </a:spcBef>
              <a:spcAft>
                <a:spcPct val="0"/>
              </a:spcAft>
            </a:pPr>
            <a:endParaRPr lang="tr-TR" sz="2400" dirty="0" smtClean="0">
              <a:solidFill>
                <a:schemeClr val="tx1">
                  <a:lumMod val="65000"/>
                  <a:lumOff val="35000"/>
                </a:schemeClr>
              </a:solidFill>
              <a:ea typeface="Calibri" pitchFamily="34" charset="0"/>
              <a:cs typeface="Times New Roman" pitchFamily="18" charset="0"/>
            </a:endParaRPr>
          </a:p>
          <a:p>
            <a:pPr marL="342900" lvl="0" indent="-342900" fontAlgn="base">
              <a:spcBef>
                <a:spcPct val="0"/>
              </a:spcBef>
              <a:spcAft>
                <a:spcPct val="0"/>
              </a:spcAft>
              <a:buFont typeface="Arial" panose="020B0604020202020204" pitchFamily="34" charset="0"/>
              <a:buChar char="•"/>
            </a:pPr>
            <a:r>
              <a:rPr lang="tr-TR" sz="2400" dirty="0" smtClean="0">
                <a:solidFill>
                  <a:schemeClr val="tx1">
                    <a:lumMod val="65000"/>
                    <a:lumOff val="35000"/>
                  </a:schemeClr>
                </a:solidFill>
                <a:ea typeface="Calibri" pitchFamily="34" charset="0"/>
                <a:cs typeface="Times New Roman" pitchFamily="18" charset="0"/>
              </a:rPr>
              <a:t>‘Bilgi Üretiminde Toplumsal Cinsiyet’ adlı Panel</a:t>
            </a:r>
          </a:p>
          <a:p>
            <a:pPr lvl="0" fontAlgn="base">
              <a:spcBef>
                <a:spcPct val="0"/>
              </a:spcBef>
              <a:spcAft>
                <a:spcPct val="0"/>
              </a:spcAft>
            </a:pPr>
            <a:endParaRPr lang="tr-TR" sz="2400" dirty="0" smtClean="0">
              <a:solidFill>
                <a:schemeClr val="tx1">
                  <a:lumMod val="65000"/>
                  <a:lumOff val="35000"/>
                </a:schemeClr>
              </a:solidFill>
              <a:ea typeface="Calibri" pitchFamily="34" charset="0"/>
              <a:cs typeface="Times New Roman" pitchFamily="18" charset="0"/>
            </a:endParaRPr>
          </a:p>
          <a:p>
            <a:pPr marL="342900" lvl="0" indent="-342900" fontAlgn="base">
              <a:spcBef>
                <a:spcPct val="0"/>
              </a:spcBef>
              <a:spcAft>
                <a:spcPct val="0"/>
              </a:spcAft>
              <a:buFont typeface="Arial" panose="020B0604020202020204" pitchFamily="34" charset="0"/>
              <a:buChar char="•"/>
            </a:pPr>
            <a:r>
              <a:rPr lang="tr-TR" sz="2400" dirty="0" smtClean="0">
                <a:solidFill>
                  <a:schemeClr val="tx1">
                    <a:lumMod val="65000"/>
                    <a:lumOff val="35000"/>
                  </a:schemeClr>
                </a:solidFill>
                <a:ea typeface="Calibri" pitchFamily="34" charset="0"/>
                <a:cs typeface="Times New Roman" pitchFamily="18" charset="0"/>
              </a:rPr>
              <a:t>‘Çocuk </a:t>
            </a:r>
            <a:r>
              <a:rPr lang="tr-TR" sz="2400" dirty="0">
                <a:solidFill>
                  <a:schemeClr val="tx1">
                    <a:lumMod val="65000"/>
                    <a:lumOff val="35000"/>
                  </a:schemeClr>
                </a:solidFill>
                <a:ea typeface="Calibri" pitchFamily="34" charset="0"/>
                <a:cs typeface="Times New Roman" pitchFamily="18" charset="0"/>
              </a:rPr>
              <a:t>Gözüyle Kadın v</a:t>
            </a:r>
            <a:r>
              <a:rPr lang="tr-TR" sz="2400" dirty="0" smtClean="0">
                <a:solidFill>
                  <a:schemeClr val="tx1">
                    <a:lumMod val="65000"/>
                    <a:lumOff val="35000"/>
                  </a:schemeClr>
                </a:solidFill>
                <a:ea typeface="Calibri" pitchFamily="34" charset="0"/>
                <a:cs typeface="Times New Roman" pitchFamily="18" charset="0"/>
              </a:rPr>
              <a:t>e </a:t>
            </a:r>
            <a:r>
              <a:rPr lang="tr-TR" sz="2400" dirty="0">
                <a:solidFill>
                  <a:schemeClr val="tx1">
                    <a:lumMod val="65000"/>
                    <a:lumOff val="35000"/>
                  </a:schemeClr>
                </a:solidFill>
                <a:ea typeface="Calibri" pitchFamily="34" charset="0"/>
                <a:cs typeface="Times New Roman" pitchFamily="18" charset="0"/>
              </a:rPr>
              <a:t>Doğa’ konulu ilkokullar arası resim yarışması, </a:t>
            </a:r>
            <a:endParaRPr lang="tr-TR" sz="2400" dirty="0" smtClean="0">
              <a:solidFill>
                <a:schemeClr val="tx1">
                  <a:lumMod val="65000"/>
                  <a:lumOff val="35000"/>
                </a:schemeClr>
              </a:solidFill>
              <a:ea typeface="Calibri" pitchFamily="34" charset="0"/>
              <a:cs typeface="Times New Roman" pitchFamily="18" charset="0"/>
            </a:endParaRPr>
          </a:p>
          <a:p>
            <a:pPr lvl="0" fontAlgn="base">
              <a:spcBef>
                <a:spcPct val="0"/>
              </a:spcBef>
              <a:spcAft>
                <a:spcPct val="0"/>
              </a:spcAft>
            </a:pPr>
            <a:endParaRPr lang="tr-TR" sz="2400" dirty="0">
              <a:solidFill>
                <a:schemeClr val="tx1">
                  <a:lumMod val="65000"/>
                  <a:lumOff val="35000"/>
                </a:schemeClr>
              </a:solidFill>
              <a:ea typeface="Calibri" pitchFamily="34" charset="0"/>
              <a:cs typeface="Times New Roman" pitchFamily="18" charset="0"/>
            </a:endParaRPr>
          </a:p>
          <a:p>
            <a:pPr marL="342900" lvl="0" indent="-342900" fontAlgn="base">
              <a:spcBef>
                <a:spcPct val="0"/>
              </a:spcBef>
              <a:spcAft>
                <a:spcPct val="0"/>
              </a:spcAft>
              <a:buFont typeface="Arial" panose="020B0604020202020204" pitchFamily="34" charset="0"/>
              <a:buChar char="•"/>
            </a:pPr>
            <a:r>
              <a:rPr lang="tr-TR" sz="2400" dirty="0">
                <a:solidFill>
                  <a:schemeClr val="tx1">
                    <a:lumMod val="65000"/>
                    <a:lumOff val="35000"/>
                  </a:schemeClr>
                </a:solidFill>
                <a:ea typeface="Calibri" pitchFamily="34" charset="0"/>
                <a:cs typeface="Times New Roman" pitchFamily="18" charset="0"/>
              </a:rPr>
              <a:t>‘Kadın Olmak…...Kıbrıs’ta Kadın Olmak’ adlı Panel </a:t>
            </a:r>
            <a:endParaRPr lang="tr-TR" sz="2400" dirty="0" smtClean="0">
              <a:solidFill>
                <a:schemeClr val="tx1">
                  <a:lumMod val="65000"/>
                  <a:lumOff val="35000"/>
                </a:schemeClr>
              </a:solidFill>
              <a:ea typeface="Calibri" pitchFamily="34" charset="0"/>
              <a:cs typeface="Times New Roman" pitchFamily="18" charset="0"/>
            </a:endParaRPr>
          </a:p>
          <a:p>
            <a:pPr lvl="0" fontAlgn="base">
              <a:spcBef>
                <a:spcPct val="0"/>
              </a:spcBef>
              <a:spcAft>
                <a:spcPct val="0"/>
              </a:spcAft>
            </a:pPr>
            <a:r>
              <a:rPr lang="tr-TR" sz="2400" dirty="0" smtClean="0">
                <a:solidFill>
                  <a:schemeClr val="tx1">
                    <a:lumMod val="65000"/>
                    <a:lumOff val="35000"/>
                  </a:schemeClr>
                </a:solidFill>
                <a:ea typeface="Calibri" pitchFamily="34" charset="0"/>
                <a:cs typeface="Times New Roman" pitchFamily="18" charset="0"/>
              </a:rPr>
              <a:t> </a:t>
            </a:r>
            <a:endParaRPr lang="tr-TR" sz="2400" dirty="0">
              <a:solidFill>
                <a:schemeClr val="tx1">
                  <a:lumMod val="65000"/>
                  <a:lumOff val="35000"/>
                </a:schemeClr>
              </a:solidFill>
              <a:ea typeface="Calibri" pitchFamily="34" charset="0"/>
              <a:cs typeface="Times New Roman" pitchFamily="18" charset="0"/>
            </a:endParaRPr>
          </a:p>
          <a:p>
            <a:pPr marL="342900" lvl="0" indent="-342900" fontAlgn="base">
              <a:spcBef>
                <a:spcPct val="0"/>
              </a:spcBef>
              <a:spcAft>
                <a:spcPct val="0"/>
              </a:spcAft>
              <a:buFont typeface="Arial" panose="020B0604020202020204" pitchFamily="34" charset="0"/>
              <a:buChar char="•"/>
            </a:pPr>
            <a:r>
              <a:rPr lang="tr-TR" sz="2400" dirty="0">
                <a:solidFill>
                  <a:schemeClr val="tx1">
                    <a:lumMod val="65000"/>
                    <a:lumOff val="35000"/>
                  </a:schemeClr>
                </a:solidFill>
                <a:ea typeface="Calibri" pitchFamily="34" charset="0"/>
                <a:cs typeface="Times New Roman" pitchFamily="18" charset="0"/>
              </a:rPr>
              <a:t> “Kıbrıslı Kadın Şairler Buluşması III”; </a:t>
            </a:r>
            <a:endParaRPr lang="tr-TR" sz="2400" dirty="0" smtClean="0">
              <a:solidFill>
                <a:schemeClr val="tx1">
                  <a:lumMod val="65000"/>
                  <a:lumOff val="35000"/>
                </a:schemeClr>
              </a:solidFill>
              <a:ea typeface="Calibri" pitchFamily="34" charset="0"/>
              <a:cs typeface="Times New Roman" pitchFamily="18" charset="0"/>
            </a:endParaRPr>
          </a:p>
          <a:p>
            <a:pPr lvl="0" fontAlgn="base">
              <a:spcBef>
                <a:spcPct val="0"/>
              </a:spcBef>
              <a:spcAft>
                <a:spcPct val="0"/>
              </a:spcAft>
            </a:pPr>
            <a:endParaRPr lang="tr-TR" sz="2400" dirty="0">
              <a:solidFill>
                <a:schemeClr val="tx1">
                  <a:lumMod val="65000"/>
                  <a:lumOff val="35000"/>
                </a:schemeClr>
              </a:solidFill>
              <a:ea typeface="Calibri" pitchFamily="34" charset="0"/>
              <a:cs typeface="Times New Roman" pitchFamily="18" charset="0"/>
            </a:endParaRPr>
          </a:p>
          <a:p>
            <a:pPr marL="342900" lvl="0" indent="-342900" fontAlgn="base">
              <a:spcBef>
                <a:spcPct val="0"/>
              </a:spcBef>
              <a:spcAft>
                <a:spcPct val="0"/>
              </a:spcAft>
              <a:buFont typeface="Arial" panose="020B0604020202020204" pitchFamily="34" charset="0"/>
              <a:buChar char="•"/>
            </a:pPr>
            <a:r>
              <a:rPr lang="tr-TR" sz="2400" dirty="0">
                <a:solidFill>
                  <a:schemeClr val="tx1">
                    <a:lumMod val="65000"/>
                    <a:lumOff val="35000"/>
                  </a:schemeClr>
                </a:solidFill>
                <a:ea typeface="Calibri" pitchFamily="34" charset="0"/>
                <a:cs typeface="Times New Roman" pitchFamily="18" charset="0"/>
              </a:rPr>
              <a:t>‘Sancılı Toprak’ konulu şiir dinletisi etkinlikleri bulunmaktadır.</a:t>
            </a:r>
            <a:endParaRPr lang="tr-TR" sz="2400" dirty="0">
              <a:solidFill>
                <a:schemeClr val="tx1">
                  <a:lumMod val="65000"/>
                  <a:lumOff val="35000"/>
                </a:schemeClr>
              </a:solidFill>
            </a:endParaRPr>
          </a:p>
        </p:txBody>
      </p:sp>
    </p:spTree>
    <p:extLst>
      <p:ext uri="{BB962C8B-B14F-4D97-AF65-F5344CB8AC3E}">
        <p14:creationId xmlns="" xmlns:p14="http://schemas.microsoft.com/office/powerpoint/2010/main" val="540681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66800"/>
            <a:ext cx="7696200" cy="4031873"/>
          </a:xfrm>
          <a:prstGeom prst="rect">
            <a:avLst/>
          </a:prstGeom>
        </p:spPr>
        <p:txBody>
          <a:bodyPr wrap="square">
            <a:spAutoFit/>
          </a:bodyPr>
          <a:lstStyle/>
          <a:p>
            <a:r>
              <a:rPr lang="tr-TR" sz="3200" dirty="0" smtClean="0">
                <a:solidFill>
                  <a:schemeClr val="tx1">
                    <a:lumMod val="65000"/>
                    <a:lumOff val="35000"/>
                  </a:schemeClr>
                </a:solidFill>
              </a:rPr>
              <a:t>17 Kasım 1998 yılındaki kuruluşundan bu yana KAEM toplumsal cinsiyet eşitliği ve kadın sorunlarına yönelik duyarlılık geliştirmeye ve bu konuları toplumun dikkatine getirerek farkındalığı yükseltmeye yönelik çalışmalar yürütmektedir.</a:t>
            </a:r>
            <a:endParaRPr lang="en-US" sz="32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C:\Documents and Settings\User\Desktop\KAEM genel\ACTIVITIES\8 Mart 2010\8 mart 2010 konser-sergi resimleri\merve deniz tas\IMG_7986.JPG"/>
          <p:cNvPicPr>
            <a:picLocks noGrp="1" noChangeAspect="1" noChangeArrowheads="1"/>
          </p:cNvPicPr>
          <p:nvPr>
            <p:ph sz="half" idx="1"/>
          </p:nvPr>
        </p:nvPicPr>
        <p:blipFill>
          <a:blip r:embed="rId2" cstate="print"/>
          <a:srcRect/>
          <a:stretch>
            <a:fillRect/>
          </a:stretch>
        </p:blipFill>
        <p:spPr bwMode="auto">
          <a:xfrm>
            <a:off x="381000" y="990600"/>
            <a:ext cx="3276600" cy="2184400"/>
          </a:xfrm>
          <a:prstGeom prst="rect">
            <a:avLst/>
          </a:prstGeom>
          <a:noFill/>
        </p:spPr>
      </p:pic>
      <p:pic>
        <p:nvPicPr>
          <p:cNvPr id="7" name="Content Placeholder 6" descr="421958_10151375919455705_866230704_22987522_2039938008_n.jpg"/>
          <p:cNvPicPr>
            <a:picLocks noGrp="1" noChangeAspect="1"/>
          </p:cNvPicPr>
          <p:nvPr>
            <p:ph sz="half" idx="2"/>
          </p:nvPr>
        </p:nvPicPr>
        <p:blipFill>
          <a:blip r:embed="rId3" cstate="print"/>
          <a:stretch>
            <a:fillRect/>
          </a:stretch>
        </p:blipFill>
        <p:spPr>
          <a:xfrm>
            <a:off x="4648200" y="1981200"/>
            <a:ext cx="3429000" cy="2571750"/>
          </a:xfrm>
        </p:spPr>
      </p:pic>
      <p:sp>
        <p:nvSpPr>
          <p:cNvPr id="2" name="Title 1"/>
          <p:cNvSpPr>
            <a:spLocks noGrp="1"/>
          </p:cNvSpPr>
          <p:nvPr>
            <p:ph type="title"/>
          </p:nvPr>
        </p:nvSpPr>
        <p:spPr>
          <a:xfrm>
            <a:off x="457200" y="274638"/>
            <a:ext cx="7467600" cy="487362"/>
          </a:xfrm>
        </p:spPr>
        <p:txBody>
          <a:bodyPr>
            <a:normAutofit fontScale="90000"/>
          </a:bodyPr>
          <a:lstStyle/>
          <a:p>
            <a:pPr algn="ctr"/>
            <a:r>
              <a:rPr lang="tr-TR" dirty="0" smtClean="0"/>
              <a:t>8 MART ETKİNLİKLERİ</a:t>
            </a:r>
            <a:endParaRPr lang="en-US" dirty="0"/>
          </a:p>
        </p:txBody>
      </p:sp>
      <p:pic>
        <p:nvPicPr>
          <p:cNvPr id="32771" name="Picture 3" descr="C:\Documents and Settings\User\Desktop\KAEM genel\ACTIVITIES\8 Mart 2010\8 mart 2010 konser-sergi resimleri\merve deniz tas\IMG_8407.JPG"/>
          <p:cNvPicPr>
            <a:picLocks noChangeAspect="1" noChangeArrowheads="1"/>
          </p:cNvPicPr>
          <p:nvPr/>
        </p:nvPicPr>
        <p:blipFill>
          <a:blip r:embed="rId4" cstate="print"/>
          <a:srcRect/>
          <a:stretch>
            <a:fillRect/>
          </a:stretch>
        </p:blipFill>
        <p:spPr bwMode="auto">
          <a:xfrm>
            <a:off x="457200" y="4267200"/>
            <a:ext cx="3733800" cy="2438400"/>
          </a:xfrm>
          <a:prstGeom prst="rect">
            <a:avLst/>
          </a:prstGeom>
          <a:noFill/>
        </p:spPr>
      </p:pic>
      <p:sp>
        <p:nvSpPr>
          <p:cNvPr id="6" name="Title 1"/>
          <p:cNvSpPr txBox="1">
            <a:spLocks/>
          </p:cNvSpPr>
          <p:nvPr/>
        </p:nvSpPr>
        <p:spPr>
          <a:xfrm>
            <a:off x="228600" y="3276600"/>
            <a:ext cx="3962400" cy="487362"/>
          </a:xfrm>
          <a:prstGeom prst="rect">
            <a:avLst/>
          </a:prstGeom>
        </p:spPr>
        <p:txBody>
          <a:bodyPr vert="horz" anchor="b">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000" b="0" i="0" u="none" strike="noStrike" kern="1200" cap="small" spc="0" normalizeH="0" baseline="0" noProof="0" dirty="0">
              <a:ln>
                <a:noFill/>
              </a:ln>
              <a:solidFill>
                <a:schemeClr val="tx2"/>
              </a:solidFill>
              <a:effectLst/>
              <a:uLnTx/>
              <a:uFillTx/>
              <a:latin typeface="Aharoni" pitchFamily="2" charset="-79"/>
              <a:ea typeface="+mj-ea"/>
              <a:cs typeface="Aharoni" pitchFamily="2" charset="-79"/>
            </a:endParaRPr>
          </a:p>
        </p:txBody>
      </p:sp>
      <p:sp>
        <p:nvSpPr>
          <p:cNvPr id="8" name="Title 1"/>
          <p:cNvSpPr txBox="1">
            <a:spLocks/>
          </p:cNvSpPr>
          <p:nvPr/>
        </p:nvSpPr>
        <p:spPr>
          <a:xfrm>
            <a:off x="457200" y="3200400"/>
            <a:ext cx="3200400" cy="487362"/>
          </a:xfrm>
          <a:prstGeom prst="rect">
            <a:avLst/>
          </a:prstGeom>
        </p:spPr>
        <p:txBody>
          <a:bodyPr vert="horz" rtlCol="0" anchor="ctr">
            <a:normAutofit fontScale="90000" lnSpcReduction="10000"/>
            <a:scene3d>
              <a:camera prst="orthographicFront"/>
              <a:lightRig rig="soft" dir="t"/>
            </a:scene3d>
            <a:sp3d prstMaterial="softEdge">
              <a:bevelT w="25400" h="25400"/>
            </a:sp3d>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tr-TR" sz="16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Sergi: Sandıktaki</a:t>
            </a:r>
            <a:r>
              <a:rPr kumimoji="0" lang="tr-TR" sz="16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Hazine </a:t>
            </a:r>
          </a:p>
          <a:p>
            <a:pPr marL="0" marR="0" lvl="0" indent="0" defTabSz="914400" rtl="0" eaLnBrk="1" fontAlgn="auto" latinLnBrk="0" hangingPunct="1">
              <a:lnSpc>
                <a:spcPct val="100000"/>
              </a:lnSpc>
              <a:spcBef>
                <a:spcPct val="0"/>
              </a:spcBef>
              <a:spcAft>
                <a:spcPts val="0"/>
              </a:spcAft>
              <a:buClrTx/>
              <a:buSzTx/>
              <a:buFontTx/>
              <a:buNone/>
              <a:tabLst/>
              <a:defRPr/>
            </a:pPr>
            <a:r>
              <a:rPr kumimoji="0" lang="tr-TR" sz="1600" b="1" i="0" u="none" strike="noStrike" kern="1200" cap="none" spc="0" normalizeH="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Mormenekşse Kadınlar Birliği </a:t>
            </a:r>
            <a:endParaRPr kumimoji="0" lang="en-US" sz="16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0" name="TextBox 9"/>
          <p:cNvSpPr txBox="1"/>
          <p:nvPr/>
        </p:nvSpPr>
        <p:spPr>
          <a:xfrm>
            <a:off x="4876800" y="4724400"/>
            <a:ext cx="3276600" cy="369332"/>
          </a:xfrm>
          <a:prstGeom prst="rect">
            <a:avLst/>
          </a:prstGeom>
          <a:noFill/>
        </p:spPr>
        <p:txBody>
          <a:bodyPr wrap="square" rtlCol="0">
            <a:spAutoFit/>
          </a:bodyPr>
          <a:lstStyle/>
          <a:p>
            <a:endParaRPr lang="en-US" dirty="0"/>
          </a:p>
        </p:txBody>
      </p:sp>
      <p:sp>
        <p:nvSpPr>
          <p:cNvPr id="11" name="TextBox 10"/>
          <p:cNvSpPr txBox="1"/>
          <p:nvPr/>
        </p:nvSpPr>
        <p:spPr>
          <a:xfrm>
            <a:off x="4800600" y="1447800"/>
            <a:ext cx="3276600" cy="338554"/>
          </a:xfrm>
          <a:prstGeom prst="rect">
            <a:avLst/>
          </a:prstGeom>
          <a:noFill/>
        </p:spPr>
        <p:txBody>
          <a:bodyPr wrap="square" rtlCol="0">
            <a:spAutoFit/>
          </a:bodyPr>
          <a:lstStyle/>
          <a:p>
            <a:r>
              <a:rPr lang="tr-TR" sz="1600" dirty="0" smtClean="0">
                <a:solidFill>
                  <a:schemeClr val="accent1">
                    <a:lumMod val="20000"/>
                    <a:lumOff val="80000"/>
                  </a:schemeClr>
                </a:solidFill>
                <a:effectLst>
                  <a:outerShdw blurRad="38100" dist="38100" dir="2700000" algn="tl">
                    <a:srgbClr val="000000">
                      <a:alpha val="43137"/>
                    </a:srgbClr>
                  </a:outerShdw>
                </a:effectLst>
              </a:rPr>
              <a:t>Şiddete Hayır yürüyüşü</a:t>
            </a:r>
            <a:endParaRPr lang="en-US" sz="1600" dirty="0">
              <a:solidFill>
                <a:schemeClr val="accent1">
                  <a:lumMod val="20000"/>
                  <a:lumOff val="80000"/>
                </a:schemeClr>
              </a:solidFill>
              <a:effectLst>
                <a:outerShdw blurRad="38100" dist="38100" dir="2700000" algn="tl">
                  <a:srgbClr val="000000">
                    <a:alpha val="43137"/>
                  </a:srgbClr>
                </a:outerShdw>
              </a:effectLst>
            </a:endParaRPr>
          </a:p>
        </p:txBody>
      </p:sp>
      <p:sp>
        <p:nvSpPr>
          <p:cNvPr id="12" name="TextBox 11"/>
          <p:cNvSpPr txBox="1"/>
          <p:nvPr/>
        </p:nvSpPr>
        <p:spPr>
          <a:xfrm>
            <a:off x="4419600" y="5943600"/>
            <a:ext cx="2743200" cy="584775"/>
          </a:xfrm>
          <a:prstGeom prst="rect">
            <a:avLst/>
          </a:prstGeom>
          <a:noFill/>
        </p:spPr>
        <p:txBody>
          <a:bodyPr wrap="square" rtlCol="0">
            <a:spAutoFit/>
          </a:bodyPr>
          <a:lstStyle/>
          <a:p>
            <a:r>
              <a:rPr lang="tr-TR" sz="1600" dirty="0" smtClean="0">
                <a:solidFill>
                  <a:schemeClr val="accent1">
                    <a:lumMod val="20000"/>
                    <a:lumOff val="80000"/>
                  </a:schemeClr>
                </a:solidFill>
                <a:effectLst>
                  <a:outerShdw blurRad="38100" dist="38100" dir="2700000" algn="tl">
                    <a:srgbClr val="000000">
                      <a:alpha val="43137"/>
                    </a:srgbClr>
                  </a:outerShdw>
                </a:effectLst>
              </a:rPr>
              <a:t>Müzik Tarihimizde </a:t>
            </a:r>
          </a:p>
          <a:p>
            <a:r>
              <a:rPr lang="tr-TR" sz="1600" dirty="0" smtClean="0">
                <a:solidFill>
                  <a:schemeClr val="accent1">
                    <a:lumMod val="20000"/>
                    <a:lumOff val="80000"/>
                  </a:schemeClr>
                </a:solidFill>
                <a:effectLst>
                  <a:outerShdw blurRad="38100" dist="38100" dir="2700000" algn="tl">
                    <a:srgbClr val="000000">
                      <a:alpha val="43137"/>
                    </a:srgbClr>
                  </a:outerShdw>
                </a:effectLst>
              </a:rPr>
              <a:t>3 Kadın Yolcu </a:t>
            </a:r>
            <a:endParaRPr lang="tr-TR" sz="1600" dirty="0">
              <a:solidFill>
                <a:schemeClr val="accent1">
                  <a:lumMod val="20000"/>
                  <a:lumOff val="8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85800"/>
            <a:ext cx="8001000" cy="5293757"/>
          </a:xfrm>
          <a:prstGeom prst="rect">
            <a:avLst/>
          </a:prstGeom>
        </p:spPr>
        <p:txBody>
          <a:bodyPr wrap="square">
            <a:spAutoFit/>
          </a:bodyPr>
          <a:lstStyle/>
          <a:p>
            <a:pPr algn="ctr"/>
            <a:r>
              <a:rPr lang="tr-TR" sz="2800" dirty="0" smtClean="0">
                <a:solidFill>
                  <a:schemeClr val="tx1">
                    <a:lumMod val="65000"/>
                    <a:lumOff val="35000"/>
                  </a:schemeClr>
                </a:solidFill>
                <a:effectLst>
                  <a:outerShdw blurRad="38100" dist="38100" dir="2700000" algn="tl">
                    <a:srgbClr val="000000">
                      <a:alpha val="43137"/>
                    </a:srgbClr>
                  </a:outerShdw>
                </a:effectLst>
              </a:rPr>
              <a:t>KAMPÜSTE 8 MART</a:t>
            </a:r>
          </a:p>
          <a:p>
            <a:endParaRPr lang="tr-TR" sz="2000" dirty="0" smtClean="0">
              <a:solidFill>
                <a:schemeClr val="tx1">
                  <a:lumMod val="65000"/>
                  <a:lumOff val="35000"/>
                </a:schemeClr>
              </a:solidFill>
            </a:endParaRPr>
          </a:p>
          <a:p>
            <a:pPr algn="just">
              <a:lnSpc>
                <a:spcPct val="150000"/>
              </a:lnSpc>
            </a:pPr>
            <a:r>
              <a:rPr lang="tr-TR" sz="2000" dirty="0" smtClean="0">
                <a:solidFill>
                  <a:schemeClr val="tx1">
                    <a:lumMod val="65000"/>
                    <a:lumOff val="35000"/>
                  </a:schemeClr>
                </a:solidFill>
              </a:rPr>
              <a:t>8 Mart Dünya Kadınlar Günü çerçevesinde 6-8 Mart 2013 tarihleri arasında “Kampüste 8 Mart Etkinlikleri” adı altında bir dizi etkinlik düzenmiştir. kampüste farkındalık oluşturarak öğrencilerin ve çalışanların da aktif olarak yer almasının sağlandığı etkinlikte film gösterimlerinin yanı sıra “21. Yüzyılda Cinsiyet Rolü” ve “Kadına Karşı Şiddetin Önlenmesi İle İlgili Yasal Düzenlemeler ve Uygulamalar” adı altında iki tane panel de düzenlenmiştir.  Etkinliğin son gününde ise uluslararası öğrenci birliklerinin standlar açarak kendilerini ifade ettiler.</a:t>
            </a:r>
          </a:p>
          <a:p>
            <a:endParaRPr lang="en-US" sz="2000" dirty="0">
              <a:solidFill>
                <a:schemeClr val="tx1">
                  <a:lumMod val="65000"/>
                  <a:lumOff val="35000"/>
                </a:schemeClr>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banner.jpg"/>
          <p:cNvPicPr>
            <a:picLocks noGrp="1" noChangeAspect="1"/>
          </p:cNvPicPr>
          <p:nvPr>
            <p:ph sz="half" idx="1"/>
          </p:nvPr>
        </p:nvPicPr>
        <p:blipFill>
          <a:blip r:embed="rId2" cstate="print"/>
          <a:stretch>
            <a:fillRect/>
          </a:stretch>
        </p:blipFill>
        <p:spPr>
          <a:xfrm>
            <a:off x="304800" y="1143000"/>
            <a:ext cx="3657600" cy="2586189"/>
          </a:xfrm>
        </p:spPr>
      </p:pic>
      <p:pic>
        <p:nvPicPr>
          <p:cNvPr id="6" name="Content Placeholder 5" descr="IMG_0004.JPG"/>
          <p:cNvPicPr>
            <a:picLocks noGrp="1" noChangeAspect="1"/>
          </p:cNvPicPr>
          <p:nvPr>
            <p:ph sz="half" idx="2"/>
          </p:nvPr>
        </p:nvPicPr>
        <p:blipFill>
          <a:blip r:embed="rId3" cstate="print"/>
          <a:stretch>
            <a:fillRect/>
          </a:stretch>
        </p:blipFill>
        <p:spPr>
          <a:xfrm>
            <a:off x="1143000" y="3962400"/>
            <a:ext cx="3657600" cy="2438400"/>
          </a:xfrm>
        </p:spPr>
      </p:pic>
      <p:sp>
        <p:nvSpPr>
          <p:cNvPr id="2" name="Title 1"/>
          <p:cNvSpPr>
            <a:spLocks noGrp="1"/>
          </p:cNvSpPr>
          <p:nvPr>
            <p:ph type="title"/>
          </p:nvPr>
        </p:nvSpPr>
        <p:spPr/>
        <p:txBody>
          <a:bodyPr>
            <a:normAutofit/>
          </a:bodyPr>
          <a:lstStyle/>
          <a:p>
            <a:pPr algn="ctr"/>
            <a:r>
              <a:rPr lang="tr-TR" sz="2800" dirty="0" smtClean="0"/>
              <a:t>KAMPÜSTE 8 MART</a:t>
            </a:r>
            <a:endParaRPr lang="en-US" sz="2800" dirty="0"/>
          </a:p>
        </p:txBody>
      </p:sp>
      <p:pic>
        <p:nvPicPr>
          <p:cNvPr id="33794" name="Picture 2" descr="C:\Documents and Settings\User\Desktop\KAEM genel\ACTIVITIES\8 march 2013\EMU International Women's Day On Campus 8th March 2013\IMG_0170.JPG"/>
          <p:cNvPicPr>
            <a:picLocks noChangeAspect="1" noChangeArrowheads="1"/>
          </p:cNvPicPr>
          <p:nvPr/>
        </p:nvPicPr>
        <p:blipFill>
          <a:blip r:embed="rId4" cstate="print"/>
          <a:srcRect/>
          <a:stretch>
            <a:fillRect/>
          </a:stretch>
        </p:blipFill>
        <p:spPr bwMode="auto">
          <a:xfrm>
            <a:off x="5029200" y="3657600"/>
            <a:ext cx="3429000" cy="2286000"/>
          </a:xfrm>
          <a:prstGeom prst="rect">
            <a:avLst/>
          </a:prstGeom>
          <a:noFill/>
        </p:spPr>
      </p:pic>
      <p:pic>
        <p:nvPicPr>
          <p:cNvPr id="7170" name="Picture 2" descr="http://cws.emu.edu.tr/cwskaem_eng/8%20marc9.jpg"/>
          <p:cNvPicPr>
            <a:picLocks noChangeAspect="1" noChangeArrowheads="1"/>
          </p:cNvPicPr>
          <p:nvPr/>
        </p:nvPicPr>
        <p:blipFill>
          <a:blip r:embed="rId5" cstate="print"/>
          <a:srcRect/>
          <a:stretch>
            <a:fillRect/>
          </a:stretch>
        </p:blipFill>
        <p:spPr bwMode="auto">
          <a:xfrm>
            <a:off x="4572000" y="1143000"/>
            <a:ext cx="3276600" cy="226404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838200"/>
            <a:ext cx="7924800" cy="5216813"/>
          </a:xfrm>
          <a:prstGeom prst="rect">
            <a:avLst/>
          </a:prstGeom>
        </p:spPr>
        <p:txBody>
          <a:bodyPr wrap="square">
            <a:spAutoFit/>
          </a:bodyPr>
          <a:lstStyle/>
          <a:p>
            <a:pPr algn="ctr"/>
            <a:r>
              <a:rPr lang="tr-TR" sz="2400" b="1" dirty="0" smtClean="0">
                <a:solidFill>
                  <a:schemeClr val="tx1">
                    <a:lumMod val="65000"/>
                    <a:lumOff val="35000"/>
                  </a:schemeClr>
                </a:solidFill>
                <a:effectLst>
                  <a:outerShdw blurRad="38100" dist="38100" dir="2700000" algn="tl">
                    <a:srgbClr val="000000">
                      <a:alpha val="43137"/>
                    </a:srgbClr>
                  </a:outerShdw>
                </a:effectLst>
              </a:rPr>
              <a:t>RESİM ETKİNLİĞİ PROJESİ</a:t>
            </a:r>
            <a:endParaRPr lang="en-US" sz="2400" dirty="0" smtClean="0">
              <a:solidFill>
                <a:schemeClr val="tx1">
                  <a:lumMod val="65000"/>
                  <a:lumOff val="35000"/>
                </a:schemeClr>
              </a:solidFill>
              <a:effectLst>
                <a:outerShdw blurRad="38100" dist="38100" dir="2700000" algn="tl">
                  <a:srgbClr val="000000">
                    <a:alpha val="43137"/>
                  </a:srgbClr>
                </a:outerShdw>
              </a:effectLst>
            </a:endParaRPr>
          </a:p>
          <a:p>
            <a:pPr algn="ctr"/>
            <a:r>
              <a:rPr lang="tr-TR" sz="2400" b="1" dirty="0" smtClean="0">
                <a:solidFill>
                  <a:schemeClr val="tx1">
                    <a:lumMod val="65000"/>
                    <a:lumOff val="35000"/>
                  </a:schemeClr>
                </a:solidFill>
                <a:effectLst>
                  <a:outerShdw blurRad="38100" dist="38100" dir="2700000" algn="tl">
                    <a:srgbClr val="000000">
                      <a:alpha val="43137"/>
                    </a:srgbClr>
                  </a:outerShdw>
                </a:effectLst>
              </a:rPr>
              <a:t>ÇOÇUK GÖZÜYLE KADIN- ERKEK ROLLERİ : ÇOCUKTAN AL HABERİ</a:t>
            </a:r>
            <a:endParaRPr lang="en-US" sz="2400" dirty="0" smtClean="0">
              <a:solidFill>
                <a:schemeClr val="tx1">
                  <a:lumMod val="65000"/>
                  <a:lumOff val="35000"/>
                </a:schemeClr>
              </a:solidFill>
              <a:effectLst>
                <a:outerShdw blurRad="38100" dist="38100" dir="2700000" algn="tl">
                  <a:srgbClr val="000000">
                    <a:alpha val="43137"/>
                  </a:srgbClr>
                </a:outerShdw>
              </a:effectLst>
            </a:endParaRPr>
          </a:p>
          <a:p>
            <a:endParaRPr lang="tr-TR" dirty="0" smtClean="0"/>
          </a:p>
          <a:p>
            <a:pPr algn="just">
              <a:lnSpc>
                <a:spcPct val="150000"/>
              </a:lnSpc>
            </a:pPr>
            <a:r>
              <a:rPr lang="tr-TR" dirty="0" smtClean="0">
                <a:solidFill>
                  <a:schemeClr val="tx1">
                    <a:lumMod val="65000"/>
                    <a:lumOff val="35000"/>
                  </a:schemeClr>
                </a:solidFill>
              </a:rPr>
              <a:t>Kadın Araştırmaları ve Eğitimi Merkezi Resim Etkinliği Projesi ile, ilkokul 4. ve 5. sınıf  çocuklarının gözünden kadın-erkek (toplumsal cinsiyet) rollerinin nasıl anlaşıldığını, şekillendiğini, kadın ve erkeklerin çocukların okul, ev ve sosyal yaşantılarında nasıl bir yer edindiğini çocukların çizimlerinden yola çıkarak gözlemlemiş ve bu gözlemlerini toplumla paylaşmıştır. Etkinlik iki aşamada gerçekleştirilmiştir. Birinci aşamada kadın erkek rollerinin irdelendiği bir sunum düzenlenmiştir. İkinci aşamada ise resim yapma etkinliği yer almıştır.</a:t>
            </a:r>
            <a:endParaRPr lang="en-US" dirty="0">
              <a:solidFill>
                <a:schemeClr val="tx1">
                  <a:lumMod val="65000"/>
                  <a:lumOff val="35000"/>
                </a:schemeClr>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sim projesi 080.jpg"/>
          <p:cNvPicPr>
            <a:picLocks noGrp="1" noChangeAspect="1"/>
          </p:cNvPicPr>
          <p:nvPr>
            <p:ph sz="half" idx="1"/>
          </p:nvPr>
        </p:nvPicPr>
        <p:blipFill>
          <a:blip r:embed="rId2" cstate="print"/>
          <a:stretch>
            <a:fillRect/>
          </a:stretch>
        </p:blipFill>
        <p:spPr>
          <a:xfrm>
            <a:off x="457200" y="2362200"/>
            <a:ext cx="3657600" cy="2743200"/>
          </a:xfrm>
        </p:spPr>
      </p:pic>
      <p:pic>
        <p:nvPicPr>
          <p:cNvPr id="6" name="Content Placeholder 5" descr="resim projesi 084.jpg"/>
          <p:cNvPicPr>
            <a:picLocks noGrp="1" noChangeAspect="1"/>
          </p:cNvPicPr>
          <p:nvPr>
            <p:ph sz="half" idx="2"/>
          </p:nvPr>
        </p:nvPicPr>
        <p:blipFill>
          <a:blip r:embed="rId3" cstate="print"/>
          <a:stretch>
            <a:fillRect/>
          </a:stretch>
        </p:blipFill>
        <p:spPr>
          <a:xfrm>
            <a:off x="4876800" y="2362200"/>
            <a:ext cx="3618441" cy="2713831"/>
          </a:xfrm>
        </p:spPr>
      </p:pic>
      <p:sp>
        <p:nvSpPr>
          <p:cNvPr id="2" name="Title 1"/>
          <p:cNvSpPr>
            <a:spLocks noGrp="1"/>
          </p:cNvSpPr>
          <p:nvPr>
            <p:ph type="title"/>
          </p:nvPr>
        </p:nvSpPr>
        <p:spPr>
          <a:xfrm>
            <a:off x="457200" y="274638"/>
            <a:ext cx="7543800" cy="1782762"/>
          </a:xfrm>
        </p:spPr>
        <p:txBody>
          <a:bodyPr>
            <a:normAutofit fontScale="90000"/>
          </a:bodyPr>
          <a:lstStyle/>
          <a:p>
            <a:pPr algn="ctr"/>
            <a:r>
              <a:rPr lang="tr-TR" sz="2800" dirty="0" smtClean="0">
                <a:solidFill>
                  <a:srgbClr val="008000"/>
                </a:solidFill>
                <a:latin typeface="Comic Sans MS"/>
                <a:ea typeface="Times New Roman"/>
              </a:rPr>
              <a:t>TOPLUMSAL CİNSİYET FARKINDALIK ATÖLYESİ (2009)</a:t>
            </a:r>
            <a:br>
              <a:rPr lang="tr-TR" sz="2800" dirty="0" smtClean="0">
                <a:solidFill>
                  <a:srgbClr val="008000"/>
                </a:solidFill>
                <a:latin typeface="Comic Sans MS"/>
                <a:ea typeface="Times New Roman"/>
              </a:rPr>
            </a:br>
            <a:r>
              <a:rPr lang="tr-TR" sz="2800" dirty="0" smtClean="0">
                <a:solidFill>
                  <a:srgbClr val="008000"/>
                </a:solidFill>
                <a:latin typeface="Comic Sans MS"/>
                <a:ea typeface="Times New Roman"/>
              </a:rPr>
              <a:t>9-10 YAŞ </a:t>
            </a:r>
            <a:r>
              <a:rPr lang="en-US" sz="900" dirty="0" smtClean="0">
                <a:latin typeface="Times New Roman"/>
                <a:ea typeface="Times New Roman"/>
              </a:rPr>
              <a:t/>
            </a:r>
            <a:br>
              <a:rPr lang="en-US" sz="900" dirty="0" smtClean="0">
                <a:latin typeface="Times New Roman"/>
                <a:ea typeface="Times New Roman"/>
              </a:rPr>
            </a:br>
            <a:r>
              <a:rPr lang="tr-TR" sz="2800" dirty="0" smtClean="0">
                <a:latin typeface="Arial"/>
                <a:ea typeface="Times New Roman"/>
              </a:rPr>
              <a:t> </a:t>
            </a:r>
            <a:r>
              <a:rPr lang="tr-TR" sz="2800" dirty="0" smtClean="0">
                <a:latin typeface="Comic Sans MS" pitchFamily="66" charset="0"/>
                <a:ea typeface="Times New Roman"/>
              </a:rPr>
              <a:t>ÇOÇUK GÖZÜYLE KADIN- ERKEK ROLLERİ : </a:t>
            </a:r>
            <a:r>
              <a:rPr lang="tr-TR" sz="2800" dirty="0" smtClean="0">
                <a:solidFill>
                  <a:srgbClr val="FF6600"/>
                </a:solidFill>
                <a:latin typeface="Comic Sans MS"/>
                <a:ea typeface="Times New Roman"/>
              </a:rPr>
              <a:t>ÇOCUKTAN AL HABERİ</a:t>
            </a:r>
            <a:endParaRPr lang="en-US" sz="2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resim projesi1 009.jpg"/>
          <p:cNvPicPr>
            <a:picLocks noGrp="1" noChangeAspect="1"/>
          </p:cNvPicPr>
          <p:nvPr>
            <p:ph sz="half" idx="1"/>
          </p:nvPr>
        </p:nvPicPr>
        <p:blipFill>
          <a:blip r:embed="rId2" cstate="print"/>
          <a:stretch>
            <a:fillRect/>
          </a:stretch>
        </p:blipFill>
        <p:spPr>
          <a:xfrm>
            <a:off x="457200" y="2209800"/>
            <a:ext cx="4038600" cy="2886104"/>
          </a:xfrm>
        </p:spPr>
      </p:pic>
      <p:pic>
        <p:nvPicPr>
          <p:cNvPr id="6" name="Content Placeholder 5" descr="resim projesi1 015.jpg"/>
          <p:cNvPicPr>
            <a:picLocks noGrp="1" noChangeAspect="1"/>
          </p:cNvPicPr>
          <p:nvPr>
            <p:ph sz="half" idx="2"/>
          </p:nvPr>
        </p:nvPicPr>
        <p:blipFill>
          <a:blip r:embed="rId3" cstate="print"/>
          <a:stretch>
            <a:fillRect/>
          </a:stretch>
        </p:blipFill>
        <p:spPr>
          <a:xfrm>
            <a:off x="4800600" y="1524000"/>
            <a:ext cx="3394472" cy="4525962"/>
          </a:xfrm>
        </p:spPr>
      </p:pic>
      <p:sp>
        <p:nvSpPr>
          <p:cNvPr id="4" name="Title 3"/>
          <p:cNvSpPr>
            <a:spLocks noGrp="1"/>
          </p:cNvSpPr>
          <p:nvPr>
            <p:ph type="title"/>
          </p:nvPr>
        </p:nvSpPr>
        <p:spPr/>
        <p:txBody>
          <a:bodyPr>
            <a:normAutofit/>
          </a:bodyPr>
          <a:lstStyle/>
          <a:p>
            <a:r>
              <a:rPr lang="tr-TR" sz="3200" dirty="0" smtClean="0">
                <a:solidFill>
                  <a:srgbClr val="FF6600"/>
                </a:solidFill>
                <a:latin typeface="Comic Sans MS"/>
                <a:ea typeface="Times New Roman"/>
              </a:rPr>
              <a:t>ÇOCUKTAN AL HABERİ</a:t>
            </a:r>
            <a:endParaRPr lang="en-US"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828800"/>
            <a:ext cx="7772400" cy="2677656"/>
          </a:xfrm>
          <a:prstGeom prst="rect">
            <a:avLst/>
          </a:prstGeom>
        </p:spPr>
        <p:txBody>
          <a:bodyPr wrap="square">
            <a:spAutoFit/>
          </a:bodyPr>
          <a:lstStyle/>
          <a:p>
            <a:r>
              <a:rPr lang="tr-TR" sz="2800" dirty="0" smtClean="0">
                <a:solidFill>
                  <a:schemeClr val="tx1">
                    <a:lumMod val="65000"/>
                    <a:lumOff val="35000"/>
                  </a:schemeClr>
                </a:solidFill>
              </a:rPr>
              <a:t>Aramızdaki olumsuz ayrımcılıklara konu olan farkların ortadan kalktığı ya da ayrımcılık konusu olmaktan çıkarıldığı, zenginliğimiz sayılması gereken farklarımıza sahip çıkılıp, saygı duyulmasının sağlandığı günlere...</a:t>
            </a:r>
            <a:endParaRPr lang="en-US" sz="2800"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990600"/>
            <a:ext cx="7391400" cy="4732065"/>
          </a:xfrm>
          <a:prstGeom prst="rect">
            <a:avLst/>
          </a:prstGeom>
        </p:spPr>
        <p:txBody>
          <a:bodyPr wrap="square">
            <a:spAutoFit/>
          </a:bodyPr>
          <a:lstStyle/>
          <a:p>
            <a:pPr>
              <a:lnSpc>
                <a:spcPct val="150000"/>
              </a:lnSpc>
            </a:pPr>
            <a:r>
              <a:rPr lang="tr-TR" sz="2800" b="1" dirty="0" smtClean="0">
                <a:solidFill>
                  <a:srgbClr val="666666"/>
                </a:solidFill>
                <a:effectLst>
                  <a:outerShdw blurRad="38100" dist="38100" dir="2700000" algn="tl">
                    <a:srgbClr val="000000">
                      <a:alpha val="43137"/>
                    </a:srgbClr>
                  </a:outerShdw>
                </a:effectLst>
              </a:rPr>
              <a:t>İletişim Bilgilerimiz:</a:t>
            </a:r>
          </a:p>
          <a:p>
            <a:pPr>
              <a:lnSpc>
                <a:spcPct val="150000"/>
              </a:lnSpc>
            </a:pPr>
            <a:endParaRPr lang="tr-TR" sz="1100" b="1" dirty="0" smtClean="0">
              <a:solidFill>
                <a:srgbClr val="666666"/>
              </a:solidFill>
            </a:endParaRPr>
          </a:p>
          <a:p>
            <a:pPr>
              <a:lnSpc>
                <a:spcPct val="150000"/>
              </a:lnSpc>
            </a:pPr>
            <a:r>
              <a:rPr lang="tr-TR" b="1" dirty="0" smtClean="0">
                <a:solidFill>
                  <a:srgbClr val="666666"/>
                </a:solidFill>
              </a:rPr>
              <a:t>Doğu Akdeniz Üniversitesi</a:t>
            </a:r>
            <a:br>
              <a:rPr lang="tr-TR" b="1" dirty="0" smtClean="0">
                <a:solidFill>
                  <a:srgbClr val="666666"/>
                </a:solidFill>
              </a:rPr>
            </a:br>
            <a:r>
              <a:rPr lang="tr-TR" b="1" dirty="0" smtClean="0">
                <a:solidFill>
                  <a:srgbClr val="666666"/>
                </a:solidFill>
              </a:rPr>
              <a:t>Kadın Araştırmaları ve Eğitimi Merkezi </a:t>
            </a:r>
            <a:br>
              <a:rPr lang="tr-TR" b="1" dirty="0" smtClean="0">
                <a:solidFill>
                  <a:srgbClr val="666666"/>
                </a:solidFill>
              </a:rPr>
            </a:br>
            <a:r>
              <a:rPr lang="tr-TR" b="1" dirty="0" smtClean="0">
                <a:solidFill>
                  <a:srgbClr val="666666"/>
                </a:solidFill>
              </a:rPr>
              <a:t>Mağusa, Kuzey Kıbrıs Türk Cumhuriyeti (KKTC)</a:t>
            </a:r>
          </a:p>
          <a:p>
            <a:pPr>
              <a:lnSpc>
                <a:spcPct val="150000"/>
              </a:lnSpc>
            </a:pPr>
            <a:r>
              <a:rPr lang="tr-TR" b="1" dirty="0" smtClean="0">
                <a:solidFill>
                  <a:srgbClr val="5F3264"/>
                </a:solidFill>
              </a:rPr>
              <a:t>Telefon: 0392 630 2269 </a:t>
            </a:r>
            <a:br>
              <a:rPr lang="tr-TR" b="1" dirty="0" smtClean="0">
                <a:solidFill>
                  <a:srgbClr val="5F3264"/>
                </a:solidFill>
              </a:rPr>
            </a:br>
            <a:r>
              <a:rPr lang="tr-TR" b="1" dirty="0" smtClean="0">
                <a:solidFill>
                  <a:srgbClr val="5F3264"/>
                </a:solidFill>
              </a:rPr>
              <a:t>Faks: 0392 365 1017</a:t>
            </a:r>
          </a:p>
          <a:p>
            <a:pPr>
              <a:lnSpc>
                <a:spcPct val="150000"/>
              </a:lnSpc>
            </a:pPr>
            <a:r>
              <a:rPr lang="tr-TR" b="1" dirty="0" smtClean="0">
                <a:solidFill>
                  <a:srgbClr val="5F3264"/>
                </a:solidFill>
              </a:rPr>
              <a:t>E-posta: </a:t>
            </a:r>
            <a:r>
              <a:rPr lang="tr-TR" b="1" dirty="0" smtClean="0">
                <a:solidFill>
                  <a:srgbClr val="5F3264"/>
                </a:solidFill>
                <a:hlinkClick r:id="rId2"/>
              </a:rPr>
              <a:t>cws-kaem@emu.edu.tr</a:t>
            </a:r>
            <a:endParaRPr lang="tr-TR" b="1" dirty="0" smtClean="0">
              <a:solidFill>
                <a:srgbClr val="5F3264"/>
              </a:solidFill>
            </a:endParaRPr>
          </a:p>
          <a:p>
            <a:pPr>
              <a:lnSpc>
                <a:spcPct val="150000"/>
              </a:lnSpc>
            </a:pPr>
            <a:r>
              <a:rPr lang="tr-TR" b="1" smtClean="0">
                <a:solidFill>
                  <a:srgbClr val="5F3264"/>
                </a:solidFill>
              </a:rPr>
              <a:t>http</a:t>
            </a:r>
            <a:r>
              <a:rPr lang="tr-TR" b="1" dirty="0" smtClean="0">
                <a:solidFill>
                  <a:srgbClr val="5F3264"/>
                </a:solidFill>
              </a:rPr>
              <a:t>://cws.emu.edu.tr</a:t>
            </a:r>
          </a:p>
          <a:p>
            <a:pPr>
              <a:lnSpc>
                <a:spcPct val="150000"/>
              </a:lnSpc>
            </a:pPr>
            <a:endParaRPr lang="tr-TR" b="1" dirty="0" smtClean="0">
              <a:solidFill>
                <a:srgbClr val="5F3264"/>
              </a:solidFill>
            </a:endParaRPr>
          </a:p>
          <a:p>
            <a:pPr>
              <a:lnSpc>
                <a:spcPct val="150000"/>
              </a:lnSpc>
            </a:pPr>
            <a:endParaRPr lang="tr-TR" b="1" i="0" dirty="0">
              <a:solidFill>
                <a:srgbClr val="5F3264"/>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838200"/>
            <a:ext cx="6172200" cy="1905000"/>
          </a:xfrm>
        </p:spPr>
        <p:txBody>
          <a:bodyPr>
            <a:normAutofit/>
          </a:bodyPr>
          <a:lstStyle/>
          <a:p>
            <a:pPr algn="ctr"/>
            <a:r>
              <a:rPr lang="tr-TR" sz="3600" dirty="0" smtClean="0">
                <a:solidFill>
                  <a:schemeClr val="accent2">
                    <a:lumMod val="20000"/>
                    <a:lumOff val="80000"/>
                  </a:schemeClr>
                </a:solidFill>
              </a:rPr>
              <a:t>SLOGANIMIZ</a:t>
            </a:r>
            <a:endParaRPr lang="en-US" sz="3600" dirty="0">
              <a:solidFill>
                <a:schemeClr val="accent2">
                  <a:lumMod val="20000"/>
                  <a:lumOff val="80000"/>
                </a:schemeClr>
              </a:solidFill>
            </a:endParaRPr>
          </a:p>
        </p:txBody>
      </p:sp>
      <p:sp>
        <p:nvSpPr>
          <p:cNvPr id="3" name="Text Placeholder 2"/>
          <p:cNvSpPr>
            <a:spLocks noGrp="1"/>
          </p:cNvSpPr>
          <p:nvPr>
            <p:ph type="body" idx="1"/>
          </p:nvPr>
        </p:nvSpPr>
        <p:spPr>
          <a:xfrm>
            <a:off x="2971800" y="2438400"/>
            <a:ext cx="6172200" cy="3257550"/>
          </a:xfrm>
        </p:spPr>
        <p:txBody>
          <a:bodyPr>
            <a:normAutofit/>
          </a:bodyPr>
          <a:lstStyle/>
          <a:p>
            <a:pPr algn="ctr"/>
            <a:endParaRPr lang="tr-TR" sz="4800" dirty="0" smtClean="0">
              <a:solidFill>
                <a:schemeClr val="accent2">
                  <a:lumMod val="20000"/>
                  <a:lumOff val="80000"/>
                </a:schemeClr>
              </a:solidFill>
            </a:endParaRPr>
          </a:p>
          <a:p>
            <a:pPr algn="ctr"/>
            <a:r>
              <a:rPr lang="tr-TR" sz="4800" dirty="0" smtClean="0">
                <a:solidFill>
                  <a:schemeClr val="accent2">
                    <a:lumMod val="20000"/>
                    <a:lumOff val="80000"/>
                  </a:schemeClr>
                </a:solidFill>
                <a:effectLst>
                  <a:outerShdw blurRad="38100" dist="38100" dir="2700000" algn="tl">
                    <a:srgbClr val="000000">
                      <a:alpha val="43137"/>
                    </a:srgbClr>
                  </a:outerShdw>
                </a:effectLst>
              </a:rPr>
              <a:t>HER YERDEYİZ</a:t>
            </a:r>
            <a:r>
              <a:rPr lang="tr-TR" sz="4800" dirty="0" smtClean="0">
                <a:solidFill>
                  <a:schemeClr val="accent2">
                    <a:lumMod val="20000"/>
                    <a:lumOff val="80000"/>
                  </a:schemeClr>
                </a:solidFill>
              </a:rPr>
              <a:t/>
            </a:r>
            <a:br>
              <a:rPr lang="tr-TR" sz="4800" dirty="0" smtClean="0">
                <a:solidFill>
                  <a:schemeClr val="accent2">
                    <a:lumMod val="20000"/>
                    <a:lumOff val="80000"/>
                  </a:schemeClr>
                </a:solidFill>
              </a:rPr>
            </a:br>
            <a:endParaRPr lang="en-US" sz="4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09600"/>
            <a:ext cx="7391400" cy="5293757"/>
          </a:xfrm>
          <a:prstGeom prst="rect">
            <a:avLst/>
          </a:prstGeom>
        </p:spPr>
        <p:txBody>
          <a:bodyPr wrap="square">
            <a:spAutoFit/>
          </a:bodyPr>
          <a:lstStyle/>
          <a:p>
            <a:pPr algn="just"/>
            <a:endParaRPr lang="tr-TR" sz="3200" cap="small" dirty="0" smtClean="0">
              <a:solidFill>
                <a:schemeClr val="tx2"/>
              </a:solidFill>
              <a:ea typeface="+mj-ea"/>
              <a:cs typeface="+mj-cs"/>
            </a:endParaRPr>
          </a:p>
          <a:p>
            <a:pPr algn="just"/>
            <a:r>
              <a:rPr lang="tr-TR" sz="3200" dirty="0" smtClean="0">
                <a:solidFill>
                  <a:schemeClr val="tx1">
                    <a:lumMod val="65000"/>
                    <a:lumOff val="35000"/>
                  </a:schemeClr>
                </a:solidFill>
              </a:rPr>
              <a:t>Bu slogan; Dünya nüfusunun yarısını oluşturan kadınların her coğrafya ve kültürde varoluşunu ifade etmenin yanı sıra toplumsal cinsiyet eşitliğinin yaşamımızın her alanında olması gerekliliğine  ilişkin inancımızı ve bu amaca bağlılığımızı belirtmektedir.</a:t>
            </a:r>
            <a:endParaRPr lang="en-US" sz="3200" dirty="0" smtClean="0">
              <a:solidFill>
                <a:schemeClr val="tx1">
                  <a:lumMod val="65000"/>
                  <a:lumOff val="35000"/>
                </a:schemeClr>
              </a:solidFill>
            </a:endParaRPr>
          </a:p>
          <a:p>
            <a:endParaRPr lang="tr-TR" sz="3200" cap="small" dirty="0" smtClean="0">
              <a:solidFill>
                <a:srgbClr val="666666"/>
              </a:solidFill>
              <a:ea typeface="+mj-ea"/>
              <a:cs typeface="+mj-cs"/>
            </a:endParaRP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838200"/>
            <a:ext cx="6172200" cy="1905000"/>
          </a:xfrm>
        </p:spPr>
        <p:txBody>
          <a:bodyPr>
            <a:normAutofit/>
          </a:bodyPr>
          <a:lstStyle/>
          <a:p>
            <a:pPr algn="ctr"/>
            <a:r>
              <a:rPr lang="tr-TR" sz="3600" dirty="0" smtClean="0">
                <a:solidFill>
                  <a:schemeClr val="accent2">
                    <a:lumMod val="20000"/>
                    <a:lumOff val="80000"/>
                  </a:schemeClr>
                </a:solidFill>
              </a:rPr>
              <a:t>İNANCIMIZ</a:t>
            </a:r>
            <a:endParaRPr lang="en-US" sz="3600" dirty="0">
              <a:solidFill>
                <a:schemeClr val="accent2">
                  <a:lumMod val="20000"/>
                  <a:lumOff val="80000"/>
                </a:schemeClr>
              </a:solidFill>
            </a:endParaRPr>
          </a:p>
        </p:txBody>
      </p:sp>
      <p:sp>
        <p:nvSpPr>
          <p:cNvPr id="3" name="Text Placeholder 2"/>
          <p:cNvSpPr>
            <a:spLocks noGrp="1"/>
          </p:cNvSpPr>
          <p:nvPr>
            <p:ph type="body" idx="1"/>
          </p:nvPr>
        </p:nvSpPr>
        <p:spPr>
          <a:xfrm>
            <a:off x="3352800" y="3276600"/>
            <a:ext cx="5791200" cy="3257550"/>
          </a:xfrm>
        </p:spPr>
        <p:txBody>
          <a:bodyPr>
            <a:normAutofit fontScale="92500" lnSpcReduction="10000"/>
          </a:bodyPr>
          <a:lstStyle/>
          <a:p>
            <a:pPr algn="ctr"/>
            <a:r>
              <a:rPr lang="tr-TR" sz="4800" dirty="0" smtClean="0">
                <a:solidFill>
                  <a:schemeClr val="accent2">
                    <a:lumMod val="20000"/>
                    <a:lumOff val="80000"/>
                  </a:schemeClr>
                </a:solidFill>
                <a:effectLst>
                  <a:outerShdw blurRad="38100" dist="38100" dir="2700000" algn="tl">
                    <a:srgbClr val="000000">
                      <a:alpha val="43137"/>
                    </a:srgbClr>
                  </a:outerShdw>
                </a:effectLst>
              </a:rPr>
              <a:t>TOPLUMSAL </a:t>
            </a:r>
            <a:r>
              <a:rPr lang="tr-TR" sz="4800" dirty="0" smtClean="0">
                <a:solidFill>
                  <a:schemeClr val="accent2">
                    <a:lumMod val="20000"/>
                    <a:lumOff val="80000"/>
                  </a:schemeClr>
                </a:solidFill>
                <a:effectLst>
                  <a:outerShdw blurRad="38100" dist="38100" dir="2700000" algn="tl">
                    <a:srgbClr val="000000">
                      <a:alpha val="43137"/>
                    </a:srgbClr>
                  </a:outerShdw>
                </a:effectLst>
              </a:rPr>
              <a:t>CİNSİYET EŞİTSİZLİĞİ ORTAK </a:t>
            </a:r>
            <a:r>
              <a:rPr lang="tr-TR" sz="4800" dirty="0" smtClean="0">
                <a:solidFill>
                  <a:schemeClr val="accent2">
                    <a:lumMod val="20000"/>
                    <a:lumOff val="80000"/>
                  </a:schemeClr>
                </a:solidFill>
                <a:effectLst>
                  <a:outerShdw blurRad="38100" dist="38100" dir="2700000" algn="tl">
                    <a:srgbClr val="000000">
                      <a:alpha val="43137"/>
                    </a:srgbClr>
                  </a:outerShdw>
                </a:effectLst>
              </a:rPr>
              <a:t>SORUNUMUZDUR</a:t>
            </a:r>
            <a:r>
              <a:rPr lang="tr-TR" sz="4800" dirty="0" smtClean="0">
                <a:solidFill>
                  <a:schemeClr val="accent2">
                    <a:lumMod val="20000"/>
                    <a:lumOff val="80000"/>
                  </a:schemeClr>
                </a:solidFill>
              </a:rPr>
              <a:t/>
            </a:r>
            <a:br>
              <a:rPr lang="tr-TR" sz="4800" dirty="0" smtClean="0">
                <a:solidFill>
                  <a:schemeClr val="accent2">
                    <a:lumMod val="20000"/>
                    <a:lumOff val="80000"/>
                  </a:schemeClr>
                </a:solidFill>
              </a:rPr>
            </a:br>
            <a:endParaRPr lang="en-US" sz="4800" dirty="0"/>
          </a:p>
        </p:txBody>
      </p:sp>
    </p:spTree>
    <p:extLst>
      <p:ext uri="{BB962C8B-B14F-4D97-AF65-F5344CB8AC3E}">
        <p14:creationId xmlns="" xmlns:p14="http://schemas.microsoft.com/office/powerpoint/2010/main" val="20991780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609600" y="1808947"/>
            <a:ext cx="7620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457200" defTabSz="914400" rtl="0" eaLnBrk="1" fontAlgn="base" latinLnBrk="0" hangingPunct="1">
              <a:lnSpc>
                <a:spcPct val="100000"/>
              </a:lnSpc>
              <a:spcBef>
                <a:spcPct val="0"/>
              </a:spcBef>
              <a:spcAft>
                <a:spcPct val="0"/>
              </a:spcAft>
              <a:buClrTx/>
              <a:buSzTx/>
              <a:tabLst/>
            </a:pPr>
            <a:r>
              <a:rPr kumimoji="0" lang="tr-TR" sz="2800" b="0" i="0" u="none" strike="noStrike" cap="none" normalizeH="0" baseline="0" dirty="0" smtClean="0">
                <a:ln>
                  <a:noFill/>
                </a:ln>
                <a:solidFill>
                  <a:schemeClr val="tx1">
                    <a:lumMod val="65000"/>
                    <a:lumOff val="35000"/>
                  </a:schemeClr>
                </a:solidFill>
                <a:effectLst/>
                <a:latin typeface="+mj-lt"/>
                <a:ea typeface="Calibri" pitchFamily="34" charset="0"/>
                <a:cs typeface="Times New Roman" pitchFamily="18" charset="0"/>
              </a:rPr>
              <a:t>    Çok sesliliğe olan inancımız Merkezimizin yapısında da kendini göstermektedir. KAEM, Başkan ve Yönetim Kurulu’nun yanı sıra Danışma Kurulu, Merkez Birimleri ve Proje Gruplarından oluşmaktadır. </a:t>
            </a:r>
            <a:endParaRPr kumimoji="0" lang="tr-TR" sz="2800" b="0" i="0" u="none" strike="noStrike" cap="none" normalizeH="0" baseline="0" dirty="0" smtClean="0">
              <a:ln>
                <a:noFill/>
              </a:ln>
              <a:solidFill>
                <a:schemeClr val="tx1">
                  <a:lumMod val="65000"/>
                  <a:lumOff val="35000"/>
                </a:schemeClr>
              </a:solidFill>
              <a:effectLst/>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04800"/>
            <a:ext cx="7010400" cy="5262979"/>
          </a:xfrm>
          <a:prstGeom prst="rect">
            <a:avLst/>
          </a:prstGeom>
        </p:spPr>
        <p:txBody>
          <a:bodyPr wrap="square">
            <a:spAutoFit/>
          </a:bodyPr>
          <a:lstStyle/>
          <a:p>
            <a:pPr marL="457200" lvl="0" indent="-457200" fontAlgn="base">
              <a:spcBef>
                <a:spcPct val="0"/>
              </a:spcBef>
              <a:spcAft>
                <a:spcPct val="0"/>
              </a:spcAft>
              <a:buFont typeface="Arial" panose="020B0604020202020204" pitchFamily="34" charset="0"/>
              <a:buChar char="•"/>
            </a:pPr>
            <a:r>
              <a:rPr lang="tr-TR" sz="2800" dirty="0">
                <a:solidFill>
                  <a:schemeClr val="tx1">
                    <a:lumMod val="65000"/>
                    <a:lumOff val="35000"/>
                  </a:schemeClr>
                </a:solidFill>
                <a:ea typeface="Calibri" pitchFamily="34" charset="0"/>
                <a:cs typeface="Times New Roman" pitchFamily="18" charset="0"/>
              </a:rPr>
              <a:t>Danışma Kurulu, üyeleri aracılığıyla, Üniversite içinden ve/veya dışından Merkez’in amacı doğrultusunda çalışma yapan kişi ve/veya kurum temsilcilerinin farklı görüş ve önerilerini KAEM’e aktarır. </a:t>
            </a:r>
            <a:endParaRPr lang="tr-TR" sz="2800" dirty="0" smtClean="0">
              <a:solidFill>
                <a:schemeClr val="tx1">
                  <a:lumMod val="65000"/>
                  <a:lumOff val="35000"/>
                </a:schemeClr>
              </a:solidFill>
              <a:ea typeface="Calibri" pitchFamily="34" charset="0"/>
              <a:cs typeface="Times New Roman" pitchFamily="18" charset="0"/>
            </a:endParaRPr>
          </a:p>
          <a:p>
            <a:pPr lvl="0" fontAlgn="base">
              <a:spcBef>
                <a:spcPct val="0"/>
              </a:spcBef>
              <a:spcAft>
                <a:spcPct val="0"/>
              </a:spcAft>
            </a:pPr>
            <a:endParaRPr lang="tr-TR" sz="2800" dirty="0" smtClean="0">
              <a:solidFill>
                <a:schemeClr val="tx1">
                  <a:lumMod val="65000"/>
                  <a:lumOff val="35000"/>
                </a:schemeClr>
              </a:solidFill>
              <a:ea typeface="Calibri" pitchFamily="34" charset="0"/>
              <a:cs typeface="Times New Roman" pitchFamily="18" charset="0"/>
            </a:endParaRPr>
          </a:p>
          <a:p>
            <a:pPr marL="457200" lvl="0" indent="-457200" fontAlgn="base">
              <a:spcBef>
                <a:spcPct val="0"/>
              </a:spcBef>
              <a:spcAft>
                <a:spcPct val="0"/>
              </a:spcAft>
              <a:buFont typeface="Arial" panose="020B0604020202020204" pitchFamily="34" charset="0"/>
              <a:buChar char="•"/>
            </a:pPr>
            <a:r>
              <a:rPr lang="tr-TR" sz="2800" dirty="0" smtClean="0">
                <a:solidFill>
                  <a:schemeClr val="tx1">
                    <a:lumMod val="65000"/>
                    <a:lumOff val="35000"/>
                  </a:schemeClr>
                </a:solidFill>
                <a:ea typeface="Calibri" pitchFamily="34" charset="0"/>
                <a:cs typeface="Times New Roman" pitchFamily="18" charset="0"/>
              </a:rPr>
              <a:t>Merkez </a:t>
            </a:r>
            <a:r>
              <a:rPr lang="tr-TR" sz="2800" dirty="0">
                <a:solidFill>
                  <a:schemeClr val="tx1">
                    <a:lumMod val="65000"/>
                    <a:lumOff val="35000"/>
                  </a:schemeClr>
                </a:solidFill>
                <a:ea typeface="Calibri" pitchFamily="34" charset="0"/>
                <a:cs typeface="Times New Roman" pitchFamily="18" charset="0"/>
              </a:rPr>
              <a:t>Birimleri ve Proje Grupları da KAEM’in akademik araştırma, geliştirme ve eğitim çalışmaları ve faaliyetlerinin koordinasyonuna katkı koyar.</a:t>
            </a:r>
            <a:endParaRPr lang="tr-TR" sz="2800" dirty="0">
              <a:solidFill>
                <a:schemeClr val="tx1">
                  <a:lumMod val="65000"/>
                  <a:lumOff val="35000"/>
                </a:schemeClr>
              </a:solidFill>
            </a:endParaRPr>
          </a:p>
        </p:txBody>
      </p:sp>
    </p:spTree>
    <p:extLst>
      <p:ext uri="{BB962C8B-B14F-4D97-AF65-F5344CB8AC3E}">
        <p14:creationId xmlns="" xmlns:p14="http://schemas.microsoft.com/office/powerpoint/2010/main" val="1085020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819400"/>
            <a:ext cx="6705600" cy="1828800"/>
          </a:xfrm>
        </p:spPr>
        <p:txBody>
          <a:bodyPr/>
          <a:lstStyle/>
          <a:p>
            <a:pPr lvl="0"/>
            <a:r>
              <a:rPr lang="tr-TR" sz="4400" cap="none" dirty="0" smtClean="0">
                <a:solidFill>
                  <a:schemeClr val="accent2">
                    <a:lumMod val="20000"/>
                    <a:lumOff val="80000"/>
                  </a:schemeClr>
                </a:solidFill>
                <a:effectLst>
                  <a:outerShdw blurRad="38100" dist="38100" dir="2700000" algn="tl">
                    <a:srgbClr val="000000">
                      <a:alpha val="43137"/>
                    </a:srgbClr>
                  </a:outerShdw>
                </a:effectLst>
                <a:latin typeface="Century Schoolbook" pitchFamily="18" charset="0"/>
                <a:ea typeface="Calibri" pitchFamily="34" charset="0"/>
                <a:cs typeface="Times New Roman" pitchFamily="18" charset="0"/>
              </a:rPr>
              <a:t>HEDEFLERİMİZ</a:t>
            </a:r>
            <a:r>
              <a:rPr lang="en-US" sz="3200" b="0" cap="none" dirty="0" smtClean="0">
                <a:latin typeface="Century Schoolbook" pitchFamily="18" charset="0"/>
              </a:rPr>
              <a:t/>
            </a:r>
            <a:br>
              <a:rPr lang="en-US" sz="3200" b="0" cap="none" dirty="0" smtClean="0">
                <a:latin typeface="Century Schoolbook" pitchFamily="18" charset="0"/>
              </a:rPr>
            </a:b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752</TotalTime>
  <Words>1335</Words>
  <Application>Microsoft Office PowerPoint</Application>
  <PresentationFormat>On-screen Show (4:3)</PresentationFormat>
  <Paragraphs>171</Paragraphs>
  <Slides>37</Slides>
  <Notes>1</Notes>
  <HiddenSlides>3</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Concourse</vt:lpstr>
      <vt:lpstr>Slide 1</vt:lpstr>
      <vt:lpstr>BİZ KİMİZ? </vt:lpstr>
      <vt:lpstr>Slide 3</vt:lpstr>
      <vt:lpstr>SLOGANIMIZ</vt:lpstr>
      <vt:lpstr>Slide 5</vt:lpstr>
      <vt:lpstr>İNANCIMIZ</vt:lpstr>
      <vt:lpstr>Slide 7</vt:lpstr>
      <vt:lpstr>Slide 8</vt:lpstr>
      <vt:lpstr>HEDEFLERİMİZ </vt:lpstr>
      <vt:lpstr>Slide 10</vt:lpstr>
      <vt:lpstr>Slide 11</vt:lpstr>
      <vt:lpstr>HEDEFLERİMİZE ULAŞMAK İÇİN NELER YAPIYORUZ? </vt:lpstr>
      <vt:lpstr>Slide 13</vt:lpstr>
      <vt:lpstr>Slide 14</vt:lpstr>
      <vt:lpstr> FAALİYETLERİMİZ </vt:lpstr>
      <vt:lpstr>Slide 16</vt:lpstr>
      <vt:lpstr>  KADIN/WOMAN 2000 ‘İN TARANDIĞI VERİ TABANLARI </vt:lpstr>
      <vt:lpstr>KONFERANS </vt:lpstr>
      <vt:lpstr>2015 yılında Kadın Araştırmaları Konferansı’nın beşincisi düzenlenecektir. </vt:lpstr>
      <vt:lpstr>ÇALIŞTAY</vt:lpstr>
      <vt:lpstr>KADINA YÖNELİK ŞİDDETİN ÖNLENMESİNDE YEREL YÖNETİM VE SİVİL TOPLUM ÖRGÜTLERİNİN ROLÜ VE SORUMLULUKLARI ÇALIŞTAYI</vt:lpstr>
      <vt:lpstr>Slide 22</vt:lpstr>
      <vt:lpstr>ÖĞRENCİ DİSİPLİN YÖNETMELİĞİ DEĞİŞİKLİĞİ</vt:lpstr>
      <vt:lpstr>Slide 24</vt:lpstr>
      <vt:lpstr>Slide 25</vt:lpstr>
      <vt:lpstr>KADINA KARŞI ŞİDDETİN ENGELLENMESİ EĞİTİM PROGRAMI</vt:lpstr>
      <vt:lpstr>KADINA KARŞI ŞİDDETİN ENGELLENMESİ EĞİTİM PROGRAMI</vt:lpstr>
      <vt:lpstr>Slide 28</vt:lpstr>
      <vt:lpstr>Slide 29</vt:lpstr>
      <vt:lpstr>8 MART ETKİNLİKLERİ</vt:lpstr>
      <vt:lpstr>Slide 31</vt:lpstr>
      <vt:lpstr>KAMPÜSTE 8 MART</vt:lpstr>
      <vt:lpstr>Slide 33</vt:lpstr>
      <vt:lpstr>TOPLUMSAL CİNSİYET FARKINDALIK ATÖLYESİ (2009) 9-10 YAŞ   ÇOÇUK GÖZÜYLE KADIN- ERKEK ROLLERİ : ÇOCUKTAN AL HABERİ</vt:lpstr>
      <vt:lpstr>ÇOCUKTAN AL HABERİ</vt:lpstr>
      <vt:lpstr>Slide 36</vt:lpstr>
      <vt:lpstr>Slide 37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BİZ KİMİZ?</dc:title>
  <dc:creator>eğitim</dc:creator>
  <cp:lastModifiedBy>Emu</cp:lastModifiedBy>
  <cp:revision>102</cp:revision>
  <dcterms:created xsi:type="dcterms:W3CDTF">2006-08-16T00:00:00Z</dcterms:created>
  <dcterms:modified xsi:type="dcterms:W3CDTF">2014-04-21T06:23:27Z</dcterms:modified>
</cp:coreProperties>
</file>