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71" r:id="rId13"/>
    <p:sldId id="272" r:id="rId14"/>
    <p:sldId id="276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0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6DFD24-F0CF-4E8B-9788-6893037DEC7B}" type="datetimeFigureOut">
              <a:rPr lang="tr-TR" smtClean="0"/>
              <a:pPr/>
              <a:t>20.4.2014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F823AC-492D-422C-8BF2-36B65EDD9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4419600" cy="2666727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EKAM </a:t>
            </a:r>
            <a:br>
              <a:rPr lang="tr-TR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4419600" cy="1066800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442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err="1" smtClean="0">
                <a:latin typeface="Constantia" panose="02030602050306030303" pitchFamily="18" charset="0"/>
              </a:rPr>
              <a:t>EKAM’ın</a:t>
            </a:r>
            <a:r>
              <a:rPr lang="tr-TR" sz="4400" dirty="0" smtClean="0">
                <a:latin typeface="Constantia" panose="02030602050306030303" pitchFamily="18" charset="0"/>
              </a:rPr>
              <a:t> Bazı Etkinlikleri</a:t>
            </a:r>
            <a:endParaRPr lang="tr-TR" sz="4400" dirty="0">
              <a:latin typeface="Constantia" panose="02030602050306030303" pitchFamily="18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690" y="1600200"/>
            <a:ext cx="32726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2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Siyaset Okulları (2008-2012)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4038600" cy="4608512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Siyaset Okulu I	           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Ekim – 5 Aralık 2008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Siyaset Okulu II	           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Ocak – 8 Mart 2011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Siyaset Okulu III	           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Aralık 2011 – 31Ocak 2012</a:t>
            </a:r>
          </a:p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hafta 32 ders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60187" y="1052736"/>
            <a:ext cx="3214625" cy="5073427"/>
          </a:xfrm>
          <a:effectLst>
            <a:softEdge rad="112500"/>
          </a:effectLst>
        </p:spPr>
      </p:pic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3012787"/>
              </p:ext>
            </p:extLst>
          </p:nvPr>
        </p:nvGraphicFramePr>
        <p:xfrm>
          <a:off x="5292080" y="2740074"/>
          <a:ext cx="2841683" cy="369333"/>
        </p:xfrm>
        <a:graphic>
          <a:graphicData uri="http://schemas.openxmlformats.org/presentationml/2006/ole">
            <p:oleObj spid="_x0000_s1039" name="Bit Eşlem Resmi" r:id="rId4" imgW="1800360" imgH="1800360" progId="PBrush">
              <p:embed/>
            </p:oleObj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220072" y="273158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194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Kırsal Kesim  Kadının  Yaşam  Koşullarının  İyileştirilmesi   Pilot  Projesi (1999-2000)</a:t>
            </a:r>
            <a:endParaRPr lang="tr-TR" sz="32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525" y="1942096"/>
            <a:ext cx="432740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/>
          <p:cNvSpPr txBox="1"/>
          <p:nvPr/>
        </p:nvSpPr>
        <p:spPr>
          <a:xfrm>
            <a:off x="395535" y="1988840"/>
            <a:ext cx="35283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EKAM  ve  Ege Kadın Araştırmaları Derneği’nin birlikte yürüttüğü bu  projenin  amacı, yöre kadınlarından oluşan bir mecliste alınacak  kararları  yürürlüğe  koymak, kadın eliyle  yörenin gelişimini sağlamak.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MEVLANA  MAHALLESİ  UYGULAMALI  PİLOT  PROJESİ (1999-2001)</a:t>
            </a:r>
            <a:endParaRPr lang="tr-TR" sz="32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365" y="1489709"/>
            <a:ext cx="3895353" cy="451555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1520" y="1484784"/>
            <a:ext cx="51125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 Eğitimler :</a:t>
            </a:r>
          </a:p>
          <a:p>
            <a:endParaRPr lang="tr-T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Planlaması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Gebelik ve Loğusalık Dönemimde Beslenme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 Yolla Bulaşan Hastalıklar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 Kanseri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 Yardım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Kadın Hakları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Becerileri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Okuma Alışkanlığı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2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>
                <a:latin typeface="Constantia" panose="02030602050306030303" pitchFamily="18" charset="0"/>
              </a:rPr>
              <a:t>Geniş Ufuklar Projesi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28575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I:1 Ekim 2009 - 31 Temmuz 2010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II: Kasım 2010 - 30 Ağustos 2011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İzmir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sınırları içinde ilk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öğretim kurumlarında görev yapan 45 öğretmene, 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 cinsiyet eşitliği ve aile içi şiddet konusunda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verilmiştir.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Sabancı Vakfı Hibe programı tarafından desteklenmiştir.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3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ÖNDER AİLELER </a:t>
            </a:r>
            <a:r>
              <a:rPr lang="tr-TR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PROJESİ (Ekim 2010-Mayıs 2011)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8646">
            <a:off x="5148064" y="1556792"/>
            <a:ext cx="3347096" cy="457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/>
          <p:cNvSpPr txBox="1"/>
          <p:nvPr/>
        </p:nvSpPr>
        <p:spPr>
          <a:xfrm>
            <a:off x="0" y="1556792"/>
            <a:ext cx="4932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i="1" dirty="0" smtClean="0">
                <a:latin typeface="Constantia" panose="02030602050306030303" pitchFamily="18" charset="0"/>
              </a:rPr>
              <a:t>«Gelin, </a:t>
            </a:r>
            <a:r>
              <a:rPr lang="tr-TR" sz="2400" b="1" i="1" dirty="0">
                <a:latin typeface="Constantia" panose="02030602050306030303" pitchFamily="18" charset="0"/>
              </a:rPr>
              <a:t>Kadın Gözünden Hayatı </a:t>
            </a:r>
            <a:r>
              <a:rPr lang="tr-TR" sz="2400" b="1" i="1" dirty="0" smtClean="0">
                <a:latin typeface="Constantia" panose="02030602050306030303" pitchFamily="18" charset="0"/>
              </a:rPr>
              <a:t>Konuşalım» </a:t>
            </a:r>
            <a:r>
              <a:rPr lang="tr-TR" sz="2400" b="1" i="1" dirty="0">
                <a:latin typeface="Constantia" panose="02030602050306030303" pitchFamily="18" charset="0"/>
              </a:rPr>
              <a:t>Toplumsal Cinsiyet Eşitliği </a:t>
            </a:r>
            <a:r>
              <a:rPr lang="tr-TR" sz="2400" b="1" i="1" dirty="0" smtClean="0">
                <a:latin typeface="Constantia" panose="02030602050306030303" pitchFamily="18" charset="0"/>
              </a:rPr>
              <a:t>Farkındalık Eğitim Programı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i="1" dirty="0" smtClean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i="1" dirty="0" smtClean="0">
                <a:latin typeface="Constantia" panose="02030602050306030303" pitchFamily="18" charset="0"/>
              </a:rPr>
              <a:t>Şehrin </a:t>
            </a:r>
            <a:r>
              <a:rPr lang="tr-TR" sz="2400" b="1" i="1" dirty="0">
                <a:latin typeface="Constantia" panose="02030602050306030303" pitchFamily="18" charset="0"/>
              </a:rPr>
              <a:t>çeperlerinde yaşayan kadınlara </a:t>
            </a:r>
            <a:r>
              <a:rPr lang="tr-TR" sz="2400" b="1" i="1" dirty="0" smtClean="0">
                <a:latin typeface="Constantia" panose="02030602050306030303" pitchFamily="18" charset="0"/>
              </a:rPr>
              <a:t>yönelik eğitim verilmiştir. Eğitimden </a:t>
            </a:r>
            <a:r>
              <a:rPr lang="tr-TR" sz="2400" b="1" i="1" dirty="0">
                <a:latin typeface="Constantia" panose="02030602050306030303" pitchFamily="18" charset="0"/>
              </a:rPr>
              <a:t>toplam 210 katılımcı faydalanmıştır.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1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CEZAEVİ  PROJESİ (Ekim 2012 -  )</a:t>
            </a:r>
            <a:endParaRPr lang="tr-TR" sz="28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432459"/>
            <a:ext cx="4231178" cy="4322618"/>
          </a:xfrm>
          <a:effectLst>
            <a:softEdge rad="112500"/>
          </a:effectLst>
        </p:spPr>
      </p:pic>
      <p:sp>
        <p:nvSpPr>
          <p:cNvPr id="22531" name="Metin kutusu 4"/>
          <p:cNvSpPr txBox="1">
            <a:spLocks noChangeArrowheads="1"/>
          </p:cNvSpPr>
          <p:nvPr/>
        </p:nvSpPr>
        <p:spPr bwMode="auto">
          <a:xfrm>
            <a:off x="4643438" y="1412875"/>
            <a:ext cx="39610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000" b="1" i="1" dirty="0">
                <a:latin typeface="Constantia" pitchFamily="18" charset="0"/>
              </a:rPr>
              <a:t>Ege  Üniversitesi ile Kadın  Kapalı  Ceza  İnfaz  Kurumu ve Çocuk-Gençlik  Kapalı  Ceza  İnfaz Kurumu Arasında  08.10.2012 tarihinde  imzalanan  protokol  kapsamında, </a:t>
            </a:r>
            <a:r>
              <a:rPr lang="tr-TR" sz="2000" b="1" i="1" dirty="0" smtClean="0">
                <a:latin typeface="Constantia" pitchFamily="18" charset="0"/>
              </a:rPr>
              <a:t>hükümlüler ile fiziksel ve ruhsal sağlık, meslek edinme </a:t>
            </a:r>
            <a:r>
              <a:rPr lang="tr-TR" sz="2000" b="1" i="1" dirty="0" err="1" smtClean="0">
                <a:latin typeface="Constantia" pitchFamily="18" charset="0"/>
              </a:rPr>
              <a:t>vb</a:t>
            </a:r>
            <a:r>
              <a:rPr lang="tr-TR" sz="2000" b="1" i="1" dirty="0" smtClean="0">
                <a:latin typeface="Constantia" pitchFamily="18" charset="0"/>
              </a:rPr>
              <a:t> konularda  destek eğitimi verilmiştir.</a:t>
            </a:r>
            <a:endParaRPr lang="tr-TR" sz="2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5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EKAM YAYINLARI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  <a:p>
            <a:r>
              <a:rPr lang="tr-TR" smtClean="0"/>
              <a:t>1</a:t>
            </a:r>
            <a:r>
              <a:rPr lang="tr-TR" dirty="0" smtClean="0"/>
              <a:t>. Ulusal Kadın Çalışmaları Toplantısı: Kadın Sorunlarının Çözümüne Doğru Yöntem ve Politikalar, 1998 Ege Üniversitesi Yayınları, Bornova Can Ofset.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2. Ege Üniversitesi Kadın Sorunları Uygulama ve Araştırma Merkezi Geniş Ufuklar Projesi, İzmir 2010 (Kılavuz Kitap).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898776" cy="5577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endParaRPr lang="tr-TR" sz="3200" b="1" i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tr-TR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EKAM</a:t>
            </a:r>
            <a:r>
              <a:rPr lang="tr-TR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tr-TR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 Üniversitesi </a:t>
            </a:r>
            <a:r>
              <a:rPr lang="tr-TR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Senatosunun kararı </a:t>
            </a:r>
            <a:r>
              <a:rPr lang="tr-TR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12.11.1996 tarihinde  Ege Üniversitesi Rektörlüğüne bağlı olarak </a:t>
            </a:r>
            <a:r>
              <a:rPr lang="tr-TR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kurulmuştur.</a:t>
            </a:r>
            <a:endParaRPr lang="tr-TR" sz="32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229" y="1600200"/>
            <a:ext cx="378854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9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EKAM MÜDÜRLERİMİZ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041" name="Picture 17" descr="G:\seval se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6316"/>
            <a:ext cx="2088232" cy="247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G:\feride ak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163" y="1003440"/>
            <a:ext cx="2448272" cy="247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WİN7\Desktop\news_013a006f03_r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003440"/>
            <a:ext cx="2664295" cy="247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WİN7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61" y="3821502"/>
            <a:ext cx="2088232" cy="2477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WİN7\Desktop\ind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21501"/>
            <a:ext cx="2448272" cy="2477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G:\konca yuml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32224"/>
            <a:ext cx="2664295" cy="247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611560" y="289210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Seval Sekin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131840" y="292494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dirty="0" err="1" smtClean="0">
                <a:solidFill>
                  <a:schemeClr val="bg1"/>
                </a:solidFill>
              </a:rPr>
              <a:t>Nurselen</a:t>
            </a:r>
            <a:r>
              <a:rPr lang="tr-TR" dirty="0" smtClean="0">
                <a:solidFill>
                  <a:schemeClr val="bg1"/>
                </a:solidFill>
              </a:rPr>
              <a:t> Toygar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940152" y="2924944"/>
            <a:ext cx="2664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Feride Aksu Tanık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611560" y="587727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Belgin </a:t>
            </a:r>
            <a:r>
              <a:rPr lang="tr-TR" dirty="0" err="1" smtClean="0">
                <a:solidFill>
                  <a:schemeClr val="bg1"/>
                </a:solidFill>
              </a:rPr>
              <a:t>Hoşsu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3131840" y="587727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Nevin Koyuncu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940152" y="5877272"/>
            <a:ext cx="2664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Konca </a:t>
            </a:r>
            <a:r>
              <a:rPr lang="tr-TR" dirty="0" err="1" smtClean="0">
                <a:solidFill>
                  <a:schemeClr val="bg1"/>
                </a:solidFill>
              </a:rPr>
              <a:t>Yumlu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tr-TR" sz="3200" b="1" i="1" dirty="0" smtClean="0">
              <a:ln>
                <a:noFill/>
              </a:ln>
              <a:solidFill>
                <a:srgbClr val="991F1F"/>
              </a:solidFill>
              <a:effectLst/>
              <a:latin typeface="Century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764704"/>
            <a:ext cx="488889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607735" y="486916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latin typeface="Constantia" panose="02030602050306030303" pitchFamily="18" charset="0"/>
              </a:rPr>
              <a:t>Prof. Dr. Seval  Sekin  ( 1996-2005)</a:t>
            </a:r>
          </a:p>
          <a:p>
            <a:pPr algn="ctr"/>
            <a:r>
              <a:rPr lang="tr-TR" sz="2000" b="1" i="1" dirty="0" smtClean="0">
                <a:latin typeface="Constantia" panose="02030602050306030303" pitchFamily="18" charset="0"/>
              </a:rPr>
              <a:t>Yönetim Kurulu Üyeleri ; Prof. Dr. Berrin Durmaz, Doç. Dr. Nadide Kazancı, </a:t>
            </a:r>
            <a:r>
              <a:rPr lang="tr-TR" sz="2000" b="1" i="1" dirty="0" err="1" smtClean="0">
                <a:latin typeface="Constantia" panose="02030602050306030303" pitchFamily="18" charset="0"/>
              </a:rPr>
              <a:t>Prof.Dr</a:t>
            </a:r>
            <a:r>
              <a:rPr lang="tr-TR" sz="2000" b="1" i="1" dirty="0" smtClean="0">
                <a:latin typeface="Constantia" panose="02030602050306030303" pitchFamily="18" charset="0"/>
              </a:rPr>
              <a:t>. Nesrin  </a:t>
            </a:r>
            <a:r>
              <a:rPr lang="tr-TR" sz="2000" b="1" i="1" dirty="0" err="1" smtClean="0">
                <a:latin typeface="Constantia" panose="02030602050306030303" pitchFamily="18" charset="0"/>
              </a:rPr>
              <a:t>Eronat</a:t>
            </a:r>
            <a:r>
              <a:rPr lang="tr-TR" sz="2000" b="1" i="1" dirty="0" smtClean="0">
                <a:latin typeface="Constantia" panose="02030602050306030303" pitchFamily="18" charset="0"/>
              </a:rPr>
              <a:t>,  Prof. Dr. Ayla Bayık ,  </a:t>
            </a:r>
            <a:r>
              <a:rPr lang="tr-TR" sz="2000" b="1" i="1" dirty="0" err="1" smtClean="0">
                <a:latin typeface="Constantia" panose="02030602050306030303" pitchFamily="18" charset="0"/>
              </a:rPr>
              <a:t>Yrd.Doç.Dr</a:t>
            </a:r>
            <a:r>
              <a:rPr lang="tr-TR" sz="2000" b="1" i="1" dirty="0" smtClean="0">
                <a:latin typeface="Constantia" panose="02030602050306030303" pitchFamily="18" charset="0"/>
              </a:rPr>
              <a:t>. Hale </a:t>
            </a:r>
            <a:r>
              <a:rPr lang="tr-TR" sz="2000" b="1" i="1" dirty="0" err="1" smtClean="0">
                <a:latin typeface="Constantia" panose="02030602050306030303" pitchFamily="18" charset="0"/>
              </a:rPr>
              <a:t>Okçay</a:t>
            </a:r>
            <a:r>
              <a:rPr lang="tr-TR" sz="2000" b="1" i="1" dirty="0" smtClean="0">
                <a:latin typeface="Constantia" panose="02030602050306030303" pitchFamily="18" charset="0"/>
              </a:rPr>
              <a:t>, </a:t>
            </a:r>
            <a:r>
              <a:rPr lang="tr-TR" sz="2000" b="1" i="1" dirty="0" err="1" smtClean="0">
                <a:latin typeface="Constantia" panose="02030602050306030303" pitchFamily="18" charset="0"/>
              </a:rPr>
              <a:t>Prof.Dr</a:t>
            </a:r>
            <a:r>
              <a:rPr lang="tr-TR" sz="2000" b="1" i="1" dirty="0" smtClean="0">
                <a:latin typeface="Constantia" panose="02030602050306030303" pitchFamily="18" charset="0"/>
              </a:rPr>
              <a:t>. Konca </a:t>
            </a:r>
            <a:r>
              <a:rPr lang="tr-TR" sz="2000" b="1" i="1" dirty="0" err="1" smtClean="0">
                <a:latin typeface="Constantia" panose="02030602050306030303" pitchFamily="18" charset="0"/>
              </a:rPr>
              <a:t>Yumlu</a:t>
            </a:r>
            <a:r>
              <a:rPr lang="tr-TR" sz="2000" b="1" i="1" dirty="0" smtClean="0">
                <a:latin typeface="Constantia" panose="02030602050306030303" pitchFamily="18" charset="0"/>
              </a:rPr>
              <a:t>, </a:t>
            </a:r>
            <a:r>
              <a:rPr lang="tr-TR" sz="2000" b="1" i="1" dirty="0" err="1" smtClean="0">
                <a:latin typeface="Constantia" panose="02030602050306030303" pitchFamily="18" charset="0"/>
              </a:rPr>
              <a:t>Prof.Dr</a:t>
            </a:r>
            <a:r>
              <a:rPr lang="tr-TR" sz="2000" b="1" i="1" dirty="0" smtClean="0">
                <a:latin typeface="Constantia" panose="02030602050306030303" pitchFamily="18" charset="0"/>
              </a:rPr>
              <a:t>. Günseli Sönmez İşçi</a:t>
            </a:r>
          </a:p>
          <a:p>
            <a:pPr algn="ctr"/>
            <a:endParaRPr lang="tr-TR" sz="20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2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tr-TR" sz="3200" b="1" i="1" dirty="0" smtClean="0">
              <a:ln>
                <a:noFill/>
              </a:ln>
              <a:solidFill>
                <a:srgbClr val="991F1F"/>
              </a:solidFill>
              <a:effectLst/>
              <a:latin typeface="Century" pitchFamily="18" charset="0"/>
            </a:endParaRPr>
          </a:p>
        </p:txBody>
      </p:sp>
      <p:pic>
        <p:nvPicPr>
          <p:cNvPr id="28674" name="Picture 4" descr="ege_dis_h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908720"/>
            <a:ext cx="5040313" cy="33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8175" y="515778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42019" y="4756368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i="1" dirty="0">
                <a:latin typeface="Constantia" pitchFamily="18" charset="0"/>
              </a:rPr>
              <a:t>Prof. Dr. </a:t>
            </a:r>
            <a:r>
              <a:rPr lang="tr-TR" sz="2000" b="1" i="1" dirty="0" err="1">
                <a:latin typeface="Constantia" pitchFamily="18" charset="0"/>
              </a:rPr>
              <a:t>Nurselen</a:t>
            </a:r>
            <a:r>
              <a:rPr lang="tr-TR" sz="2000" b="1" i="1" dirty="0">
                <a:latin typeface="Constantia" pitchFamily="18" charset="0"/>
              </a:rPr>
              <a:t> Toygar (2005-2008</a:t>
            </a:r>
            <a:r>
              <a:rPr lang="tr-TR" sz="2000" b="1" i="1" dirty="0" smtClean="0">
                <a:latin typeface="Constantia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tr-TR" sz="2000" b="1" i="1" dirty="0" smtClean="0">
                <a:latin typeface="Constantia" pitchFamily="18" charset="0"/>
              </a:rPr>
              <a:t>Yönetim Kurulu Üyeleri; </a:t>
            </a:r>
            <a:r>
              <a:rPr lang="tr-TR" sz="2000" b="1" i="1" dirty="0" err="1" smtClean="0">
                <a:latin typeface="Constantia" pitchFamily="18" charset="0"/>
              </a:rPr>
              <a:t>Prof.Dr</a:t>
            </a:r>
            <a:r>
              <a:rPr lang="tr-TR" sz="2000" b="1" i="1" dirty="0" smtClean="0">
                <a:latin typeface="Constantia" pitchFamily="18" charset="0"/>
              </a:rPr>
              <a:t>. Gülsün </a:t>
            </a:r>
            <a:r>
              <a:rPr lang="tr-TR" sz="2000" b="1" i="1" dirty="0" err="1" smtClean="0">
                <a:latin typeface="Constantia" pitchFamily="18" charset="0"/>
              </a:rPr>
              <a:t>Özentürk</a:t>
            </a:r>
            <a:r>
              <a:rPr lang="tr-TR" sz="2000" b="1" i="1" dirty="0" smtClean="0">
                <a:latin typeface="Constantia" pitchFamily="18" charset="0"/>
              </a:rPr>
              <a:t>, Prof. Dr. Ayşen Kaya, Doç. Dr. Dilek </a:t>
            </a:r>
            <a:r>
              <a:rPr lang="tr-TR" sz="2000" b="1" i="1" dirty="0" err="1" smtClean="0">
                <a:latin typeface="Constantia" pitchFamily="18" charset="0"/>
              </a:rPr>
              <a:t>İmançer</a:t>
            </a:r>
            <a:r>
              <a:rPr lang="tr-TR" sz="2000" b="1" i="1" dirty="0" smtClean="0">
                <a:latin typeface="Constantia" pitchFamily="18" charset="0"/>
              </a:rPr>
              <a:t>, Yrd. Doç. Dr. Şerife Yalçınkaya</a:t>
            </a:r>
            <a:endParaRPr lang="tr-TR" sz="2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tr-TR" sz="3200" b="1" i="1" dirty="0" smtClean="0">
              <a:ln>
                <a:noFill/>
              </a:ln>
              <a:solidFill>
                <a:srgbClr val="991F1F"/>
              </a:solidFill>
              <a:effectLst/>
              <a:latin typeface="Century" pitchFamily="18" charset="0"/>
            </a:endParaRPr>
          </a:p>
        </p:txBody>
      </p:sp>
      <p:pic>
        <p:nvPicPr>
          <p:cNvPr id="29698" name="Picture 4" descr="video_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43211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27931" y="4605008"/>
            <a:ext cx="705678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i="1" dirty="0" err="1">
                <a:latin typeface="Constantia" pitchFamily="18" charset="0"/>
              </a:rPr>
              <a:t>Prof.Dr</a:t>
            </a:r>
            <a:r>
              <a:rPr lang="tr-TR" sz="2000" b="1" i="1" dirty="0">
                <a:latin typeface="Constantia" pitchFamily="18" charset="0"/>
              </a:rPr>
              <a:t>. Feride Aksu (2008-2009</a:t>
            </a:r>
            <a:r>
              <a:rPr lang="tr-TR" sz="2000" b="1" i="1" dirty="0" smtClean="0">
                <a:latin typeface="Constantia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tr-TR" sz="2000" b="1" i="1" dirty="0" smtClean="0">
                <a:latin typeface="Constantia" pitchFamily="18" charset="0"/>
              </a:rPr>
              <a:t>Prof. Dr. Günseli Sönmez İşçi, Prof. Dr. Ayşen Kaya, Doç. Dr. Dilek </a:t>
            </a:r>
            <a:r>
              <a:rPr lang="tr-TR" sz="2000" b="1" i="1" dirty="0" err="1" smtClean="0">
                <a:latin typeface="Constantia" pitchFamily="18" charset="0"/>
              </a:rPr>
              <a:t>İmançer</a:t>
            </a:r>
            <a:r>
              <a:rPr lang="tr-TR" sz="2000" b="1" i="1" dirty="0" smtClean="0">
                <a:latin typeface="Constantia" pitchFamily="18" charset="0"/>
              </a:rPr>
              <a:t>, Doç. Dr. Meltem </a:t>
            </a:r>
            <a:r>
              <a:rPr lang="tr-TR" sz="2000" b="1" i="1" dirty="0" err="1" smtClean="0">
                <a:latin typeface="Constantia" pitchFamily="18" charset="0"/>
              </a:rPr>
              <a:t>Çiçeklioğlu</a:t>
            </a:r>
            <a:r>
              <a:rPr lang="tr-TR" sz="2000" b="1" i="1" dirty="0" smtClean="0">
                <a:latin typeface="Constantia" pitchFamily="18" charset="0"/>
              </a:rPr>
              <a:t> </a:t>
            </a:r>
            <a:endParaRPr lang="tr-TR" sz="2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4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tr-TR" sz="3200" b="1" i="1" dirty="0" smtClean="0">
              <a:ln>
                <a:noFill/>
              </a:ln>
              <a:solidFill>
                <a:srgbClr val="991F1F"/>
              </a:solidFill>
              <a:effectLst/>
              <a:latin typeface="Century" pitchFamily="18" charset="0"/>
            </a:endParaRPr>
          </a:p>
        </p:txBody>
      </p:sp>
      <p:pic>
        <p:nvPicPr>
          <p:cNvPr id="30722" name="Picture 4" descr="38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96150" cy="346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730317" y="4797152"/>
            <a:ext cx="53292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i="1" dirty="0" err="1">
                <a:latin typeface="Constantia" pitchFamily="18" charset="0"/>
              </a:rPr>
              <a:t>Prof.Dr</a:t>
            </a:r>
            <a:r>
              <a:rPr lang="tr-TR" sz="2000" b="1" i="1" dirty="0">
                <a:latin typeface="Constantia" pitchFamily="18" charset="0"/>
              </a:rPr>
              <a:t>. Belgin </a:t>
            </a:r>
            <a:r>
              <a:rPr lang="tr-TR" sz="2000" b="1" i="1" dirty="0" err="1">
                <a:latin typeface="Constantia" pitchFamily="18" charset="0"/>
              </a:rPr>
              <a:t>Hoşsu</a:t>
            </a:r>
            <a:r>
              <a:rPr lang="tr-TR" sz="2000" b="1" i="1" dirty="0">
                <a:latin typeface="Constantia" pitchFamily="18" charset="0"/>
              </a:rPr>
              <a:t> (2009-2010</a:t>
            </a:r>
            <a:r>
              <a:rPr lang="tr-TR" sz="2000" b="1" i="1" dirty="0" smtClean="0">
                <a:latin typeface="Constantia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tr-TR" sz="2000" b="1" i="1" dirty="0" smtClean="0">
                <a:latin typeface="Constantia" pitchFamily="18" charset="0"/>
              </a:rPr>
              <a:t>Yrd. Doç</a:t>
            </a:r>
            <a:r>
              <a:rPr lang="tr-TR" sz="2000" b="1" i="1" dirty="0">
                <a:latin typeface="Constantia" pitchFamily="18" charset="0"/>
              </a:rPr>
              <a:t>. Dr. Şerife </a:t>
            </a:r>
            <a:r>
              <a:rPr lang="tr-TR" sz="2000" b="1" i="1" dirty="0" smtClean="0">
                <a:latin typeface="Constantia" pitchFamily="18" charset="0"/>
              </a:rPr>
              <a:t>Yalçınkaya, Doç. Dr. Solmaz </a:t>
            </a:r>
            <a:r>
              <a:rPr lang="tr-TR" sz="2000" b="1" i="1" dirty="0" err="1" smtClean="0">
                <a:latin typeface="Constantia" pitchFamily="18" charset="0"/>
              </a:rPr>
              <a:t>Zelyüt</a:t>
            </a:r>
            <a:endParaRPr lang="tr-TR" sz="2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7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tr-TR" sz="3200" b="1" i="1" dirty="0" smtClean="0">
              <a:ln>
                <a:noFill/>
              </a:ln>
              <a:solidFill>
                <a:srgbClr val="991F1F"/>
              </a:solidFill>
              <a:effectLst/>
              <a:latin typeface="Century" pitchFamily="18" charset="0"/>
            </a:endParaRP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899592" y="4814681"/>
            <a:ext cx="72728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i="1" dirty="0" err="1">
                <a:latin typeface="Constantia" pitchFamily="18" charset="0"/>
              </a:rPr>
              <a:t>Doç.Dr</a:t>
            </a:r>
            <a:r>
              <a:rPr lang="tr-TR" sz="2000" b="1" i="1" dirty="0">
                <a:latin typeface="Constantia" pitchFamily="18" charset="0"/>
              </a:rPr>
              <a:t>. Nevin Yıldırım Koyuncu (2010-2013</a:t>
            </a:r>
            <a:r>
              <a:rPr lang="tr-TR" sz="2000" b="1" i="1" dirty="0" smtClean="0">
                <a:latin typeface="Constantia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tr-TR" sz="2000" b="1" i="1" dirty="0" smtClean="0">
                <a:latin typeface="Constantia" pitchFamily="18" charset="0"/>
              </a:rPr>
              <a:t>Prof. Dr. Remide Arsun, Prof. Dr. Gülgün Erdoğan Tosun, Prof. Dr. Solmaz </a:t>
            </a:r>
            <a:r>
              <a:rPr lang="tr-TR" sz="2000" b="1" i="1" dirty="0" err="1" smtClean="0">
                <a:latin typeface="Constantia" pitchFamily="18" charset="0"/>
              </a:rPr>
              <a:t>Zelyüt</a:t>
            </a:r>
            <a:r>
              <a:rPr lang="tr-TR" sz="2000" b="1" i="1" dirty="0" smtClean="0">
                <a:latin typeface="Constantia" pitchFamily="18" charset="0"/>
              </a:rPr>
              <a:t>, Doç. Dr. Hatice Şirin User</a:t>
            </a:r>
            <a:endParaRPr lang="tr-TR" sz="2000" b="1" i="1" dirty="0">
              <a:latin typeface="Constantia" pitchFamily="18" charset="0"/>
            </a:endParaRPr>
          </a:p>
        </p:txBody>
      </p:sp>
      <p:pic>
        <p:nvPicPr>
          <p:cNvPr id="5" name="Picture 24" descr="C:\Users\WİN7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396044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3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46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endParaRPr lang="tr-TR" sz="3200" b="1" i="1" dirty="0" smtClean="0">
              <a:ln>
                <a:noFill/>
              </a:ln>
              <a:solidFill>
                <a:srgbClr val="991F1F"/>
              </a:solidFill>
              <a:effectLst/>
              <a:latin typeface="Century" pitchFamily="18" charset="0"/>
            </a:endParaRPr>
          </a:p>
        </p:txBody>
      </p:sp>
      <p:pic>
        <p:nvPicPr>
          <p:cNvPr id="32770" name="Picture 4" descr="akademisyenler-medya,-siddeti-siradanlastiriyor-422284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312368" cy="515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83568" y="2204864"/>
            <a:ext cx="7272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err="1">
                <a:latin typeface="Constantia" panose="02030602050306030303" pitchFamily="18" charset="0"/>
              </a:rPr>
              <a:t>Prof.Dr</a:t>
            </a:r>
            <a:r>
              <a:rPr lang="tr-TR" sz="2400" b="1" i="1" dirty="0">
                <a:latin typeface="Constantia" pitchFamily="18" charset="0"/>
              </a:rPr>
              <a:t>. Konca </a:t>
            </a:r>
            <a:r>
              <a:rPr lang="tr-TR" sz="2400" b="1" i="1" dirty="0" err="1">
                <a:latin typeface="Constantia" pitchFamily="18" charset="0"/>
              </a:rPr>
              <a:t>Yumlu</a:t>
            </a:r>
            <a:r>
              <a:rPr lang="tr-TR" sz="2000" b="1" i="1" dirty="0">
                <a:latin typeface="Constantia" pitchFamily="18" charset="0"/>
              </a:rPr>
              <a:t> (2013-  </a:t>
            </a:r>
            <a:r>
              <a:rPr lang="tr-TR" sz="2000" b="1" i="1" dirty="0" smtClean="0">
                <a:latin typeface="Constantia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tr-TR" b="1" i="1" dirty="0" smtClean="0"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endParaRPr lang="tr-TR" b="1" i="1" dirty="0" smtClean="0"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tr-TR" b="1" i="1" dirty="0" smtClean="0">
                <a:latin typeface="Constantia" pitchFamily="18" charset="0"/>
              </a:rPr>
              <a:t>Yönetim Kurulu Üyeleri:</a:t>
            </a:r>
          </a:p>
          <a:p>
            <a:pPr>
              <a:spcBef>
                <a:spcPct val="50000"/>
              </a:spcBef>
            </a:pPr>
            <a:r>
              <a:rPr lang="tr-TR" b="1" i="1" dirty="0" smtClean="0">
                <a:latin typeface="Constantia" pitchFamily="18" charset="0"/>
              </a:rPr>
              <a:t>Doç. Dr. Lale Kabadayı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latin typeface="Constantia" pitchFamily="18" charset="0"/>
              </a:rPr>
              <a:t>Prof. Dr. Solmaz </a:t>
            </a:r>
            <a:r>
              <a:rPr lang="tr-TR" b="1" dirty="0" err="1" smtClean="0">
                <a:latin typeface="Constantia" pitchFamily="18" charset="0"/>
              </a:rPr>
              <a:t>Zelyüt</a:t>
            </a:r>
            <a:endParaRPr lang="tr-TR" b="1" dirty="0" smtClean="0"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tr-TR" b="1" i="1" dirty="0" smtClean="0">
                <a:latin typeface="Constantia" pitchFamily="18" charset="0"/>
              </a:rPr>
              <a:t>Prof. Dr. Dilek Direnç</a:t>
            </a:r>
            <a:r>
              <a:rPr lang="tr-TR" dirty="0" smtClean="0">
                <a:latin typeface="Constantia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latin typeface="Constantia" pitchFamily="18" charset="0"/>
              </a:rPr>
              <a:t>Doç. Dr. Nevin Yıldırım Koyuncu</a:t>
            </a:r>
          </a:p>
          <a:p>
            <a:pPr>
              <a:spcBef>
                <a:spcPct val="50000"/>
              </a:spcBef>
            </a:pPr>
            <a:r>
              <a:rPr lang="tr-TR" b="1" dirty="0" err="1" smtClean="0">
                <a:latin typeface="Constantia" pitchFamily="18" charset="0"/>
              </a:rPr>
              <a:t>Araş</a:t>
            </a:r>
            <a:r>
              <a:rPr lang="tr-TR" b="1" dirty="0" smtClean="0">
                <a:latin typeface="Constantia" pitchFamily="18" charset="0"/>
              </a:rPr>
              <a:t>. Gör. Dr. Huriye </a:t>
            </a:r>
            <a:r>
              <a:rPr lang="tr-TR" b="1" dirty="0" err="1" smtClean="0">
                <a:latin typeface="Constantia" pitchFamily="18" charset="0"/>
              </a:rPr>
              <a:t>Goncuoğlu</a:t>
            </a:r>
            <a:endParaRPr lang="tr-TR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ır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200</TotalTime>
  <Words>505</Words>
  <Application>Microsoft Office PowerPoint</Application>
  <PresentationFormat>Ekran Gösterisi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Hasır</vt:lpstr>
      <vt:lpstr>Bit Eşlem Resmi</vt:lpstr>
      <vt:lpstr>EKAM  </vt:lpstr>
      <vt:lpstr>Slayt 2</vt:lpstr>
      <vt:lpstr>EKAM MÜDÜRLERİMİZ</vt:lpstr>
      <vt:lpstr>Slayt 4</vt:lpstr>
      <vt:lpstr>Slayt 5</vt:lpstr>
      <vt:lpstr>Slayt 6</vt:lpstr>
      <vt:lpstr>Slayt 7</vt:lpstr>
      <vt:lpstr>Slayt 8</vt:lpstr>
      <vt:lpstr>Slayt 9</vt:lpstr>
      <vt:lpstr>EKAM’ın Bazı Etkinlikleri</vt:lpstr>
      <vt:lpstr>Siyaset Okulları (2008-2012)</vt:lpstr>
      <vt:lpstr>Kırsal Kesim  Kadının  Yaşam  Koşullarının  İyileştirilmesi   Pilot  Projesi (1999-2000)</vt:lpstr>
      <vt:lpstr>MEVLANA  MAHALLESİ  UYGULAMALI  PİLOT  PROJESİ (1999-2001)</vt:lpstr>
      <vt:lpstr>Geniş Ufuklar Projesi</vt:lpstr>
      <vt:lpstr>ÖNDER AİLELER PROJESİ (Ekim 2010-Mayıs 2011)</vt:lpstr>
      <vt:lpstr>CEZAEVİ  PROJESİ (Ekim 2012 -  )</vt:lpstr>
      <vt:lpstr>EKAM YAYINLARI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EKAM  ve  Kadın Çalışmaları Anabilim Dalı</dc:title>
  <dc:creator>WİN7</dc:creator>
  <cp:lastModifiedBy>Solmaz</cp:lastModifiedBy>
  <cp:revision>26</cp:revision>
  <dcterms:created xsi:type="dcterms:W3CDTF">2014-04-18T19:10:53Z</dcterms:created>
  <dcterms:modified xsi:type="dcterms:W3CDTF">2014-04-20T17:09:45Z</dcterms:modified>
</cp:coreProperties>
</file>