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77"/>
  </p:notesMasterIdLst>
  <p:sldIdLst>
    <p:sldId id="256" r:id="rId2"/>
    <p:sldId id="271" r:id="rId3"/>
    <p:sldId id="289" r:id="rId4"/>
    <p:sldId id="497" r:id="rId5"/>
    <p:sldId id="278" r:id="rId6"/>
    <p:sldId id="279" r:id="rId7"/>
    <p:sldId id="280" r:id="rId8"/>
    <p:sldId id="330" r:id="rId9"/>
    <p:sldId id="331" r:id="rId10"/>
    <p:sldId id="309" r:id="rId11"/>
    <p:sldId id="502" r:id="rId12"/>
    <p:sldId id="473" r:id="rId13"/>
    <p:sldId id="410" r:id="rId14"/>
    <p:sldId id="308" r:id="rId15"/>
    <p:sldId id="325" r:id="rId16"/>
    <p:sldId id="326" r:id="rId17"/>
    <p:sldId id="327" r:id="rId18"/>
    <p:sldId id="444" r:id="rId19"/>
    <p:sldId id="445" r:id="rId20"/>
    <p:sldId id="446" r:id="rId21"/>
    <p:sldId id="498" r:id="rId22"/>
    <p:sldId id="284" r:id="rId23"/>
    <p:sldId id="285" r:id="rId24"/>
    <p:sldId id="286" r:id="rId25"/>
    <p:sldId id="287" r:id="rId26"/>
    <p:sldId id="274" r:id="rId27"/>
    <p:sldId id="482" r:id="rId28"/>
    <p:sldId id="447" r:id="rId29"/>
    <p:sldId id="474" r:id="rId30"/>
    <p:sldId id="481" r:id="rId31"/>
    <p:sldId id="448" r:id="rId32"/>
    <p:sldId id="483" r:id="rId33"/>
    <p:sldId id="449" r:id="rId34"/>
    <p:sldId id="476" r:id="rId35"/>
    <p:sldId id="475" r:id="rId36"/>
    <p:sldId id="450" r:id="rId37"/>
    <p:sldId id="484" r:id="rId38"/>
    <p:sldId id="501" r:id="rId39"/>
    <p:sldId id="451" r:id="rId40"/>
    <p:sldId id="477" r:id="rId41"/>
    <p:sldId id="469" r:id="rId42"/>
    <p:sldId id="478" r:id="rId43"/>
    <p:sldId id="452" r:id="rId44"/>
    <p:sldId id="479" r:id="rId45"/>
    <p:sldId id="463" r:id="rId46"/>
    <p:sldId id="453" r:id="rId47"/>
    <p:sldId id="462" r:id="rId48"/>
    <p:sldId id="454" r:id="rId49"/>
    <p:sldId id="480" r:id="rId50"/>
    <p:sldId id="455" r:id="rId51"/>
    <p:sldId id="485" r:id="rId52"/>
    <p:sldId id="486" r:id="rId53"/>
    <p:sldId id="456" r:id="rId54"/>
    <p:sldId id="457" r:id="rId55"/>
    <p:sldId id="487" r:id="rId56"/>
    <p:sldId id="459" r:id="rId57"/>
    <p:sldId id="464" r:id="rId58"/>
    <p:sldId id="465" r:id="rId59"/>
    <p:sldId id="491" r:id="rId60"/>
    <p:sldId id="494" r:id="rId61"/>
    <p:sldId id="466" r:id="rId62"/>
    <p:sldId id="467" r:id="rId63"/>
    <p:sldId id="503" r:id="rId64"/>
    <p:sldId id="461" r:id="rId65"/>
    <p:sldId id="489" r:id="rId66"/>
    <p:sldId id="468" r:id="rId67"/>
    <p:sldId id="472" r:id="rId68"/>
    <p:sldId id="490" r:id="rId69"/>
    <p:sldId id="493" r:id="rId70"/>
    <p:sldId id="344" r:id="rId71"/>
    <p:sldId id="353" r:id="rId72"/>
    <p:sldId id="499" r:id="rId73"/>
    <p:sldId id="500" r:id="rId74"/>
    <p:sldId id="470" r:id="rId75"/>
    <p:sldId id="471" r:id="rId7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713"/>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69" d="100"/>
          <a:sy n="69" d="100"/>
        </p:scale>
        <p:origin x="-11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B0ACB52-567E-467F-9E2F-F566D3C356DB}" type="datetimeFigureOut">
              <a:rPr lang="tr-TR"/>
              <a:pPr>
                <a:defRPr/>
              </a:pPr>
              <a:t>10.04.2014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7681E0-549A-47A5-9C6C-0CD17437B494}"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96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7CFFA-FBC1-4D53-B605-3DCE5942328D}" type="slidenum">
              <a:rPr lang="tr-TR" smtClean="0"/>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88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88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1FACF6-F130-48D6-9DAF-F9CBA4FD3C2A}" type="slidenum">
              <a:rPr lang="tr-TR" smtClean="0"/>
              <a:pPr/>
              <a:t>15</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98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98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01EBD4-6ADB-45D1-B8DF-5F0A60586FFA}" type="slidenum">
              <a:rPr lang="tr-TR" smtClean="0"/>
              <a:pPr/>
              <a:t>16</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0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3B66A-1FA6-436C-844F-5087F6F02CB1}" type="slidenum">
              <a:rPr lang="tr-TR" smtClean="0"/>
              <a:pPr/>
              <a:t>17</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0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3B66A-1FA6-436C-844F-5087F6F02CB1}" type="slidenum">
              <a:rPr lang="tr-TR" smtClean="0"/>
              <a:pPr/>
              <a:t>18</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0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3B66A-1FA6-436C-844F-5087F6F02CB1}" type="slidenum">
              <a:rPr lang="tr-TR" smtClean="0"/>
              <a:pPr/>
              <a:t>19</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09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3B66A-1FA6-436C-844F-5087F6F02CB1}" type="slidenum">
              <a:rPr lang="tr-TR" smtClean="0"/>
              <a:pPr/>
              <a:t>20</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19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19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79C234-0691-4706-BC1A-998D54BC200A}" type="slidenum">
              <a:rPr lang="tr-TR" smtClean="0"/>
              <a:pPr/>
              <a:t>22</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29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29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E197A-3DA7-4E2C-9DD5-D8B89941A8C1}" type="slidenum">
              <a:rPr lang="tr-TR" smtClean="0"/>
              <a:pPr/>
              <a:t>23</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39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39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A7B796-674C-4744-9A45-B544F88C1BCE}" type="slidenum">
              <a:rPr lang="tr-TR" smtClean="0"/>
              <a:pPr/>
              <a:t>24</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499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49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ACE03-F0E7-44B0-B9E1-927B1D9A4D3F}" type="slidenum">
              <a:rPr lang="tr-TR" smtClean="0"/>
              <a:pPr/>
              <a:t>25</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06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06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CBA74E-BE59-4F03-8272-9165EF300B8C}" type="slidenum">
              <a:rPr lang="tr-TR" smtClean="0"/>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60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60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21D964-B507-4F0B-8C29-95E69E927CF9}" type="slidenum">
              <a:rPr lang="tr-TR" smtClean="0"/>
              <a:pPr/>
              <a:t>26</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647681E0-549A-47A5-9C6C-0CD17437B494}" type="slidenum">
              <a:rPr lang="tr-TR" smtClean="0"/>
              <a:pPr>
                <a:defRPr/>
              </a:pPr>
              <a:t>29</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647681E0-549A-47A5-9C6C-0CD17437B494}" type="slidenum">
              <a:rPr lang="tr-TR" smtClean="0"/>
              <a:pPr>
                <a:defRPr/>
              </a:pPr>
              <a:t>42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80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28004"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A1D93A-73E1-41AD-849D-5010F660C3B1}" type="slidenum">
              <a:rPr lang="tr-TR" sz="1200"/>
              <a:pPr algn="r"/>
              <a:t>70</a:t>
            </a:fld>
            <a:endParaRPr lang="tr-T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80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28004"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A1D93A-73E1-41AD-849D-5010F660C3B1}" type="slidenum">
              <a:rPr lang="tr-TR" sz="1200"/>
              <a:pPr algn="r"/>
              <a:t>71</a:t>
            </a:fld>
            <a:endParaRPr lang="tr-T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16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16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ECE84-0679-4F87-AFC0-B9AA4C0B5162}" type="slidenum">
              <a:rPr lang="tr-TR" smtClean="0"/>
              <a:pPr/>
              <a:t>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27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27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6E1F1D-8444-447B-B746-FDA9DAC58EC7}" type="slidenum">
              <a:rPr lang="tr-TR" smtClean="0"/>
              <a:pPr/>
              <a:t>5</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37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37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EADB19-1C1A-40C4-8AD8-CECA60F2BDA3}" type="slidenum">
              <a:rPr lang="tr-TR" smtClean="0"/>
              <a:pPr/>
              <a:t>6</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47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47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468FD7-3E56-4359-BDD8-20BF7DE8E2FB}" type="slidenum">
              <a:rPr lang="tr-TR" smtClean="0"/>
              <a:pPr/>
              <a:t>7</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57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57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7E90F3-88BF-4F06-96D2-91C0217A7848}" type="slidenum">
              <a:rPr lang="tr-TR" smtClean="0"/>
              <a:pPr/>
              <a:t>8</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68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68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E1377-2558-4F16-B6D4-713BAA26A0E4}" type="slidenum">
              <a:rPr lang="tr-TR" smtClean="0"/>
              <a:pPr/>
              <a:t>9</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78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78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D9193-8977-4DC1-98A9-9C37404CABB9}" type="slidenum">
              <a:rPr lang="tr-TR" smtClean="0"/>
              <a:pPr/>
              <a:t>14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3937F3B-9DE2-4717-AF7E-8375445E1486}" type="datetime1">
              <a:rPr lang="tr-TR"/>
              <a:pPr>
                <a:defRPr/>
              </a:pPr>
              <a:t>10.04.2014</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MEÜ MERKAM, 2010</a:t>
            </a:r>
          </a:p>
        </p:txBody>
      </p:sp>
      <p:sp>
        <p:nvSpPr>
          <p:cNvPr id="6" name="5 Slayt Numarası Yer Tutucusu"/>
          <p:cNvSpPr>
            <a:spLocks noGrp="1"/>
          </p:cNvSpPr>
          <p:nvPr>
            <p:ph type="sldNum" sz="quarter" idx="12"/>
          </p:nvPr>
        </p:nvSpPr>
        <p:spPr/>
        <p:txBody>
          <a:bodyPr/>
          <a:lstStyle>
            <a:lvl1pPr>
              <a:defRPr/>
            </a:lvl1pPr>
          </a:lstStyle>
          <a:p>
            <a:pPr>
              <a:defRPr/>
            </a:pPr>
            <a:fld id="{DD639C6C-18D3-4508-A5FE-2A0E90EF034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771DF82-BF39-4DE2-91FB-545E904C91C2}" type="datetime1">
              <a:rPr lang="tr-TR"/>
              <a:pPr>
                <a:defRPr/>
              </a:pPr>
              <a:t>10.04.2014</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MEÜ MERKAM, 2010</a:t>
            </a:r>
          </a:p>
        </p:txBody>
      </p:sp>
      <p:sp>
        <p:nvSpPr>
          <p:cNvPr id="6" name="5 Slayt Numarası Yer Tutucusu"/>
          <p:cNvSpPr>
            <a:spLocks noGrp="1"/>
          </p:cNvSpPr>
          <p:nvPr>
            <p:ph type="sldNum" sz="quarter" idx="12"/>
          </p:nvPr>
        </p:nvSpPr>
        <p:spPr/>
        <p:txBody>
          <a:bodyPr/>
          <a:lstStyle>
            <a:lvl1pPr>
              <a:defRPr/>
            </a:lvl1pPr>
          </a:lstStyle>
          <a:p>
            <a:pPr>
              <a:defRPr/>
            </a:pPr>
            <a:fld id="{D460EB67-B391-4EC6-BBFD-B12D8E0D053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78CFAEE-27C5-4D57-B5E2-E4918818E0A7}" type="datetime1">
              <a:rPr lang="tr-TR"/>
              <a:pPr>
                <a:defRPr/>
              </a:pPr>
              <a:t>10.04.2014</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MEÜ MERKAM, 2010</a:t>
            </a:r>
          </a:p>
        </p:txBody>
      </p:sp>
      <p:sp>
        <p:nvSpPr>
          <p:cNvPr id="6" name="5 Slayt Numarası Yer Tutucusu"/>
          <p:cNvSpPr>
            <a:spLocks noGrp="1"/>
          </p:cNvSpPr>
          <p:nvPr>
            <p:ph type="sldNum" sz="quarter" idx="12"/>
          </p:nvPr>
        </p:nvSpPr>
        <p:spPr/>
        <p:txBody>
          <a:bodyPr/>
          <a:lstStyle>
            <a:lvl1pPr>
              <a:defRPr/>
            </a:lvl1pPr>
          </a:lstStyle>
          <a:p>
            <a:pPr>
              <a:defRPr/>
            </a:pPr>
            <a:fld id="{A47C516C-2322-4EFA-B47C-0A9EBADA537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2AB2FBE-989F-45CC-849B-BA69ED261D15}" type="datetime1">
              <a:rPr lang="tr-TR"/>
              <a:pPr>
                <a:defRPr/>
              </a:pPr>
              <a:t>10.04.2014</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MEÜ MERKAM, 2010</a:t>
            </a:r>
          </a:p>
        </p:txBody>
      </p:sp>
      <p:sp>
        <p:nvSpPr>
          <p:cNvPr id="6" name="5 Slayt Numarası Yer Tutucusu"/>
          <p:cNvSpPr>
            <a:spLocks noGrp="1"/>
          </p:cNvSpPr>
          <p:nvPr>
            <p:ph type="sldNum" sz="quarter" idx="12"/>
          </p:nvPr>
        </p:nvSpPr>
        <p:spPr/>
        <p:txBody>
          <a:bodyPr/>
          <a:lstStyle>
            <a:lvl1pPr>
              <a:defRPr/>
            </a:lvl1pPr>
          </a:lstStyle>
          <a:p>
            <a:pPr>
              <a:defRPr/>
            </a:pPr>
            <a:fld id="{3B626CF9-929F-4D29-A25B-5B971F19776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C0F6EBF-DAA0-4D13-8D82-4DA5902D05F1}" type="datetime1">
              <a:rPr lang="tr-TR"/>
              <a:pPr>
                <a:defRPr/>
              </a:pPr>
              <a:t>10.04.2014</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MEÜ MERKAM, 2010</a:t>
            </a:r>
          </a:p>
        </p:txBody>
      </p:sp>
      <p:sp>
        <p:nvSpPr>
          <p:cNvPr id="6" name="5 Slayt Numarası Yer Tutucusu"/>
          <p:cNvSpPr>
            <a:spLocks noGrp="1"/>
          </p:cNvSpPr>
          <p:nvPr>
            <p:ph type="sldNum" sz="quarter" idx="12"/>
          </p:nvPr>
        </p:nvSpPr>
        <p:spPr/>
        <p:txBody>
          <a:bodyPr/>
          <a:lstStyle>
            <a:lvl1pPr>
              <a:defRPr/>
            </a:lvl1pPr>
          </a:lstStyle>
          <a:p>
            <a:pPr>
              <a:defRPr/>
            </a:pPr>
            <a:fld id="{B517D0D3-6A2C-4EDF-A24E-6617C0F6995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118739A-4E3E-40B2-BC4C-F907A7B0B866}" type="datetime1">
              <a:rPr lang="tr-TR"/>
              <a:pPr>
                <a:defRPr/>
              </a:pPr>
              <a:t>10.04.2014</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MEÜ MERKAM, 2010</a:t>
            </a:r>
          </a:p>
        </p:txBody>
      </p:sp>
      <p:sp>
        <p:nvSpPr>
          <p:cNvPr id="7" name="5 Slayt Numarası Yer Tutucusu"/>
          <p:cNvSpPr>
            <a:spLocks noGrp="1"/>
          </p:cNvSpPr>
          <p:nvPr>
            <p:ph type="sldNum" sz="quarter" idx="12"/>
          </p:nvPr>
        </p:nvSpPr>
        <p:spPr/>
        <p:txBody>
          <a:bodyPr/>
          <a:lstStyle>
            <a:lvl1pPr>
              <a:defRPr/>
            </a:lvl1pPr>
          </a:lstStyle>
          <a:p>
            <a:pPr>
              <a:defRPr/>
            </a:pPr>
            <a:fld id="{468FBE50-EBBF-48EC-AF98-98B4953B8DD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F6E8CFB-D6B0-477D-AE19-42D07D92B6D1}" type="datetime1">
              <a:rPr lang="tr-TR"/>
              <a:pPr>
                <a:defRPr/>
              </a:pPr>
              <a:t>10.04.2014</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a:t>MEÜ MERKAM, 2010</a:t>
            </a:r>
          </a:p>
        </p:txBody>
      </p:sp>
      <p:sp>
        <p:nvSpPr>
          <p:cNvPr id="9" name="5 Slayt Numarası Yer Tutucusu"/>
          <p:cNvSpPr>
            <a:spLocks noGrp="1"/>
          </p:cNvSpPr>
          <p:nvPr>
            <p:ph type="sldNum" sz="quarter" idx="12"/>
          </p:nvPr>
        </p:nvSpPr>
        <p:spPr/>
        <p:txBody>
          <a:bodyPr/>
          <a:lstStyle>
            <a:lvl1pPr>
              <a:defRPr/>
            </a:lvl1pPr>
          </a:lstStyle>
          <a:p>
            <a:pPr>
              <a:defRPr/>
            </a:pPr>
            <a:fld id="{0C680933-570D-4F82-9873-4E665EF84EC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816B703-623E-4F39-BE2C-FDC68283309C}" type="datetime1">
              <a:rPr lang="tr-TR"/>
              <a:pPr>
                <a:defRPr/>
              </a:pPr>
              <a:t>10.04.2014</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MEÜ MERKAM, 2010</a:t>
            </a:r>
          </a:p>
        </p:txBody>
      </p:sp>
      <p:sp>
        <p:nvSpPr>
          <p:cNvPr id="5" name="5 Slayt Numarası Yer Tutucusu"/>
          <p:cNvSpPr>
            <a:spLocks noGrp="1"/>
          </p:cNvSpPr>
          <p:nvPr>
            <p:ph type="sldNum" sz="quarter" idx="12"/>
          </p:nvPr>
        </p:nvSpPr>
        <p:spPr/>
        <p:txBody>
          <a:bodyPr/>
          <a:lstStyle>
            <a:lvl1pPr>
              <a:defRPr/>
            </a:lvl1pPr>
          </a:lstStyle>
          <a:p>
            <a:pPr>
              <a:defRPr/>
            </a:pPr>
            <a:fld id="{1F3C0E98-38BF-4816-AC99-B2EA6D35AED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3113842-2487-4176-B93B-B07360949057}" type="datetime1">
              <a:rPr lang="tr-TR"/>
              <a:pPr>
                <a:defRPr/>
              </a:pPr>
              <a:t>10.04.2014</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a:t>MEÜ MERKAM, 2010</a:t>
            </a:r>
          </a:p>
        </p:txBody>
      </p:sp>
      <p:sp>
        <p:nvSpPr>
          <p:cNvPr id="4" name="5 Slayt Numarası Yer Tutucusu"/>
          <p:cNvSpPr>
            <a:spLocks noGrp="1"/>
          </p:cNvSpPr>
          <p:nvPr>
            <p:ph type="sldNum" sz="quarter" idx="12"/>
          </p:nvPr>
        </p:nvSpPr>
        <p:spPr/>
        <p:txBody>
          <a:bodyPr/>
          <a:lstStyle>
            <a:lvl1pPr>
              <a:defRPr/>
            </a:lvl1pPr>
          </a:lstStyle>
          <a:p>
            <a:pPr>
              <a:defRPr/>
            </a:pPr>
            <a:fld id="{D5F1ECD9-6E3E-482A-A0F5-26336DAF974B}"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7230BAB-27F6-4ABC-AD1A-00EADB70383D}" type="datetime1">
              <a:rPr lang="tr-TR"/>
              <a:pPr>
                <a:defRPr/>
              </a:pPr>
              <a:t>10.04.2014</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MEÜ MERKAM, 2010</a:t>
            </a:r>
          </a:p>
        </p:txBody>
      </p:sp>
      <p:sp>
        <p:nvSpPr>
          <p:cNvPr id="7" name="5 Slayt Numarası Yer Tutucusu"/>
          <p:cNvSpPr>
            <a:spLocks noGrp="1"/>
          </p:cNvSpPr>
          <p:nvPr>
            <p:ph type="sldNum" sz="quarter" idx="12"/>
          </p:nvPr>
        </p:nvSpPr>
        <p:spPr/>
        <p:txBody>
          <a:bodyPr/>
          <a:lstStyle>
            <a:lvl1pPr>
              <a:defRPr/>
            </a:lvl1pPr>
          </a:lstStyle>
          <a:p>
            <a:pPr>
              <a:defRPr/>
            </a:pPr>
            <a:fld id="{82F51001-1C57-47A5-850B-4629C49B8ED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CC355B2-7E5F-40AA-9DD3-7E9CF36777E2}" type="datetime1">
              <a:rPr lang="tr-TR"/>
              <a:pPr>
                <a:defRPr/>
              </a:pPr>
              <a:t>10.04.2014</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MEÜ MERKAM, 2010</a:t>
            </a:r>
          </a:p>
        </p:txBody>
      </p:sp>
      <p:sp>
        <p:nvSpPr>
          <p:cNvPr id="7" name="5 Slayt Numarası Yer Tutucusu"/>
          <p:cNvSpPr>
            <a:spLocks noGrp="1"/>
          </p:cNvSpPr>
          <p:nvPr>
            <p:ph type="sldNum" sz="quarter" idx="12"/>
          </p:nvPr>
        </p:nvSpPr>
        <p:spPr/>
        <p:txBody>
          <a:bodyPr/>
          <a:lstStyle>
            <a:lvl1pPr>
              <a:defRPr/>
            </a:lvl1pPr>
          </a:lstStyle>
          <a:p>
            <a:pPr>
              <a:defRPr/>
            </a:pPr>
            <a:fld id="{653E534F-5054-4CA5-B203-12CBF2C3A1D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10834A-8794-47D4-8004-18184A32E994}" type="datetime1">
              <a:rPr lang="tr-TR"/>
              <a:pPr>
                <a:defRPr/>
              </a:pPr>
              <a:t>10.04.2014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a:t>MEÜ MERKAM, 2010</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178401-1398-4911-80FB-7B52EFB8F5AC}" type="slidenum">
              <a:rPr lang="tr-TR"/>
              <a:pPr>
                <a:defRPr/>
              </a:pPr>
              <a:t>‹#›</a:t>
            </a:fld>
            <a:endParaRPr lang="tr-TR"/>
          </a:p>
        </p:txBody>
      </p:sp>
      <p:pic>
        <p:nvPicPr>
          <p:cNvPr id="1031" name="Picture 2"/>
          <p:cNvPicPr>
            <a:picLocks noChangeAspect="1" noChangeArrowheads="1"/>
          </p:cNvPicPr>
          <p:nvPr userDrawn="1"/>
        </p:nvPicPr>
        <p:blipFill>
          <a:blip r:embed="rId13" cstate="print"/>
          <a:srcRect/>
          <a:stretch>
            <a:fillRect/>
          </a:stretch>
        </p:blipFill>
        <p:spPr bwMode="auto">
          <a:xfrm>
            <a:off x="0" y="285750"/>
            <a:ext cx="9144000" cy="1266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mersin.edu.tr/haberler/konferans-medeni-hukuk-baglaminda-kadin-haklari-ceza-hukuku-baglaminda-kadin-haklari-"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sin.edu.tr/haberler/konferans-medeni-hukuk-baglaminda-kadin-haklari-ceza-hukuku-baglaminda-kadin-haklari-"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mailto:mersin33@gmail.com" TargetMode="External"/><Relationship Id="rId2" Type="http://schemas.openxmlformats.org/officeDocument/2006/relationships/hyperlink" Target="mailto:merkam@mersin.edu.tr" TargetMode="External"/><Relationship Id="rId1" Type="http://schemas.openxmlformats.org/officeDocument/2006/relationships/slideLayout" Target="../slideLayouts/slideLayout7.xml"/><Relationship Id="rId4" Type="http://schemas.openxmlformats.org/officeDocument/2006/relationships/hyperlink" Target="mailto:merkam33@gmail.co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492500" y="1628775"/>
            <a:ext cx="5651500" cy="3168650"/>
          </a:xfrm>
        </p:spPr>
        <p:txBody>
          <a:bodyPr rtlCol="0">
            <a:normAutofit fontScale="90000"/>
          </a:bodyPr>
          <a:lstStyle/>
          <a:p>
            <a:pPr eaLnBrk="1" fontAlgn="auto" hangingPunct="1">
              <a:spcAft>
                <a:spcPts val="0"/>
              </a:spcAft>
              <a:defRPr/>
            </a:pPr>
            <a:r>
              <a:rPr lang="tr-TR" sz="4800" b="1" dirty="0" smtClean="0">
                <a:solidFill>
                  <a:srgbClr val="F19713"/>
                </a:solidFill>
              </a:rPr>
              <a:t>MERSİN ÜNİVERSİTESİ </a:t>
            </a:r>
            <a:r>
              <a:rPr lang="tr-TR" dirty="0" smtClean="0">
                <a:solidFill>
                  <a:srgbClr val="7030A0"/>
                </a:solidFill>
              </a:rPr>
              <a:t/>
            </a:r>
            <a:br>
              <a:rPr lang="tr-TR" dirty="0" smtClean="0">
                <a:solidFill>
                  <a:srgbClr val="7030A0"/>
                </a:solidFill>
              </a:rPr>
            </a:br>
            <a:r>
              <a:rPr lang="tr-TR" dirty="0" smtClean="0">
                <a:solidFill>
                  <a:srgbClr val="7030A0"/>
                </a:solidFill>
              </a:rPr>
              <a:t>KADIN SORUNLARINI ARAŞTIRMA VE </a:t>
            </a:r>
            <a:br>
              <a:rPr lang="tr-TR" dirty="0" smtClean="0">
                <a:solidFill>
                  <a:srgbClr val="7030A0"/>
                </a:solidFill>
              </a:rPr>
            </a:br>
            <a:r>
              <a:rPr lang="tr-TR" dirty="0" smtClean="0">
                <a:solidFill>
                  <a:srgbClr val="7030A0"/>
                </a:solidFill>
              </a:rPr>
              <a:t>UYGULAMA MERKEZİ</a:t>
            </a:r>
            <a:br>
              <a:rPr lang="tr-TR" dirty="0" smtClean="0">
                <a:solidFill>
                  <a:srgbClr val="7030A0"/>
                </a:solidFill>
              </a:rPr>
            </a:br>
            <a:r>
              <a:rPr lang="tr-TR" b="1" dirty="0" smtClean="0">
                <a:solidFill>
                  <a:srgbClr val="7030A0"/>
                </a:solidFill>
              </a:rPr>
              <a:t>(MERKAM)</a:t>
            </a:r>
          </a:p>
        </p:txBody>
      </p:sp>
      <p:sp>
        <p:nvSpPr>
          <p:cNvPr id="2051" name="2 Alt Başlık"/>
          <p:cNvSpPr>
            <a:spLocks noGrp="1"/>
          </p:cNvSpPr>
          <p:nvPr>
            <p:ph type="subTitle" idx="1"/>
          </p:nvPr>
        </p:nvSpPr>
        <p:spPr>
          <a:xfrm>
            <a:off x="3708400" y="5218113"/>
            <a:ext cx="4751388" cy="1019175"/>
          </a:xfrm>
        </p:spPr>
        <p:txBody>
          <a:bodyPr/>
          <a:lstStyle/>
          <a:p>
            <a:pPr eaLnBrk="1" hangingPunct="1">
              <a:defRPr/>
            </a:pPr>
            <a:r>
              <a:rPr lang="tr-TR" dirty="0" smtClean="0">
                <a:solidFill>
                  <a:schemeClr val="accent3">
                    <a:lumMod val="50000"/>
                  </a:schemeClr>
                </a:solidFill>
              </a:rPr>
              <a:t>GENEL TANITIM</a:t>
            </a:r>
          </a:p>
          <a:p>
            <a:pPr eaLnBrk="1" hangingPunct="1">
              <a:defRPr/>
            </a:pPr>
            <a:r>
              <a:rPr lang="tr-TR" sz="1400" b="1" dirty="0" smtClean="0">
                <a:solidFill>
                  <a:schemeClr val="accent6"/>
                </a:solidFill>
              </a:rPr>
              <a:t>®MERKAM  2014</a:t>
            </a:r>
          </a:p>
        </p:txBody>
      </p:sp>
      <p:pic>
        <p:nvPicPr>
          <p:cNvPr id="2052" name="Picture 2"/>
          <p:cNvPicPr>
            <a:picLocks noChangeAspect="1" noChangeArrowheads="1"/>
          </p:cNvPicPr>
          <p:nvPr/>
        </p:nvPicPr>
        <p:blipFill>
          <a:blip r:embed="rId3" cstate="print"/>
          <a:srcRect/>
          <a:stretch>
            <a:fillRect/>
          </a:stretch>
        </p:blipFill>
        <p:spPr bwMode="auto">
          <a:xfrm>
            <a:off x="0" y="214313"/>
            <a:ext cx="9144000" cy="1263650"/>
          </a:xfrm>
          <a:prstGeom prst="rect">
            <a:avLst/>
          </a:prstGeom>
          <a:noFill/>
          <a:ln w="9525">
            <a:noFill/>
            <a:miter lim="800000"/>
            <a:headEnd/>
            <a:tailEnd/>
          </a:ln>
        </p:spPr>
      </p:pic>
      <p:pic>
        <p:nvPicPr>
          <p:cNvPr id="6" name="5 Resim" descr="merkam TEK LOGO.jpg"/>
          <p:cNvPicPr>
            <a:picLocks noChangeAspect="1"/>
          </p:cNvPicPr>
          <p:nvPr/>
        </p:nvPicPr>
        <p:blipFill>
          <a:blip r:embed="rId4" cstate="print"/>
          <a:stretch>
            <a:fillRect/>
          </a:stretch>
        </p:blipFill>
        <p:spPr>
          <a:xfrm>
            <a:off x="107504" y="1611713"/>
            <a:ext cx="3528392" cy="3948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107950" y="1744663"/>
            <a:ext cx="8820150" cy="4708525"/>
          </a:xfrm>
        </p:spPr>
        <p:txBody>
          <a:bodyPr/>
          <a:lstStyle/>
          <a:p>
            <a:pPr algn="ctr">
              <a:buFont typeface="Arial" charset="0"/>
              <a:buNone/>
            </a:pPr>
            <a:r>
              <a:rPr lang="tr-TR" sz="3000" b="1" dirty="0" smtClean="0">
                <a:solidFill>
                  <a:srgbClr val="7030A0"/>
                </a:solidFill>
              </a:rPr>
              <a:t>“Kadın Araştırmaları” Tezli Yüksek Lisans Programı</a:t>
            </a:r>
          </a:p>
          <a:p>
            <a:pPr algn="just">
              <a:buNone/>
            </a:pPr>
            <a:r>
              <a:rPr lang="tr-TR" sz="3000" dirty="0" smtClean="0"/>
              <a:t>	MEÜ Sosyal Bilimler Enstitüsü </a:t>
            </a:r>
            <a:r>
              <a:rPr lang="tr-TR" sz="3000" b="1" dirty="0" smtClean="0"/>
              <a:t>Kadın Araştırmaları </a:t>
            </a:r>
            <a:r>
              <a:rPr lang="tr-TR" sz="3000" dirty="0" smtClean="0"/>
              <a:t>Ana Bilim Dalı Yüksek Lisans Programı 2011-2012 Eğitim-Öğretim yılında "Yüksek Lisans" programına başlamıştır ve 2014 yılı itibariyle ilk mezununu vermiştir. </a:t>
            </a:r>
            <a:r>
              <a:rPr lang="tr-TR" sz="2800" dirty="0" smtClean="0"/>
              <a:t>Mezunlara Kadın Araştırmaları Ana Bilim Dalında </a:t>
            </a:r>
            <a:r>
              <a:rPr lang="tr-TR" sz="2800" b="1" u="sng" dirty="0" smtClean="0"/>
              <a:t>Yüksek</a:t>
            </a:r>
            <a:r>
              <a:rPr lang="tr-TR" sz="2800" b="1" dirty="0" smtClean="0"/>
              <a:t> </a:t>
            </a:r>
            <a:r>
              <a:rPr lang="tr-TR" sz="2800" b="1" u="sng" dirty="0" smtClean="0"/>
              <a:t>Lisans</a:t>
            </a:r>
            <a:r>
              <a:rPr lang="tr-TR" sz="2800" dirty="0" smtClean="0"/>
              <a:t> diploması ve </a:t>
            </a:r>
            <a:r>
              <a:rPr lang="tr-TR" sz="2800" b="1" u="sng" dirty="0" smtClean="0"/>
              <a:t>Bilim</a:t>
            </a:r>
            <a:r>
              <a:rPr lang="tr-TR" sz="2800" b="1" dirty="0" smtClean="0"/>
              <a:t> </a:t>
            </a:r>
            <a:r>
              <a:rPr lang="tr-TR" sz="2800" b="1" u="sng" dirty="0" smtClean="0"/>
              <a:t>Uzmanı </a:t>
            </a:r>
            <a:r>
              <a:rPr lang="tr-TR" sz="2800" dirty="0" smtClean="0"/>
              <a:t>unvanı  verilir. Programda Profesör, Doçent ve Yardımcı Doçent unvanlı öğretim üyeleri görev yapmaktadır.</a:t>
            </a:r>
            <a:endParaRPr lang="tr-TR" sz="2800" b="1" dirty="0" smtClean="0">
              <a:solidFill>
                <a:srgbClr val="7030A0"/>
              </a:solidFill>
            </a:endParaRPr>
          </a:p>
          <a:p>
            <a:pPr algn="just">
              <a:buNone/>
            </a:pPr>
            <a:endParaRPr lang="tr-TR" sz="3000" dirty="0" smtClean="0"/>
          </a:p>
        </p:txBody>
      </p:sp>
      <p:sp>
        <p:nvSpPr>
          <p:cNvPr id="5" name="4 Slayt Numarası Yer Tutucusu"/>
          <p:cNvSpPr>
            <a:spLocks noGrp="1"/>
          </p:cNvSpPr>
          <p:nvPr>
            <p:ph type="sldNum" sz="quarter" idx="12"/>
          </p:nvPr>
        </p:nvSpPr>
        <p:spPr/>
        <p:txBody>
          <a:bodyPr/>
          <a:lstStyle/>
          <a:p>
            <a:pPr>
              <a:defRPr/>
            </a:pPr>
            <a:fld id="{875FACAF-9EF5-4278-80F8-255038BF5939}" type="slidenum">
              <a:rPr lang="tr-TR" smtClean="0"/>
              <a:pPr>
                <a:defRPr/>
              </a:pPr>
              <a:t>10</a:t>
            </a:fld>
            <a:endParaRPr lang="tr-TR"/>
          </a:p>
        </p:txBody>
      </p:sp>
      <p:sp>
        <p:nvSpPr>
          <p:cNvPr id="6" name="5 Altbilgi Yer Tutucusu"/>
          <p:cNvSpPr>
            <a:spLocks noGrp="1"/>
          </p:cNvSpPr>
          <p:nvPr>
            <p:ph type="ftr" sz="quarter" idx="11"/>
          </p:nvPr>
        </p:nvSpPr>
        <p:spPr>
          <a:xfrm>
            <a:off x="3124200" y="6492875"/>
            <a:ext cx="2895600" cy="365125"/>
          </a:xfrm>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11</a:t>
            </a:fld>
            <a:endParaRPr lang="tr-TR" dirty="0"/>
          </a:p>
        </p:txBody>
      </p:sp>
      <p:sp>
        <p:nvSpPr>
          <p:cNvPr id="4" name="3 Dikdörtgen"/>
          <p:cNvSpPr/>
          <p:nvPr/>
        </p:nvSpPr>
        <p:spPr>
          <a:xfrm>
            <a:off x="0" y="1556792"/>
            <a:ext cx="9144000" cy="4401205"/>
          </a:xfrm>
          <a:prstGeom prst="rect">
            <a:avLst/>
          </a:prstGeom>
        </p:spPr>
        <p:txBody>
          <a:bodyPr wrap="square">
            <a:spAutoFit/>
          </a:bodyPr>
          <a:lstStyle/>
          <a:p>
            <a:pPr algn="just">
              <a:buFont typeface="Arial" charset="0"/>
              <a:buNone/>
            </a:pPr>
            <a:endParaRPr lang="tr-TR" sz="2800" u="sng" dirty="0" smtClean="0">
              <a:latin typeface="+mn-lt"/>
            </a:endParaRPr>
          </a:p>
          <a:p>
            <a:pPr algn="just">
              <a:buFont typeface="Arial" charset="0"/>
              <a:buNone/>
            </a:pPr>
            <a:endParaRPr lang="tr-TR" sz="2800" u="sng" dirty="0" smtClean="0">
              <a:latin typeface="+mn-lt"/>
            </a:endParaRPr>
          </a:p>
          <a:p>
            <a:pPr algn="just">
              <a:buFont typeface="Arial" charset="0"/>
              <a:buNone/>
            </a:pPr>
            <a:r>
              <a:rPr lang="tr-TR" sz="2800" u="sng" dirty="0" smtClean="0">
                <a:latin typeface="+mn-lt"/>
              </a:rPr>
              <a:t>Programın</a:t>
            </a:r>
            <a:r>
              <a:rPr lang="tr-TR" sz="2800" dirty="0" smtClean="0">
                <a:latin typeface="+mn-lt"/>
              </a:rPr>
              <a:t> </a:t>
            </a:r>
            <a:r>
              <a:rPr lang="tr-TR" sz="2800" u="sng" dirty="0" smtClean="0">
                <a:latin typeface="+mn-lt"/>
              </a:rPr>
              <a:t>amacı</a:t>
            </a:r>
            <a:r>
              <a:rPr lang="tr-TR" sz="2800" dirty="0" smtClean="0">
                <a:latin typeface="+mn-lt"/>
              </a:rPr>
              <a:t>; araştırma, inceleme ve geliştirecekleri projeler ile alana katkıda bulunarak, bilgiyi üreten ve bilgiyi yorumlayabilen, kendi alanında yapılmış ulusal ve uluslararası çalışmaları izleyebilen ve çalışmalarını bu alana sunan ve kadın çalışmalarının sosyoloji, psikoloji, felsefe, antropoloji, sanat ve ekonomi gibi farklı alanlarında nitelikli, donanımlı akademisyenler ve araştırmacılar yetiştirmektir.</a:t>
            </a:r>
            <a:endParaRPr lang="tr-TR" sz="2800" b="1" dirty="0" smtClean="0">
              <a:solidFill>
                <a:srgbClr val="7030A0"/>
              </a:solidFill>
              <a:latin typeface="+mn-lt"/>
            </a:endParaRPr>
          </a:p>
          <a:p>
            <a:pPr>
              <a:buFont typeface="Arial" charset="0"/>
              <a:buNone/>
            </a:pPr>
            <a:endParaRPr lang="tr-TR" sz="2800" dirty="0" smtClean="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12</a:t>
            </a:fld>
            <a:endParaRPr lang="tr-TR"/>
          </a:p>
        </p:txBody>
      </p:sp>
      <p:sp>
        <p:nvSpPr>
          <p:cNvPr id="4" name="3 Dikdörtgen"/>
          <p:cNvSpPr/>
          <p:nvPr/>
        </p:nvSpPr>
        <p:spPr>
          <a:xfrm>
            <a:off x="0" y="1628800"/>
            <a:ext cx="9144000" cy="3046988"/>
          </a:xfrm>
          <a:prstGeom prst="rect">
            <a:avLst/>
          </a:prstGeom>
        </p:spPr>
        <p:txBody>
          <a:bodyPr wrap="square">
            <a:spAutoFit/>
          </a:bodyPr>
          <a:lstStyle/>
          <a:p>
            <a:pPr algn="just"/>
            <a:endParaRPr lang="tr-TR" sz="3200" dirty="0" smtClean="0"/>
          </a:p>
          <a:p>
            <a:pPr algn="just">
              <a:buFont typeface="Arial" charset="0"/>
              <a:buNone/>
            </a:pPr>
            <a:r>
              <a:rPr lang="tr-TR" sz="3200" dirty="0" smtClean="0">
                <a:latin typeface="+mn-lt"/>
              </a:rPr>
              <a:t>Kadın Araştırmaları Doktora programı senatomuzdan geçmiş olup, YÖK tarafından onaylanması halinde 2014-2015 eğitim- öğretim yılında faaliyete geçmesi planlanmaktadır.</a:t>
            </a:r>
          </a:p>
          <a:p>
            <a:pPr algn="just">
              <a:buFont typeface="Arial" charset="0"/>
              <a:buNone/>
            </a:pPr>
            <a:endParaRPr lang="tr-TR" sz="3200" dirty="0" smtClean="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107950" y="1744663"/>
            <a:ext cx="8820150" cy="4708525"/>
          </a:xfrm>
        </p:spPr>
        <p:txBody>
          <a:bodyPr/>
          <a:lstStyle/>
          <a:p>
            <a:pPr algn="ctr">
              <a:buFont typeface="Arial" charset="0"/>
              <a:buNone/>
            </a:pPr>
            <a:r>
              <a:rPr lang="tr-TR" sz="3000" b="1" dirty="0" smtClean="0">
                <a:solidFill>
                  <a:srgbClr val="7030A0"/>
                </a:solidFill>
              </a:rPr>
              <a:t>“Kadın Araştırmaları (Uzaktan Eğitim)” </a:t>
            </a:r>
          </a:p>
          <a:p>
            <a:pPr algn="ctr">
              <a:buFont typeface="Arial" charset="0"/>
              <a:buNone/>
            </a:pPr>
            <a:r>
              <a:rPr lang="tr-TR" sz="3000" b="1" dirty="0" smtClean="0">
                <a:solidFill>
                  <a:srgbClr val="7030A0"/>
                </a:solidFill>
              </a:rPr>
              <a:t>Tezsiz Yüksek Lisans Programı</a:t>
            </a:r>
            <a:endParaRPr lang="tr-TR" sz="3000" dirty="0" smtClean="0"/>
          </a:p>
          <a:p>
            <a:pPr>
              <a:buNone/>
            </a:pPr>
            <a:r>
              <a:rPr lang="tr-TR" sz="3000" dirty="0" smtClean="0"/>
              <a:t>	MEÜ Sosyal Bilimler Enstitüsü </a:t>
            </a:r>
            <a:r>
              <a:rPr lang="tr-TR" sz="3000" b="1" dirty="0" smtClean="0"/>
              <a:t>Kadın Araştırmaları </a:t>
            </a:r>
            <a:r>
              <a:rPr lang="tr-TR" sz="3000" dirty="0" smtClean="0"/>
              <a:t>Ana Bilim Dalı </a:t>
            </a:r>
            <a:r>
              <a:rPr lang="tr-TR" sz="3000" b="1" dirty="0" smtClean="0"/>
              <a:t>Kadın Araştırmaları (Uzaktan Eğitim)</a:t>
            </a:r>
            <a:r>
              <a:rPr lang="tr-TR" sz="3000" dirty="0" smtClean="0"/>
              <a:t> Yüksek Lisans Programı 2013-2014 Eğitim-Öğretim yılında "Yüksek Lisans" programına başlamıştır. </a:t>
            </a:r>
            <a:endParaRPr lang="tr-TR" sz="3000" b="1" dirty="0" smtClean="0">
              <a:solidFill>
                <a:srgbClr val="7030A0"/>
              </a:solidFill>
            </a:endParaRPr>
          </a:p>
          <a:p>
            <a:pPr>
              <a:buFont typeface="Arial" charset="0"/>
              <a:buNone/>
            </a:pPr>
            <a:endParaRPr lang="tr-TR" sz="3000" dirty="0" smtClean="0"/>
          </a:p>
        </p:txBody>
      </p:sp>
      <p:sp>
        <p:nvSpPr>
          <p:cNvPr id="5" name="4 Slayt Numarası Yer Tutucusu"/>
          <p:cNvSpPr>
            <a:spLocks noGrp="1"/>
          </p:cNvSpPr>
          <p:nvPr>
            <p:ph type="sldNum" sz="quarter" idx="12"/>
          </p:nvPr>
        </p:nvSpPr>
        <p:spPr/>
        <p:txBody>
          <a:bodyPr/>
          <a:lstStyle/>
          <a:p>
            <a:pPr>
              <a:defRPr/>
            </a:pPr>
            <a:fld id="{875FACAF-9EF5-4278-80F8-255038BF5939}" type="slidenum">
              <a:rPr lang="tr-TR" smtClean="0"/>
              <a:pPr>
                <a:defRPr/>
              </a:pPr>
              <a:t>13</a:t>
            </a:fld>
            <a:endParaRPr lang="tr-TR"/>
          </a:p>
        </p:txBody>
      </p:sp>
      <p:sp>
        <p:nvSpPr>
          <p:cNvPr id="6" name="5 Altbilgi Yer Tutucusu"/>
          <p:cNvSpPr>
            <a:spLocks noGrp="1"/>
          </p:cNvSpPr>
          <p:nvPr>
            <p:ph type="ftr" sz="quarter" idx="11"/>
          </p:nvPr>
        </p:nvSpPr>
        <p:spPr>
          <a:xfrm>
            <a:off x="3124200" y="6492875"/>
            <a:ext cx="2895600" cy="365125"/>
          </a:xfrm>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sz="2800" b="1" dirty="0" smtClean="0">
                <a:solidFill>
                  <a:srgbClr val="7030A0"/>
                </a:solidFill>
              </a:rPr>
              <a:t>Çalışma Grupları </a:t>
            </a:r>
            <a:endParaRPr lang="tr-TR" sz="2800" dirty="0" smtClean="0"/>
          </a:p>
          <a:p>
            <a:pPr eaLnBrk="1" hangingPunct="1">
              <a:buFont typeface="Wingdings" pitchFamily="2" charset="2"/>
              <a:buChar char="Ø"/>
            </a:pPr>
            <a:r>
              <a:rPr lang="tr-TR" sz="2400" dirty="0" smtClean="0"/>
              <a:t>Kadın Eğitimi</a:t>
            </a:r>
          </a:p>
          <a:p>
            <a:pPr eaLnBrk="1" hangingPunct="1">
              <a:buFont typeface="Wingdings" pitchFamily="2" charset="2"/>
              <a:buChar char="Ø"/>
            </a:pPr>
            <a:r>
              <a:rPr lang="tr-TR" sz="2400" dirty="0" smtClean="0"/>
              <a:t>Evlilik, Aile, Geleneksel Cinsiyet Rolleri ve Kadın Sağlığı</a:t>
            </a:r>
          </a:p>
          <a:p>
            <a:pPr eaLnBrk="1" hangingPunct="1">
              <a:buFont typeface="Wingdings" pitchFamily="2" charset="2"/>
              <a:buChar char="Ø"/>
            </a:pPr>
            <a:r>
              <a:rPr lang="tr-TR" sz="2400" dirty="0" smtClean="0"/>
              <a:t>Yasal Düzenlemede Kadın Hakları</a:t>
            </a:r>
          </a:p>
          <a:p>
            <a:pPr eaLnBrk="1" hangingPunct="1">
              <a:buFont typeface="Wingdings" pitchFamily="2" charset="2"/>
              <a:buChar char="Ø"/>
            </a:pPr>
            <a:r>
              <a:rPr lang="tr-TR" sz="2400" dirty="0" smtClean="0"/>
              <a:t>Siyaset ve Karar Mekanizmaları</a:t>
            </a:r>
          </a:p>
          <a:p>
            <a:pPr eaLnBrk="1" hangingPunct="1">
              <a:buFont typeface="Wingdings" pitchFamily="2" charset="2"/>
              <a:buChar char="Ø"/>
            </a:pPr>
            <a:r>
              <a:rPr lang="tr-TR" sz="2400" dirty="0" smtClean="0"/>
              <a:t>Ekonomik Yaşamda Kadın</a:t>
            </a:r>
          </a:p>
          <a:p>
            <a:pPr eaLnBrk="1" hangingPunct="1">
              <a:buFont typeface="Wingdings" pitchFamily="2" charset="2"/>
              <a:buChar char="Ø"/>
            </a:pPr>
            <a:r>
              <a:rPr lang="tr-TR" sz="2400" dirty="0" smtClean="0"/>
              <a:t>Göç ve Yoksulluk</a:t>
            </a:r>
          </a:p>
          <a:p>
            <a:pPr eaLnBrk="1" hangingPunct="1">
              <a:buFont typeface="Wingdings" pitchFamily="2" charset="2"/>
              <a:buChar char="Ø"/>
            </a:pPr>
            <a:r>
              <a:rPr lang="tr-TR" sz="2400" dirty="0" smtClean="0"/>
              <a:t>Kadın ve Medya</a:t>
            </a:r>
          </a:p>
          <a:p>
            <a:pPr eaLnBrk="1" hangingPunct="1">
              <a:buFont typeface="Wingdings" pitchFamily="2" charset="2"/>
              <a:buChar char="Ø"/>
            </a:pPr>
            <a:r>
              <a:rPr lang="tr-TR" sz="2400" dirty="0" smtClean="0"/>
              <a:t>Felsefe Bilim ve Kadın</a:t>
            </a:r>
          </a:p>
          <a:p>
            <a:pPr eaLnBrk="1" hangingPunct="1">
              <a:buFont typeface="Wingdings" pitchFamily="2" charset="2"/>
              <a:buChar char="Ø"/>
            </a:pPr>
            <a:r>
              <a:rPr lang="tr-TR" sz="2400" dirty="0" err="1" smtClean="0"/>
              <a:t>Mobbing</a:t>
            </a:r>
            <a:r>
              <a:rPr lang="tr-TR" sz="2400" dirty="0" smtClean="0"/>
              <a:t> </a:t>
            </a:r>
          </a:p>
          <a:p>
            <a:pPr eaLnBrk="1" hangingPunct="1">
              <a:buFont typeface="Wingdings" pitchFamily="2" charset="2"/>
              <a:buChar char="Ø"/>
            </a:pPr>
            <a:r>
              <a:rPr lang="tr-TR" sz="2400" dirty="0" smtClean="0"/>
              <a:t>Cinsel Taciz</a:t>
            </a:r>
          </a:p>
        </p:txBody>
      </p:sp>
      <p:sp>
        <p:nvSpPr>
          <p:cNvPr id="3" name="2 Slayt Numarası Yer Tutucusu"/>
          <p:cNvSpPr>
            <a:spLocks noGrp="1"/>
          </p:cNvSpPr>
          <p:nvPr>
            <p:ph type="sldNum" sz="quarter" idx="12"/>
          </p:nvPr>
        </p:nvSpPr>
        <p:spPr/>
        <p:txBody>
          <a:bodyPr/>
          <a:lstStyle/>
          <a:p>
            <a:pPr>
              <a:defRPr/>
            </a:pPr>
            <a:fld id="{29A4A60B-1274-4E37-BCEE-7AD6CE903916}" type="slidenum">
              <a:rPr lang="tr-TR" smtClean="0"/>
              <a:pPr>
                <a:defRPr/>
              </a:pPr>
              <a:t>14</a:t>
            </a:fld>
            <a:endParaRPr lang="tr-TR" dirty="0"/>
          </a:p>
        </p:txBody>
      </p:sp>
      <p:sp>
        <p:nvSpPr>
          <p:cNvPr id="6"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İçerik Yer Tutucusu"/>
          <p:cNvSpPr>
            <a:spLocks noGrp="1"/>
          </p:cNvSpPr>
          <p:nvPr>
            <p:ph idx="1"/>
          </p:nvPr>
        </p:nvSpPr>
        <p:spPr>
          <a:xfrm>
            <a:off x="0" y="1484313"/>
            <a:ext cx="9144000" cy="5357812"/>
          </a:xfrm>
        </p:spPr>
        <p:txBody>
          <a:bodyPr/>
          <a:lstStyle/>
          <a:p>
            <a:pPr algn="ctr" eaLnBrk="1" hangingPunct="1">
              <a:buFont typeface="Arial" charset="0"/>
              <a:buNone/>
            </a:pPr>
            <a:r>
              <a:rPr lang="tr-TR" b="1" dirty="0" smtClean="0">
                <a:solidFill>
                  <a:srgbClr val="7030A0"/>
                </a:solidFill>
              </a:rPr>
              <a:t>Çalışma Grupları</a:t>
            </a:r>
            <a:r>
              <a:rPr lang="tr-TR" sz="2000" dirty="0" smtClean="0"/>
              <a:t> </a:t>
            </a:r>
            <a:r>
              <a:rPr lang="tr-TR" b="1" dirty="0" smtClean="0">
                <a:solidFill>
                  <a:srgbClr val="7030A0"/>
                </a:solidFill>
              </a:rPr>
              <a:t>Üyeleri</a:t>
            </a:r>
          </a:p>
          <a:p>
            <a:pPr>
              <a:buFont typeface="Arial" charset="0"/>
              <a:buNone/>
            </a:pPr>
            <a:r>
              <a:rPr lang="tr-TR" sz="2000" dirty="0" smtClean="0"/>
              <a:t>1</a:t>
            </a:r>
            <a:r>
              <a:rPr lang="tr-TR" sz="2400" dirty="0" smtClean="0"/>
              <a:t>) KADIN EĞİTİMİ</a:t>
            </a:r>
          </a:p>
          <a:p>
            <a:pPr lvl="1"/>
            <a:r>
              <a:rPr lang="tr-TR" sz="2400" dirty="0" smtClean="0"/>
              <a:t>Prof. Dr. Ayşe Balcı KARABOĞA</a:t>
            </a:r>
          </a:p>
          <a:p>
            <a:pPr>
              <a:buFont typeface="Arial" charset="0"/>
              <a:buNone/>
            </a:pPr>
            <a:r>
              <a:rPr lang="tr-TR" sz="2400" dirty="0" smtClean="0"/>
              <a:t>2) EVLİLİK, AİLE,GELENEKSEL CİNSİYET ROLLERİ VE KADIN SAĞLIĞI</a:t>
            </a:r>
          </a:p>
          <a:p>
            <a:pPr lvl="1"/>
            <a:r>
              <a:rPr lang="tr-TR" sz="2400" dirty="0" smtClean="0"/>
              <a:t>Öğr. Gör. Asiye UZEL</a:t>
            </a:r>
          </a:p>
          <a:p>
            <a:pPr lvl="1"/>
            <a:r>
              <a:rPr lang="tr-TR" sz="2400" dirty="0" smtClean="0"/>
              <a:t>Yrd. Doç. Dr. Duygu VEFİKULUÇAY YILMAZ</a:t>
            </a:r>
          </a:p>
          <a:p>
            <a:pPr lvl="1"/>
            <a:r>
              <a:rPr lang="tr-TR" sz="2400" dirty="0" smtClean="0"/>
              <a:t>Öğr. Gör. Tuba GÜNER</a:t>
            </a:r>
          </a:p>
          <a:p>
            <a:pPr lvl="1"/>
            <a:r>
              <a:rPr lang="tr-TR" sz="2400" dirty="0" smtClean="0"/>
              <a:t>Yrd.</a:t>
            </a:r>
            <a:r>
              <a:rPr lang="tr-TR" sz="2400" dirty="0" err="1" smtClean="0"/>
              <a:t>Doç.Dr</a:t>
            </a:r>
            <a:r>
              <a:rPr lang="tr-TR" sz="2400" dirty="0" smtClean="0"/>
              <a:t>. </a:t>
            </a:r>
            <a:r>
              <a:rPr lang="tr-TR" sz="2400" dirty="0" err="1" smtClean="0"/>
              <a:t>Seva</a:t>
            </a:r>
            <a:r>
              <a:rPr lang="tr-TR" sz="2400" dirty="0" smtClean="0"/>
              <a:t> ÖNER</a:t>
            </a:r>
          </a:p>
          <a:p>
            <a:pPr>
              <a:buFont typeface="Arial" charset="0"/>
              <a:buNone/>
            </a:pPr>
            <a:r>
              <a:rPr lang="tr-TR" sz="2400" b="1" dirty="0" smtClean="0"/>
              <a:t> </a:t>
            </a:r>
            <a:endParaRPr lang="tr-TR" sz="2400" dirty="0" smtClean="0"/>
          </a:p>
        </p:txBody>
      </p:sp>
      <p:sp>
        <p:nvSpPr>
          <p:cNvPr id="3" name="2 Slayt Numarası Yer Tutucusu"/>
          <p:cNvSpPr>
            <a:spLocks noGrp="1"/>
          </p:cNvSpPr>
          <p:nvPr>
            <p:ph type="sldNum" sz="quarter" idx="12"/>
          </p:nvPr>
        </p:nvSpPr>
        <p:spPr/>
        <p:txBody>
          <a:bodyPr/>
          <a:lstStyle/>
          <a:p>
            <a:pPr>
              <a:defRPr/>
            </a:pPr>
            <a:fld id="{74E7402B-7FE2-4F8C-BF25-B79784D18E4F}" type="slidenum">
              <a:rPr lang="tr-TR" smtClean="0"/>
              <a:pPr>
                <a:defRPr/>
              </a:pPr>
              <a:t>15</a:t>
            </a:fld>
            <a:endParaRPr lang="tr-TR"/>
          </a:p>
        </p:txBody>
      </p:sp>
      <p:sp>
        <p:nvSpPr>
          <p:cNvPr id="6" name="5 Altbilgi Yer Tutucusu"/>
          <p:cNvSpPr>
            <a:spLocks noGrp="1"/>
          </p:cNvSpPr>
          <p:nvPr>
            <p:ph type="ftr" sz="quarter" idx="11"/>
          </p:nvPr>
        </p:nvSpPr>
        <p:spPr>
          <a:xfrm>
            <a:off x="4139952" y="6093296"/>
            <a:ext cx="2736304" cy="764704"/>
          </a:xfrm>
        </p:spPr>
        <p:txBody>
          <a:bodyPr/>
          <a:lstStyle/>
          <a:p>
            <a:pPr>
              <a:defRPr/>
            </a:pPr>
            <a:endParaRPr lang="tr-TR" sz="1400" dirty="0" smtClean="0">
              <a:solidFill>
                <a:srgbClr val="7030A0"/>
              </a:solidFill>
            </a:endParaRPr>
          </a:p>
          <a:p>
            <a:pPr>
              <a:defRPr/>
            </a:pPr>
            <a:endParaRPr lang="tr-TR" sz="1400" dirty="0" smtClean="0">
              <a:solidFill>
                <a:srgbClr val="7030A0"/>
              </a:solidFill>
            </a:endParaRPr>
          </a:p>
          <a:p>
            <a:pPr>
              <a:defRPr/>
            </a:pPr>
            <a:r>
              <a:rPr lang="tr-TR" dirty="0" smtClean="0">
                <a:solidFill>
                  <a:srgbClr val="7030A0"/>
                </a:solidFill>
              </a:rPr>
              <a:t>MEÜ </a:t>
            </a:r>
            <a:r>
              <a:rPr lang="tr-TR" dirty="0">
                <a:solidFill>
                  <a:srgbClr val="7030A0"/>
                </a:solidFill>
              </a:rPr>
              <a:t>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b="1" dirty="0" smtClean="0">
                <a:solidFill>
                  <a:srgbClr val="7030A0"/>
                </a:solidFill>
              </a:rPr>
              <a:t>Çalışma Grupları Üyeleri</a:t>
            </a:r>
            <a:r>
              <a:rPr lang="tr-TR" sz="1600" dirty="0" smtClean="0"/>
              <a:t> </a:t>
            </a:r>
          </a:p>
          <a:p>
            <a:pPr>
              <a:buFont typeface="Arial" charset="0"/>
              <a:buNone/>
            </a:pPr>
            <a:endParaRPr lang="tr-TR" sz="2000" dirty="0" smtClean="0"/>
          </a:p>
          <a:p>
            <a:pPr>
              <a:buFont typeface="Arial" charset="0"/>
              <a:buNone/>
            </a:pPr>
            <a:endParaRPr lang="tr-TR" sz="2000" dirty="0" smtClean="0"/>
          </a:p>
          <a:p>
            <a:pPr>
              <a:buFont typeface="Arial" charset="0"/>
              <a:buNone/>
            </a:pPr>
            <a:r>
              <a:rPr lang="tr-TR" sz="2000" dirty="0" smtClean="0"/>
              <a:t>3) </a:t>
            </a:r>
            <a:r>
              <a:rPr lang="tr-TR" sz="2400" dirty="0" smtClean="0"/>
              <a:t>YASAL DÜZENLEMEDE KADIN HAKLARI</a:t>
            </a:r>
          </a:p>
          <a:p>
            <a:pPr lvl="1"/>
            <a:r>
              <a:rPr lang="tr-TR" sz="2400" dirty="0" err="1" smtClean="0"/>
              <a:t>Öğr</a:t>
            </a:r>
            <a:r>
              <a:rPr lang="tr-TR" sz="2400" dirty="0" smtClean="0"/>
              <a:t>. Gör. Hülya CAN NUTKU</a:t>
            </a:r>
          </a:p>
          <a:p>
            <a:pPr lvl="1"/>
            <a:r>
              <a:rPr lang="tr-TR" sz="2400" dirty="0" err="1" smtClean="0"/>
              <a:t>Av.Nursen</a:t>
            </a:r>
            <a:r>
              <a:rPr lang="tr-TR" sz="2400" dirty="0" smtClean="0"/>
              <a:t> </a:t>
            </a:r>
            <a:r>
              <a:rPr lang="tr-TR" sz="2400" dirty="0" err="1" smtClean="0"/>
              <a:t>Yücesoy</a:t>
            </a:r>
            <a:r>
              <a:rPr lang="tr-TR" sz="2400" dirty="0" smtClean="0"/>
              <a:t> Temizkan</a:t>
            </a:r>
          </a:p>
          <a:p>
            <a:pPr lvl="1"/>
            <a:r>
              <a:rPr lang="tr-TR" sz="2400" dirty="0" err="1" smtClean="0"/>
              <a:t>Öğr</a:t>
            </a:r>
            <a:r>
              <a:rPr lang="tr-TR" sz="2400" dirty="0" smtClean="0"/>
              <a:t>.Gör.</a:t>
            </a:r>
            <a:r>
              <a:rPr lang="tr-TR" sz="2400" dirty="0" err="1" smtClean="0"/>
              <a:t>Nibal</a:t>
            </a:r>
            <a:r>
              <a:rPr lang="tr-TR" sz="2400" dirty="0" smtClean="0"/>
              <a:t> </a:t>
            </a:r>
            <a:r>
              <a:rPr lang="tr-TR" sz="2400" dirty="0" err="1" smtClean="0"/>
              <a:t>Tangör</a:t>
            </a:r>
            <a:endParaRPr lang="tr-TR" sz="2400" dirty="0" smtClean="0"/>
          </a:p>
          <a:p>
            <a:pPr>
              <a:buFont typeface="Arial" charset="0"/>
              <a:buNone/>
            </a:pPr>
            <a:r>
              <a:rPr lang="tr-TR" sz="2400" dirty="0" smtClean="0"/>
              <a:t>4) SİYASET VE KARAR MEKANİZMALARI</a:t>
            </a:r>
          </a:p>
          <a:p>
            <a:pPr lvl="1"/>
            <a:r>
              <a:rPr lang="tr-TR" sz="2400" dirty="0" smtClean="0"/>
              <a:t>Yrd.</a:t>
            </a:r>
            <a:r>
              <a:rPr lang="tr-TR" sz="2400" dirty="0" err="1" smtClean="0"/>
              <a:t>Doç.Dr</a:t>
            </a:r>
            <a:r>
              <a:rPr lang="tr-TR" sz="2400" dirty="0" smtClean="0"/>
              <a:t>.</a:t>
            </a:r>
            <a:r>
              <a:rPr lang="tr-TR" sz="2400" dirty="0" err="1" smtClean="0"/>
              <a:t>Göknil</a:t>
            </a:r>
            <a:r>
              <a:rPr lang="tr-TR" sz="2400" dirty="0" smtClean="0"/>
              <a:t> Erbaş</a:t>
            </a:r>
          </a:p>
          <a:p>
            <a:pPr lvl="1"/>
            <a:r>
              <a:rPr lang="tr-TR" sz="2400" dirty="0" err="1" smtClean="0"/>
              <a:t>Okt</a:t>
            </a:r>
            <a:r>
              <a:rPr lang="tr-TR" sz="2400" dirty="0" smtClean="0"/>
              <a:t>.Emel </a:t>
            </a:r>
            <a:r>
              <a:rPr lang="tr-TR" sz="2400" dirty="0" err="1" smtClean="0"/>
              <a:t>Yiğitçeoğlu</a:t>
            </a:r>
            <a:endParaRPr lang="tr-TR" sz="2400" dirty="0" smtClean="0"/>
          </a:p>
          <a:p>
            <a:pPr algn="ctr" eaLnBrk="1" hangingPunct="1">
              <a:buFont typeface="Arial" charset="0"/>
              <a:buNone/>
            </a:pPr>
            <a:endParaRPr lang="tr-TR" sz="1600" dirty="0" smtClean="0"/>
          </a:p>
          <a:p>
            <a:pPr>
              <a:buFont typeface="Arial" charset="0"/>
              <a:buNone/>
            </a:pPr>
            <a:r>
              <a:rPr lang="tr-TR" sz="1600" b="1" dirty="0" smtClean="0"/>
              <a:t> </a:t>
            </a:r>
            <a:endParaRPr lang="tr-TR" sz="1600" dirty="0" smtClean="0"/>
          </a:p>
        </p:txBody>
      </p:sp>
      <p:sp>
        <p:nvSpPr>
          <p:cNvPr id="3" name="2 Slayt Numarası Yer Tutucusu"/>
          <p:cNvSpPr>
            <a:spLocks noGrp="1"/>
          </p:cNvSpPr>
          <p:nvPr>
            <p:ph type="sldNum" sz="quarter" idx="12"/>
          </p:nvPr>
        </p:nvSpPr>
        <p:spPr/>
        <p:txBody>
          <a:bodyPr/>
          <a:lstStyle/>
          <a:p>
            <a:pPr>
              <a:defRPr/>
            </a:pPr>
            <a:fld id="{7B311768-FE5D-4898-B24D-345EF7C9451F}" type="slidenum">
              <a:rPr lang="tr-TR" smtClean="0"/>
              <a:pPr>
                <a:defRPr/>
              </a:pPr>
              <a:t>16</a:t>
            </a:fld>
            <a:endParaRPr lang="tr-TR"/>
          </a:p>
        </p:txBody>
      </p:sp>
      <p:sp>
        <p:nvSpPr>
          <p:cNvPr id="6"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İçerik Yer Tutucusu"/>
          <p:cNvSpPr>
            <a:spLocks noGrp="1"/>
          </p:cNvSpPr>
          <p:nvPr>
            <p:ph idx="1"/>
          </p:nvPr>
        </p:nvSpPr>
        <p:spPr>
          <a:xfrm>
            <a:off x="0" y="1500188"/>
            <a:ext cx="9144000" cy="5357812"/>
          </a:xfrm>
        </p:spPr>
        <p:txBody>
          <a:bodyPr/>
          <a:lstStyle/>
          <a:p>
            <a:pPr algn="ctr" eaLnBrk="1" hangingPunct="1">
              <a:buNone/>
            </a:pPr>
            <a:r>
              <a:rPr lang="tr-TR" b="1" dirty="0" smtClean="0">
                <a:solidFill>
                  <a:srgbClr val="7030A0"/>
                </a:solidFill>
              </a:rPr>
              <a:t>Çalışma Grupları</a:t>
            </a:r>
            <a:r>
              <a:rPr lang="tr-TR" sz="1600" dirty="0" smtClean="0"/>
              <a:t> </a:t>
            </a:r>
            <a:r>
              <a:rPr lang="tr-TR" b="1" dirty="0" smtClean="0">
                <a:solidFill>
                  <a:srgbClr val="7030A0"/>
                </a:solidFill>
              </a:rPr>
              <a:t>Üyeleri</a:t>
            </a:r>
            <a:r>
              <a:rPr lang="tr-TR" dirty="0" smtClean="0"/>
              <a:t> </a:t>
            </a:r>
          </a:p>
          <a:p>
            <a:pPr>
              <a:buFont typeface="Arial" charset="0"/>
              <a:buNone/>
            </a:pPr>
            <a:r>
              <a:rPr lang="tr-TR" sz="2000" dirty="0" smtClean="0"/>
              <a:t>5) </a:t>
            </a:r>
            <a:r>
              <a:rPr lang="tr-TR" sz="2400" dirty="0" smtClean="0"/>
              <a:t>EKONOMİK YAŞAMDA KADIN</a:t>
            </a:r>
          </a:p>
          <a:p>
            <a:pPr lvl="1"/>
            <a:r>
              <a:rPr lang="tr-TR" sz="2400" dirty="0" smtClean="0"/>
              <a:t>Prof. Dr. Bahar TANER</a:t>
            </a:r>
          </a:p>
          <a:p>
            <a:pPr lvl="1"/>
            <a:r>
              <a:rPr lang="tr-TR" sz="2400" dirty="0" smtClean="0"/>
              <a:t>Prof. Dr. Ayşe Gül YILGÖR</a:t>
            </a:r>
          </a:p>
          <a:p>
            <a:pPr lvl="1"/>
            <a:r>
              <a:rPr lang="tr-TR" sz="2400" dirty="0" smtClean="0"/>
              <a:t>Yrd. Doç. Dr. Berna ARSLAN</a:t>
            </a:r>
          </a:p>
          <a:p>
            <a:pPr lvl="1"/>
            <a:r>
              <a:rPr lang="tr-TR" sz="2400" dirty="0" smtClean="0"/>
              <a:t>Doç. Dr. </a:t>
            </a:r>
            <a:r>
              <a:rPr lang="tr-TR" sz="2400" dirty="0" err="1" smtClean="0"/>
              <a:t>Ayşehan</a:t>
            </a:r>
            <a:r>
              <a:rPr lang="tr-TR" sz="2400" dirty="0" smtClean="0"/>
              <a:t> ÇAKICI</a:t>
            </a:r>
          </a:p>
          <a:p>
            <a:pPr>
              <a:buFont typeface="Arial" charset="0"/>
              <a:buNone/>
            </a:pPr>
            <a:r>
              <a:rPr lang="tr-TR" sz="2400" dirty="0" smtClean="0"/>
              <a:t>6) GÖÇ VE YOKSULLUK</a:t>
            </a:r>
          </a:p>
          <a:p>
            <a:pPr lvl="1"/>
            <a:r>
              <a:rPr lang="tr-TR" sz="2400" dirty="0" smtClean="0"/>
              <a:t>Yrd. Doç. Dr. Bediz BAYRAKTAR</a:t>
            </a:r>
          </a:p>
          <a:p>
            <a:pPr lvl="1"/>
            <a:r>
              <a:rPr lang="tr-TR" sz="2400" dirty="0" smtClean="0"/>
              <a:t>Prof. Dr. Ayşe AZMAN</a:t>
            </a:r>
          </a:p>
          <a:p>
            <a:pPr lvl="1">
              <a:buNone/>
            </a:pPr>
            <a:endParaRPr lang="tr-TR" sz="2400" dirty="0" smtClean="0"/>
          </a:p>
          <a:p>
            <a:pPr algn="ctr" eaLnBrk="1" hangingPunct="1">
              <a:buFont typeface="Arial" charset="0"/>
              <a:buNone/>
            </a:pPr>
            <a:endParaRPr lang="tr-TR" sz="1600" dirty="0" smtClean="0"/>
          </a:p>
          <a:p>
            <a:pPr>
              <a:buFont typeface="Arial" charset="0"/>
              <a:buNone/>
            </a:pPr>
            <a:r>
              <a:rPr lang="tr-TR" sz="1600" b="1" dirty="0" smtClean="0"/>
              <a:t> </a:t>
            </a:r>
            <a:endParaRPr lang="tr-TR" sz="1600" dirty="0" smtClean="0"/>
          </a:p>
        </p:txBody>
      </p:sp>
      <p:sp>
        <p:nvSpPr>
          <p:cNvPr id="3" name="2 Slayt Numarası Yer Tutucusu"/>
          <p:cNvSpPr>
            <a:spLocks noGrp="1"/>
          </p:cNvSpPr>
          <p:nvPr>
            <p:ph type="sldNum" sz="quarter" idx="12"/>
          </p:nvPr>
        </p:nvSpPr>
        <p:spPr/>
        <p:txBody>
          <a:bodyPr/>
          <a:lstStyle/>
          <a:p>
            <a:pPr>
              <a:defRPr/>
            </a:pPr>
            <a:fld id="{BD8C4C71-6DA3-4376-B216-20EB66D8442F}" type="slidenum">
              <a:rPr lang="tr-TR" smtClean="0"/>
              <a:pPr>
                <a:defRPr/>
              </a:pPr>
              <a:t>17</a:t>
            </a:fld>
            <a:endParaRPr lang="tr-TR"/>
          </a:p>
        </p:txBody>
      </p:sp>
      <p:sp>
        <p:nvSpPr>
          <p:cNvPr id="6" name="5 Altbilgi Yer Tutucusu"/>
          <p:cNvSpPr>
            <a:spLocks noGrp="1"/>
          </p:cNvSpPr>
          <p:nvPr>
            <p:ph type="ftr" sz="quarter" idx="11"/>
          </p:nvPr>
        </p:nvSpPr>
        <p:spPr>
          <a:xfrm>
            <a:off x="3124200" y="6356350"/>
            <a:ext cx="2895600" cy="501650"/>
          </a:xfrm>
        </p:spPr>
        <p:txBody>
          <a:bodyPr/>
          <a:lstStyle/>
          <a:p>
            <a:pPr>
              <a:defRPr/>
            </a:pPr>
            <a:r>
              <a:rPr lang="tr-TR" sz="1400" dirty="0" smtClean="0">
                <a:solidFill>
                  <a:srgbClr val="7030A0"/>
                </a:solidFill>
              </a:rPr>
              <a:t>        </a:t>
            </a:r>
          </a:p>
          <a:p>
            <a:pPr>
              <a:defRPr/>
            </a:pPr>
            <a:r>
              <a:rPr lang="tr-TR" dirty="0" smtClean="0">
                <a:solidFill>
                  <a:srgbClr val="7030A0"/>
                </a:solidFill>
              </a:rPr>
              <a:t>MEÜ </a:t>
            </a:r>
            <a:r>
              <a:rPr lang="tr-TR" dirty="0">
                <a:solidFill>
                  <a:srgbClr val="7030A0"/>
                </a:solidFill>
              </a:rPr>
              <a:t>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İçerik Yer Tutucusu"/>
          <p:cNvSpPr>
            <a:spLocks noGrp="1"/>
          </p:cNvSpPr>
          <p:nvPr>
            <p:ph idx="1"/>
          </p:nvPr>
        </p:nvSpPr>
        <p:spPr>
          <a:xfrm>
            <a:off x="0" y="1500188"/>
            <a:ext cx="9144000" cy="5357812"/>
          </a:xfrm>
        </p:spPr>
        <p:txBody>
          <a:bodyPr/>
          <a:lstStyle/>
          <a:p>
            <a:pPr algn="ctr" eaLnBrk="1" hangingPunct="1">
              <a:buNone/>
            </a:pPr>
            <a:r>
              <a:rPr lang="tr-TR" b="1" dirty="0" smtClean="0">
                <a:solidFill>
                  <a:srgbClr val="7030A0"/>
                </a:solidFill>
              </a:rPr>
              <a:t>Çalışma Grupları Üyeleri</a:t>
            </a:r>
            <a:r>
              <a:rPr lang="tr-TR" sz="1000" dirty="0" smtClean="0"/>
              <a:t> </a:t>
            </a:r>
            <a:r>
              <a:rPr lang="tr-TR" sz="1600" dirty="0" smtClean="0"/>
              <a:t> </a:t>
            </a:r>
          </a:p>
          <a:p>
            <a:pPr>
              <a:buNone/>
            </a:pPr>
            <a:r>
              <a:rPr lang="tr-TR" sz="2000" dirty="0" smtClean="0"/>
              <a:t> 7) KADIN VE MEDYA</a:t>
            </a:r>
          </a:p>
          <a:p>
            <a:pPr lvl="1"/>
            <a:r>
              <a:rPr lang="tr-TR" sz="2000" dirty="0" smtClean="0"/>
              <a:t>Doç. Dr. Aslıhan Doğan YALÇIN</a:t>
            </a:r>
          </a:p>
          <a:p>
            <a:pPr lvl="1"/>
            <a:r>
              <a:rPr lang="tr-TR" sz="2000" dirty="0" smtClean="0"/>
              <a:t>Doç. Dr. Senem DURUEL</a:t>
            </a:r>
          </a:p>
          <a:p>
            <a:pPr lvl="1"/>
            <a:r>
              <a:rPr lang="tr-TR" sz="2000" dirty="0" smtClean="0"/>
              <a:t>Yrd.</a:t>
            </a:r>
            <a:r>
              <a:rPr lang="tr-TR" sz="2000" dirty="0" err="1" smtClean="0"/>
              <a:t>Doç.Dr</a:t>
            </a:r>
            <a:r>
              <a:rPr lang="tr-TR" sz="2000" dirty="0" smtClean="0"/>
              <a:t>.Berna ASLAN</a:t>
            </a:r>
          </a:p>
          <a:p>
            <a:pPr lvl="1">
              <a:buNone/>
            </a:pPr>
            <a:endParaRPr lang="tr-TR" sz="2000" dirty="0" smtClean="0"/>
          </a:p>
          <a:p>
            <a:pPr marL="342900" lvl="1" indent="-342900">
              <a:buNone/>
            </a:pPr>
            <a:r>
              <a:rPr lang="tr-TR" sz="2000" dirty="0" smtClean="0"/>
              <a:t>8) FELSEFE BİLİM VE KADIN </a:t>
            </a:r>
          </a:p>
          <a:p>
            <a:pPr lvl="1"/>
            <a:r>
              <a:rPr lang="tr-TR" sz="2000" dirty="0" smtClean="0"/>
              <a:t>Doç. Dr. </a:t>
            </a:r>
            <a:r>
              <a:rPr lang="tr-TR" sz="2000" dirty="0" err="1" smtClean="0"/>
              <a:t>Zehragül</a:t>
            </a:r>
            <a:r>
              <a:rPr lang="tr-TR" sz="2000" dirty="0" smtClean="0"/>
              <a:t> AŞKIN</a:t>
            </a:r>
          </a:p>
          <a:p>
            <a:pPr lvl="1"/>
            <a:r>
              <a:rPr lang="tr-TR" sz="2000" dirty="0" smtClean="0"/>
              <a:t>Doç. Dr. </a:t>
            </a:r>
            <a:r>
              <a:rPr lang="tr-TR" sz="2000" dirty="0" err="1" smtClean="0"/>
              <a:t>Efrumiye</a:t>
            </a:r>
            <a:r>
              <a:rPr lang="tr-TR" sz="2000" dirty="0" smtClean="0"/>
              <a:t> ERTEKİN</a:t>
            </a:r>
          </a:p>
          <a:p>
            <a:pPr lvl="1"/>
            <a:r>
              <a:rPr lang="tr-TR" sz="2000" dirty="0" err="1" smtClean="0"/>
              <a:t>Öğr</a:t>
            </a:r>
            <a:r>
              <a:rPr lang="tr-TR" sz="2000" dirty="0" smtClean="0"/>
              <a:t>.Gör.Hülya CAN NUTKU</a:t>
            </a:r>
          </a:p>
        </p:txBody>
      </p:sp>
      <p:sp>
        <p:nvSpPr>
          <p:cNvPr id="3" name="2 Slayt Numarası Yer Tutucusu"/>
          <p:cNvSpPr>
            <a:spLocks noGrp="1"/>
          </p:cNvSpPr>
          <p:nvPr>
            <p:ph type="sldNum" sz="quarter" idx="12"/>
          </p:nvPr>
        </p:nvSpPr>
        <p:spPr/>
        <p:txBody>
          <a:bodyPr/>
          <a:lstStyle/>
          <a:p>
            <a:pPr>
              <a:defRPr/>
            </a:pPr>
            <a:fld id="{BD8C4C71-6DA3-4376-B216-20EB66D8442F}" type="slidenum">
              <a:rPr lang="tr-TR" smtClean="0"/>
              <a:pPr>
                <a:defRPr/>
              </a:pPr>
              <a:t>18</a:t>
            </a:fld>
            <a:endParaRPr lang="tr-TR"/>
          </a:p>
        </p:txBody>
      </p:sp>
      <p:sp>
        <p:nvSpPr>
          <p:cNvPr id="6"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İçerik Yer Tutucusu"/>
          <p:cNvSpPr>
            <a:spLocks noGrp="1"/>
          </p:cNvSpPr>
          <p:nvPr>
            <p:ph idx="1"/>
          </p:nvPr>
        </p:nvSpPr>
        <p:spPr>
          <a:xfrm>
            <a:off x="0" y="1500188"/>
            <a:ext cx="9144000" cy="5357812"/>
          </a:xfrm>
        </p:spPr>
        <p:txBody>
          <a:bodyPr/>
          <a:lstStyle/>
          <a:p>
            <a:pPr algn="ctr" eaLnBrk="1" hangingPunct="1">
              <a:buNone/>
            </a:pPr>
            <a:r>
              <a:rPr lang="tr-TR" b="1" dirty="0" smtClean="0">
                <a:solidFill>
                  <a:srgbClr val="7030A0"/>
                </a:solidFill>
              </a:rPr>
              <a:t>Çalışma Grupları Üyeleri</a:t>
            </a:r>
            <a:r>
              <a:rPr lang="tr-TR" sz="1600" dirty="0" smtClean="0"/>
              <a:t> </a:t>
            </a:r>
            <a:r>
              <a:rPr lang="tr-TR" b="1" dirty="0" smtClean="0">
                <a:solidFill>
                  <a:srgbClr val="7030A0"/>
                </a:solidFill>
              </a:rPr>
              <a:t> </a:t>
            </a:r>
            <a:r>
              <a:rPr lang="tr-TR" sz="1600" dirty="0" smtClean="0"/>
              <a:t> </a:t>
            </a:r>
          </a:p>
          <a:p>
            <a:pPr>
              <a:buNone/>
            </a:pPr>
            <a:r>
              <a:rPr lang="tr-TR" sz="2000" dirty="0" smtClean="0"/>
              <a:t> 9) MOBBİNG ÇALIŞMA GRUBU</a:t>
            </a:r>
          </a:p>
          <a:p>
            <a:pPr lvl="1"/>
            <a:r>
              <a:rPr lang="tr-TR" sz="2000" dirty="0" err="1" smtClean="0"/>
              <a:t>Prof.Dr</a:t>
            </a:r>
            <a:r>
              <a:rPr lang="tr-TR" sz="2000" dirty="0" smtClean="0"/>
              <a:t>.Bahar TANER</a:t>
            </a:r>
          </a:p>
          <a:p>
            <a:pPr lvl="1"/>
            <a:r>
              <a:rPr lang="tr-TR" sz="2000" dirty="0" smtClean="0"/>
              <a:t>Prof. Dr. Ayşe AZMAN</a:t>
            </a:r>
          </a:p>
          <a:p>
            <a:pPr lvl="1"/>
            <a:r>
              <a:rPr lang="tr-TR" sz="2000" dirty="0" err="1" smtClean="0"/>
              <a:t>Doç.Dr</a:t>
            </a:r>
            <a:r>
              <a:rPr lang="tr-TR" sz="2000" dirty="0" smtClean="0"/>
              <a:t>.Cemile ÇELİK</a:t>
            </a:r>
          </a:p>
          <a:p>
            <a:pPr lvl="1"/>
            <a:r>
              <a:rPr lang="tr-TR" sz="2000" dirty="0" smtClean="0"/>
              <a:t>Yrd.</a:t>
            </a:r>
            <a:r>
              <a:rPr lang="tr-TR" sz="2000" dirty="0" err="1" smtClean="0"/>
              <a:t>Doç.Dr</a:t>
            </a:r>
            <a:r>
              <a:rPr lang="tr-TR" sz="2000" dirty="0" smtClean="0"/>
              <a:t>.Duygu VEFİKULUÇAY</a:t>
            </a:r>
          </a:p>
          <a:p>
            <a:pPr lvl="1"/>
            <a:r>
              <a:rPr lang="tr-TR" sz="2000" dirty="0" smtClean="0"/>
              <a:t>Yrd.</a:t>
            </a:r>
            <a:r>
              <a:rPr lang="tr-TR" sz="2000" dirty="0" err="1" smtClean="0"/>
              <a:t>Doç.Dr</a:t>
            </a:r>
            <a:r>
              <a:rPr lang="tr-TR" sz="2000" dirty="0" smtClean="0"/>
              <a:t>.</a:t>
            </a:r>
            <a:r>
              <a:rPr lang="tr-TR" sz="2000" dirty="0" err="1" smtClean="0"/>
              <a:t>Seva</a:t>
            </a:r>
            <a:r>
              <a:rPr lang="tr-TR" sz="2000" dirty="0" smtClean="0"/>
              <a:t> ÖNER</a:t>
            </a:r>
          </a:p>
          <a:p>
            <a:pPr lvl="1"/>
            <a:r>
              <a:rPr lang="tr-TR" sz="2000" dirty="0" smtClean="0"/>
              <a:t>Yrd.</a:t>
            </a:r>
            <a:r>
              <a:rPr lang="tr-TR" sz="2000" dirty="0" err="1" smtClean="0"/>
              <a:t>Doç.Dr</a:t>
            </a:r>
            <a:r>
              <a:rPr lang="tr-TR" sz="2000" dirty="0" smtClean="0"/>
              <a:t>.Nazik GÖKTAŞ</a:t>
            </a:r>
          </a:p>
          <a:p>
            <a:pPr lvl="1"/>
            <a:r>
              <a:rPr lang="tr-TR" sz="2000" dirty="0" smtClean="0"/>
              <a:t>Yrd.</a:t>
            </a:r>
            <a:r>
              <a:rPr lang="tr-TR" sz="2000" dirty="0" err="1" smtClean="0"/>
              <a:t>Doç.Dr</a:t>
            </a:r>
            <a:r>
              <a:rPr lang="tr-TR" sz="2000" dirty="0" smtClean="0"/>
              <a:t>.Berna ASLAN</a:t>
            </a:r>
          </a:p>
          <a:p>
            <a:pPr lvl="1"/>
            <a:r>
              <a:rPr lang="tr-TR" sz="2000" dirty="0" smtClean="0"/>
              <a:t>Yrd.</a:t>
            </a:r>
            <a:r>
              <a:rPr lang="tr-TR" sz="2000" dirty="0" err="1" smtClean="0"/>
              <a:t>Doç.Dr</a:t>
            </a:r>
            <a:r>
              <a:rPr lang="tr-TR" sz="2000" dirty="0" smtClean="0"/>
              <a:t>.Mualla YILMAZ</a:t>
            </a:r>
          </a:p>
          <a:p>
            <a:pPr lvl="1"/>
            <a:r>
              <a:rPr lang="tr-TR" sz="2000" dirty="0" smtClean="0"/>
              <a:t>Yrd.</a:t>
            </a:r>
            <a:r>
              <a:rPr lang="tr-TR" sz="2000" dirty="0" err="1" smtClean="0"/>
              <a:t>Doç.Dr</a:t>
            </a:r>
            <a:r>
              <a:rPr lang="tr-TR" sz="2000" dirty="0" smtClean="0"/>
              <a:t>.Fazilet KARAKUŞ</a:t>
            </a:r>
          </a:p>
          <a:p>
            <a:pPr lvl="1"/>
            <a:r>
              <a:rPr lang="tr-TR" sz="2000" dirty="0" err="1" smtClean="0"/>
              <a:t>Av.Nursen</a:t>
            </a:r>
            <a:r>
              <a:rPr lang="tr-TR" sz="2000" dirty="0" smtClean="0"/>
              <a:t> YÜCESOY TEMİZKAN</a:t>
            </a:r>
          </a:p>
          <a:p>
            <a:pPr lvl="1">
              <a:buNone/>
            </a:pPr>
            <a:endParaRPr lang="tr-TR" sz="2000" dirty="0" smtClean="0"/>
          </a:p>
          <a:p>
            <a:pPr lvl="1">
              <a:buNone/>
            </a:pPr>
            <a:endParaRPr lang="tr-TR" sz="2000" dirty="0" smtClean="0"/>
          </a:p>
        </p:txBody>
      </p:sp>
      <p:sp>
        <p:nvSpPr>
          <p:cNvPr id="3" name="2 Slayt Numarası Yer Tutucusu"/>
          <p:cNvSpPr>
            <a:spLocks noGrp="1"/>
          </p:cNvSpPr>
          <p:nvPr>
            <p:ph type="sldNum" sz="quarter" idx="12"/>
          </p:nvPr>
        </p:nvSpPr>
        <p:spPr/>
        <p:txBody>
          <a:bodyPr/>
          <a:lstStyle/>
          <a:p>
            <a:pPr>
              <a:defRPr/>
            </a:pPr>
            <a:fld id="{BD8C4C71-6DA3-4376-B216-20EB66D8442F}" type="slidenum">
              <a:rPr lang="tr-TR" smtClean="0"/>
              <a:pPr>
                <a:defRPr/>
              </a:pPr>
              <a:t>19</a:t>
            </a:fld>
            <a:endParaRPr lang="tr-TR"/>
          </a:p>
        </p:txBody>
      </p:sp>
      <p:sp>
        <p:nvSpPr>
          <p:cNvPr id="6" name="5 Altbilgi Yer Tutucusu"/>
          <p:cNvSpPr>
            <a:spLocks noGrp="1"/>
          </p:cNvSpPr>
          <p:nvPr>
            <p:ph type="ftr" sz="quarter" idx="11"/>
          </p:nvPr>
        </p:nvSpPr>
        <p:spPr>
          <a:xfrm>
            <a:off x="3124200" y="6356350"/>
            <a:ext cx="2895600" cy="501650"/>
          </a:xfrm>
        </p:spPr>
        <p:txBody>
          <a:bodyPr/>
          <a:lstStyle/>
          <a:p>
            <a:pPr>
              <a:defRPr/>
            </a:pPr>
            <a:endParaRPr lang="tr-TR" sz="1400" dirty="0" smtClean="0">
              <a:solidFill>
                <a:srgbClr val="7030A0"/>
              </a:solidFill>
            </a:endParaRPr>
          </a:p>
          <a:p>
            <a:pPr>
              <a:defRPr/>
            </a:pPr>
            <a:r>
              <a:rPr lang="tr-TR" dirty="0" smtClean="0">
                <a:solidFill>
                  <a:srgbClr val="7030A0"/>
                </a:solidFill>
              </a:rPr>
              <a:t>MEÜ </a:t>
            </a:r>
            <a:r>
              <a:rPr lang="tr-TR" dirty="0">
                <a:solidFill>
                  <a:srgbClr val="7030A0"/>
                </a:solidFill>
              </a:rPr>
              <a:t>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İçerik Yer Tutucusu"/>
          <p:cNvSpPr>
            <a:spLocks noGrp="1"/>
          </p:cNvSpPr>
          <p:nvPr>
            <p:ph idx="1"/>
          </p:nvPr>
        </p:nvSpPr>
        <p:spPr>
          <a:xfrm>
            <a:off x="0" y="1571625"/>
            <a:ext cx="9144000" cy="5257800"/>
          </a:xfrm>
        </p:spPr>
        <p:txBody>
          <a:bodyPr/>
          <a:lstStyle/>
          <a:p>
            <a:pPr algn="ctr" eaLnBrk="1" hangingPunct="1">
              <a:buFont typeface="Arial" charset="0"/>
              <a:buNone/>
            </a:pPr>
            <a:r>
              <a:rPr lang="tr-TR" b="1" dirty="0" smtClean="0">
                <a:solidFill>
                  <a:srgbClr val="7030A0"/>
                </a:solidFill>
              </a:rPr>
              <a:t>Tarihçe</a:t>
            </a:r>
          </a:p>
          <a:p>
            <a:pPr eaLnBrk="1" hangingPunct="1">
              <a:buFont typeface="Wingdings" pitchFamily="2" charset="2"/>
              <a:buChar char="Ø"/>
            </a:pPr>
            <a:r>
              <a:rPr lang="tr-TR" dirty="0" smtClean="0"/>
              <a:t>8 Nisan 1997 tarih ve 22958 sayılı resmi gazetede yönetmeliğin yayınlanması ile faaliyetlerine başlamıştır. </a:t>
            </a:r>
          </a:p>
          <a:p>
            <a:pPr eaLnBrk="1" hangingPunct="1">
              <a:buFont typeface="Wingdings" pitchFamily="2" charset="2"/>
              <a:buChar char="Ø"/>
            </a:pPr>
            <a:r>
              <a:rPr lang="tr-TR" dirty="0" smtClean="0"/>
              <a:t>ME.Ü. bünyesinde, Kadın sorunlarını araştırma ve geliştirme hizmetleri veren bir hizmet birimidir. </a:t>
            </a:r>
          </a:p>
          <a:p>
            <a:pPr eaLnBrk="1" hangingPunct="1">
              <a:buFont typeface="Wingdings" pitchFamily="2" charset="2"/>
              <a:buChar char="Ø"/>
            </a:pPr>
            <a:r>
              <a:rPr lang="tr-TR" dirty="0" smtClean="0"/>
              <a:t>ME.Ü. Rektörlüğü’ne bağlı bir birimdir.</a:t>
            </a:r>
            <a:br>
              <a:rPr lang="tr-TR" dirty="0" smtClean="0"/>
            </a:br>
            <a:r>
              <a:rPr lang="tr-TR" dirty="0" smtClean="0"/>
              <a:t/>
            </a:r>
            <a:br>
              <a:rPr lang="tr-TR" dirty="0" smtClean="0"/>
            </a:br>
            <a:endParaRPr lang="tr-TR" dirty="0" smtClean="0"/>
          </a:p>
          <a:p>
            <a:pPr eaLnBrk="1" hangingPunct="1"/>
            <a:endParaRPr lang="tr-TR" dirty="0" smtClean="0"/>
          </a:p>
        </p:txBody>
      </p:sp>
      <p:sp>
        <p:nvSpPr>
          <p:cNvPr id="5" name="4 Slayt Numarası Yer Tutucusu"/>
          <p:cNvSpPr>
            <a:spLocks noGrp="1"/>
          </p:cNvSpPr>
          <p:nvPr>
            <p:ph type="sldNum" sz="quarter" idx="12"/>
          </p:nvPr>
        </p:nvSpPr>
        <p:spPr/>
        <p:txBody>
          <a:bodyPr/>
          <a:lstStyle/>
          <a:p>
            <a:pPr>
              <a:defRPr/>
            </a:pPr>
            <a:fld id="{2122E1E3-0BBC-4371-8D16-A34C6DFABF71}" type="slidenum">
              <a:rPr lang="tr-TR" smtClean="0"/>
              <a:pPr>
                <a:defRPr/>
              </a:pPr>
              <a:t>2</a:t>
            </a:fld>
            <a:endParaRPr lang="tr-TR" dirty="0"/>
          </a:p>
        </p:txBody>
      </p:sp>
      <p:sp>
        <p:nvSpPr>
          <p:cNvPr id="7" name="5 Altbilgi Yer Tutucusu"/>
          <p:cNvSpPr>
            <a:spLocks noGrp="1"/>
          </p:cNvSpPr>
          <p:nvPr>
            <p:ph type="ftr" sz="quarter" idx="11"/>
          </p:nvPr>
        </p:nvSpPr>
        <p:spPr>
          <a:xfrm>
            <a:off x="3124200" y="6492875"/>
            <a:ext cx="2895600" cy="365125"/>
          </a:xfrm>
        </p:spPr>
        <p:txBody>
          <a:bodyPr/>
          <a:lstStyle/>
          <a:p>
            <a:pPr>
              <a:defRPr/>
            </a:pPr>
            <a:r>
              <a:rPr lang="tr-TR" sz="1400" dirty="0">
                <a:solidFill>
                  <a:srgbClr val="7030A0"/>
                </a:solidFill>
              </a:rPr>
              <a:t>MEÜ MERKAM, </a:t>
            </a:r>
            <a:r>
              <a:rPr lang="tr-TR" sz="1400" dirty="0" smtClean="0">
                <a:solidFill>
                  <a:srgbClr val="7030A0"/>
                </a:solidFill>
              </a:rPr>
              <a:t>2014</a:t>
            </a:r>
            <a:endParaRPr lang="tr-TR" sz="1400"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b="1" dirty="0" smtClean="0">
                <a:solidFill>
                  <a:srgbClr val="7030A0"/>
                </a:solidFill>
              </a:rPr>
              <a:t>Çalışma Grupları Üyeleri</a:t>
            </a:r>
            <a:r>
              <a:rPr lang="tr-TR" sz="1600" dirty="0" smtClean="0"/>
              <a:t> </a:t>
            </a:r>
          </a:p>
          <a:p>
            <a:pPr>
              <a:buNone/>
            </a:pPr>
            <a:r>
              <a:rPr lang="tr-TR" sz="2000" dirty="0" smtClean="0"/>
              <a:t> 9) MOBBİNG ÇALIŞMA GRUBU</a:t>
            </a:r>
          </a:p>
          <a:p>
            <a:pPr lvl="1"/>
            <a:r>
              <a:rPr lang="tr-TR" sz="2000" dirty="0" err="1" smtClean="0"/>
              <a:t>Öğr</a:t>
            </a:r>
            <a:r>
              <a:rPr lang="tr-TR" sz="2000" dirty="0" smtClean="0"/>
              <a:t>.Gör.Asiye UZEL</a:t>
            </a:r>
          </a:p>
          <a:p>
            <a:pPr lvl="1"/>
            <a:r>
              <a:rPr lang="tr-TR" sz="2000" dirty="0" err="1" smtClean="0"/>
              <a:t>Öğr</a:t>
            </a:r>
            <a:r>
              <a:rPr lang="tr-TR" sz="2000" dirty="0" smtClean="0"/>
              <a:t> Gör.Feyza TOKTAŞ</a:t>
            </a:r>
          </a:p>
          <a:p>
            <a:pPr lvl="1"/>
            <a:r>
              <a:rPr lang="tr-TR" sz="2000" dirty="0" err="1" smtClean="0"/>
              <a:t>Öğr</a:t>
            </a:r>
            <a:r>
              <a:rPr lang="tr-TR" sz="2000" dirty="0" smtClean="0"/>
              <a:t>.Gör.Hülya CAN NUTKU</a:t>
            </a:r>
          </a:p>
          <a:p>
            <a:pPr lvl="1"/>
            <a:r>
              <a:rPr lang="tr-TR" sz="2000" dirty="0" err="1" smtClean="0"/>
              <a:t>Öğr</a:t>
            </a:r>
            <a:r>
              <a:rPr lang="tr-TR" sz="2000" dirty="0" smtClean="0"/>
              <a:t>.Gör.Tuba GÜNER</a:t>
            </a:r>
          </a:p>
          <a:p>
            <a:pPr lvl="1"/>
            <a:r>
              <a:rPr lang="tr-TR" sz="2000" dirty="0" err="1" smtClean="0"/>
              <a:t>Okt</a:t>
            </a:r>
            <a:r>
              <a:rPr lang="tr-TR" sz="2000" dirty="0" smtClean="0"/>
              <a:t>.Gökçe ESEN</a:t>
            </a:r>
          </a:p>
          <a:p>
            <a:pPr lvl="1"/>
            <a:r>
              <a:rPr lang="tr-TR" sz="2000" dirty="0" smtClean="0"/>
              <a:t>Pelin ÖZÜÖLMEZ</a:t>
            </a:r>
          </a:p>
          <a:p>
            <a:pPr lvl="1">
              <a:buNone/>
            </a:pPr>
            <a:endParaRPr lang="tr-TR" sz="2000" i="1" dirty="0" smtClean="0"/>
          </a:p>
        </p:txBody>
      </p:sp>
      <p:sp>
        <p:nvSpPr>
          <p:cNvPr id="3" name="2 Slayt Numarası Yer Tutucusu"/>
          <p:cNvSpPr>
            <a:spLocks noGrp="1"/>
          </p:cNvSpPr>
          <p:nvPr>
            <p:ph type="sldNum" sz="quarter" idx="12"/>
          </p:nvPr>
        </p:nvSpPr>
        <p:spPr/>
        <p:txBody>
          <a:bodyPr/>
          <a:lstStyle/>
          <a:p>
            <a:pPr>
              <a:defRPr/>
            </a:pPr>
            <a:fld id="{BD8C4C71-6DA3-4376-B216-20EB66D8442F}" type="slidenum">
              <a:rPr lang="tr-TR" smtClean="0"/>
              <a:pPr>
                <a:defRPr/>
              </a:pPr>
              <a:t>20</a:t>
            </a:fld>
            <a:endParaRPr lang="tr-TR"/>
          </a:p>
        </p:txBody>
      </p:sp>
      <p:sp>
        <p:nvSpPr>
          <p:cNvPr id="6"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21</a:t>
            </a:fld>
            <a:endParaRPr lang="tr-TR"/>
          </a:p>
        </p:txBody>
      </p:sp>
      <p:sp>
        <p:nvSpPr>
          <p:cNvPr id="4" name="3 Dikdörtgen"/>
          <p:cNvSpPr/>
          <p:nvPr/>
        </p:nvSpPr>
        <p:spPr>
          <a:xfrm>
            <a:off x="0" y="1628800"/>
            <a:ext cx="9144000" cy="3354765"/>
          </a:xfrm>
          <a:prstGeom prst="rect">
            <a:avLst/>
          </a:prstGeom>
        </p:spPr>
        <p:txBody>
          <a:bodyPr wrap="square">
            <a:spAutoFit/>
          </a:bodyPr>
          <a:lstStyle/>
          <a:p>
            <a:pPr marL="0" lvl="1" algn="ctr"/>
            <a:r>
              <a:rPr lang="tr-TR" sz="3200" b="1" dirty="0" smtClean="0">
                <a:solidFill>
                  <a:srgbClr val="7030A0"/>
                </a:solidFill>
                <a:latin typeface="+mn-lt"/>
              </a:rPr>
              <a:t> Çalışma  Grupları Üyeleri</a:t>
            </a:r>
          </a:p>
          <a:p>
            <a:pPr marL="0" lvl="1"/>
            <a:r>
              <a:rPr lang="tr-TR" sz="2000" dirty="0" smtClean="0">
                <a:latin typeface="+mn-lt"/>
              </a:rPr>
              <a:t>10)CİNSEL TACİZ ÇALIŞMA GRUBU</a:t>
            </a:r>
          </a:p>
          <a:p>
            <a:pPr marL="0" lvl="1">
              <a:buFontTx/>
              <a:buChar char="-"/>
            </a:pPr>
            <a:r>
              <a:rPr lang="tr-TR" sz="2000" dirty="0" err="1" smtClean="0">
                <a:latin typeface="+mn-lt"/>
              </a:rPr>
              <a:t>Prof.Dr</a:t>
            </a:r>
            <a:r>
              <a:rPr lang="tr-TR" sz="2000" dirty="0" smtClean="0">
                <a:latin typeface="+mn-lt"/>
              </a:rPr>
              <a:t>.Ayşe Gül YILGÖR</a:t>
            </a:r>
          </a:p>
          <a:p>
            <a:pPr marL="0" lvl="1">
              <a:buFontTx/>
              <a:buChar char="-"/>
            </a:pPr>
            <a:r>
              <a:rPr lang="tr-TR" sz="2000" dirty="0" err="1" smtClean="0">
                <a:latin typeface="+mn-lt"/>
              </a:rPr>
              <a:t>Doç.Dr</a:t>
            </a:r>
            <a:r>
              <a:rPr lang="tr-TR" sz="2000" dirty="0" smtClean="0">
                <a:latin typeface="+mn-lt"/>
              </a:rPr>
              <a:t>.Aslıhan Topçu</a:t>
            </a:r>
          </a:p>
          <a:p>
            <a:pPr marL="0" lvl="1">
              <a:buFontTx/>
              <a:buChar char="-"/>
            </a:pPr>
            <a:r>
              <a:rPr lang="tr-TR" sz="2000" dirty="0" smtClean="0">
                <a:latin typeface="+mn-lt"/>
              </a:rPr>
              <a:t>Yrd.</a:t>
            </a:r>
            <a:r>
              <a:rPr lang="tr-TR" sz="2000" dirty="0" err="1" smtClean="0">
                <a:latin typeface="+mn-lt"/>
              </a:rPr>
              <a:t>Doç.Dr</a:t>
            </a:r>
            <a:r>
              <a:rPr lang="tr-TR" sz="2000" dirty="0" smtClean="0">
                <a:latin typeface="+mn-lt"/>
              </a:rPr>
              <a:t>.Bediz YILMAZ BAYRAKTAR</a:t>
            </a:r>
          </a:p>
          <a:p>
            <a:pPr marL="0" lvl="1">
              <a:buFontTx/>
              <a:buChar char="-"/>
            </a:pPr>
            <a:r>
              <a:rPr lang="tr-TR" sz="2000" dirty="0" smtClean="0">
                <a:latin typeface="+mn-lt"/>
              </a:rPr>
              <a:t> Arş.Gör.Özen KURTULUŞ</a:t>
            </a:r>
          </a:p>
          <a:p>
            <a:pPr marL="0" lvl="1">
              <a:buFontTx/>
              <a:buChar char="-"/>
            </a:pPr>
            <a:r>
              <a:rPr lang="tr-TR" sz="2000" dirty="0" smtClean="0">
                <a:latin typeface="+mn-lt"/>
              </a:rPr>
              <a:t> Arş.Gör.</a:t>
            </a:r>
            <a:r>
              <a:rPr lang="tr-TR" sz="2000" dirty="0" err="1" smtClean="0">
                <a:latin typeface="+mn-lt"/>
              </a:rPr>
              <a:t>Selver</a:t>
            </a:r>
            <a:r>
              <a:rPr lang="tr-TR" sz="2000" dirty="0" smtClean="0">
                <a:latin typeface="+mn-lt"/>
              </a:rPr>
              <a:t> DİKKOL</a:t>
            </a:r>
          </a:p>
          <a:p>
            <a:pPr marL="0" lvl="1"/>
            <a:endParaRPr lang="tr-TR" sz="2000" dirty="0" smtClean="0">
              <a:latin typeface="+mn-lt"/>
            </a:endParaRPr>
          </a:p>
          <a:p>
            <a:pPr marL="0" lvl="1"/>
            <a:endParaRPr lang="tr-TR" sz="2000" dirty="0" smtClean="0">
              <a:latin typeface="+mn-lt"/>
            </a:endParaRPr>
          </a:p>
          <a:p>
            <a:pPr algn="ctr"/>
            <a:endParaRPr lang="tr-TR" sz="20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b="1" dirty="0" smtClean="0">
                <a:solidFill>
                  <a:srgbClr val="7030A0"/>
                </a:solidFill>
              </a:rPr>
              <a:t>Etkinlikler</a:t>
            </a:r>
            <a:endParaRPr lang="tr-TR" dirty="0" smtClean="0"/>
          </a:p>
          <a:p>
            <a:pPr eaLnBrk="1" hangingPunct="1">
              <a:buFont typeface="Arial" charset="0"/>
              <a:buNone/>
            </a:pPr>
            <a:r>
              <a:rPr lang="tr-TR" dirty="0" smtClean="0"/>
              <a:t>	MERKAM; Eğitim-Öğretim dönemi süresince </a:t>
            </a:r>
          </a:p>
          <a:p>
            <a:pPr eaLnBrk="1" hangingPunct="1">
              <a:buFont typeface="Wingdings" pitchFamily="2" charset="2"/>
              <a:buChar char="Ø"/>
            </a:pPr>
            <a:r>
              <a:rPr lang="tr-TR" dirty="0" smtClean="0"/>
              <a:t>bireysel, </a:t>
            </a:r>
          </a:p>
          <a:p>
            <a:pPr eaLnBrk="1" hangingPunct="1">
              <a:buFont typeface="Wingdings" pitchFamily="2" charset="2"/>
              <a:buChar char="Ø"/>
            </a:pPr>
            <a:r>
              <a:rPr lang="tr-TR" dirty="0" smtClean="0"/>
              <a:t>sosyal, </a:t>
            </a:r>
          </a:p>
          <a:p>
            <a:pPr eaLnBrk="1" hangingPunct="1">
              <a:buFont typeface="Wingdings" pitchFamily="2" charset="2"/>
              <a:buChar char="Ø"/>
            </a:pPr>
            <a:r>
              <a:rPr lang="tr-TR" dirty="0" smtClean="0"/>
              <a:t>eğitsel,</a:t>
            </a:r>
          </a:p>
          <a:p>
            <a:pPr eaLnBrk="1" hangingPunct="1">
              <a:buFont typeface="Wingdings" pitchFamily="2" charset="2"/>
              <a:buChar char="Ø"/>
            </a:pPr>
            <a:r>
              <a:rPr lang="tr-TR" dirty="0" smtClean="0"/>
              <a:t>mesleki gelişime </a:t>
            </a:r>
          </a:p>
          <a:p>
            <a:pPr eaLnBrk="1" hangingPunct="1">
              <a:buFont typeface="Arial" charset="0"/>
              <a:buNone/>
            </a:pPr>
            <a:r>
              <a:rPr lang="tr-TR" dirty="0" smtClean="0"/>
              <a:t>	yönelik çeşitli konularda, ilgi duyan tüm bireylerin katılımına açık olan, yapılandırılmış seminerler yoluyla bilgilendirme etkinliklerinde bulunur.</a:t>
            </a:r>
          </a:p>
        </p:txBody>
      </p:sp>
      <p:sp>
        <p:nvSpPr>
          <p:cNvPr id="3" name="2 Slayt Numarası Yer Tutucusu"/>
          <p:cNvSpPr>
            <a:spLocks noGrp="1"/>
          </p:cNvSpPr>
          <p:nvPr>
            <p:ph type="sldNum" sz="quarter" idx="12"/>
          </p:nvPr>
        </p:nvSpPr>
        <p:spPr/>
        <p:txBody>
          <a:bodyPr/>
          <a:lstStyle/>
          <a:p>
            <a:pPr>
              <a:defRPr/>
            </a:pPr>
            <a:fld id="{C7DD953F-9020-4CD6-BC22-C31BFF8BE06D}" type="slidenum">
              <a:rPr lang="tr-TR" smtClean="0"/>
              <a:pPr>
                <a:defRPr/>
              </a:pPr>
              <a:t>22</a:t>
            </a:fld>
            <a:endParaRPr lang="tr-TR"/>
          </a:p>
        </p:txBody>
      </p:sp>
      <p:sp>
        <p:nvSpPr>
          <p:cNvPr id="6" name="5 Altbilgi Yer Tutucusu"/>
          <p:cNvSpPr>
            <a:spLocks noGrp="1"/>
          </p:cNvSpPr>
          <p:nvPr>
            <p:ph type="ftr" sz="quarter" idx="11"/>
          </p:nvPr>
        </p:nvSpPr>
        <p:spPr>
          <a:xfrm>
            <a:off x="3124200" y="6421438"/>
            <a:ext cx="2895600" cy="436562"/>
          </a:xfrm>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b="1" dirty="0" smtClean="0">
                <a:solidFill>
                  <a:srgbClr val="7030A0"/>
                </a:solidFill>
              </a:rPr>
              <a:t>Etkinlik Konuları</a:t>
            </a:r>
            <a:endParaRPr lang="tr-TR" dirty="0" smtClean="0"/>
          </a:p>
          <a:p>
            <a:pPr eaLnBrk="1" hangingPunct="1">
              <a:buFont typeface="Wingdings" pitchFamily="2" charset="2"/>
              <a:buChar char="Ø"/>
            </a:pPr>
            <a:r>
              <a:rPr lang="tr-TR" dirty="0" smtClean="0"/>
              <a:t>Kadın sorunlarını araştırma ve çözümler ortaya koyabilme,</a:t>
            </a:r>
          </a:p>
          <a:p>
            <a:pPr eaLnBrk="1" hangingPunct="1">
              <a:buFont typeface="Wingdings" pitchFamily="2" charset="2"/>
              <a:buChar char="Ø"/>
            </a:pPr>
            <a:r>
              <a:rPr lang="tr-TR" dirty="0" smtClean="0"/>
              <a:t>Eğitimde Kadının yeri,</a:t>
            </a:r>
          </a:p>
          <a:p>
            <a:pPr eaLnBrk="1" hangingPunct="1">
              <a:buFont typeface="Wingdings" pitchFamily="2" charset="2"/>
              <a:buChar char="Ø"/>
            </a:pPr>
            <a:r>
              <a:rPr lang="tr-TR" dirty="0" smtClean="0"/>
              <a:t>Kadın Sağlığı,</a:t>
            </a:r>
          </a:p>
          <a:p>
            <a:pPr eaLnBrk="1" hangingPunct="1">
              <a:buFont typeface="Wingdings" pitchFamily="2" charset="2"/>
              <a:buChar char="Ø"/>
            </a:pPr>
            <a:r>
              <a:rPr lang="tr-TR" dirty="0" smtClean="0"/>
              <a:t>Ailede Kadın,</a:t>
            </a:r>
          </a:p>
          <a:p>
            <a:pPr eaLnBrk="1" hangingPunct="1">
              <a:buFont typeface="Wingdings" pitchFamily="2" charset="2"/>
              <a:buChar char="Ø"/>
            </a:pPr>
            <a:r>
              <a:rPr lang="tr-TR" dirty="0" smtClean="0"/>
              <a:t>Göç ve Kadın,</a:t>
            </a:r>
          </a:p>
          <a:p>
            <a:pPr eaLnBrk="1" hangingPunct="1">
              <a:buFont typeface="Wingdings" pitchFamily="2" charset="2"/>
              <a:buChar char="Ø"/>
            </a:pPr>
            <a:r>
              <a:rPr lang="tr-TR" dirty="0" smtClean="0"/>
              <a:t>Kadın ve Teknoloji,</a:t>
            </a:r>
          </a:p>
        </p:txBody>
      </p:sp>
      <p:sp>
        <p:nvSpPr>
          <p:cNvPr id="6" name="5 Slayt Numarası Yer Tutucusu"/>
          <p:cNvSpPr>
            <a:spLocks noGrp="1"/>
          </p:cNvSpPr>
          <p:nvPr>
            <p:ph type="sldNum" sz="quarter" idx="12"/>
          </p:nvPr>
        </p:nvSpPr>
        <p:spPr/>
        <p:txBody>
          <a:bodyPr/>
          <a:lstStyle/>
          <a:p>
            <a:pPr>
              <a:defRPr/>
            </a:pPr>
            <a:fld id="{E596CF2F-B337-4D88-825B-C5D71A968593}" type="slidenum">
              <a:rPr lang="tr-TR" smtClean="0"/>
              <a:pPr>
                <a:defRPr/>
              </a:pPr>
              <a:t>23</a:t>
            </a:fld>
            <a:endParaRPr lang="tr-TR" dirty="0"/>
          </a:p>
        </p:txBody>
      </p:sp>
      <p:sp>
        <p:nvSpPr>
          <p:cNvPr id="8"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b="1" dirty="0" smtClean="0">
                <a:solidFill>
                  <a:srgbClr val="7030A0"/>
                </a:solidFill>
              </a:rPr>
              <a:t>Etkinlik Konuları</a:t>
            </a:r>
            <a:endParaRPr lang="tr-TR" dirty="0" smtClean="0"/>
          </a:p>
          <a:p>
            <a:pPr eaLnBrk="1" hangingPunct="1">
              <a:buFont typeface="Wingdings" pitchFamily="2" charset="2"/>
              <a:buChar char="Ø"/>
            </a:pPr>
            <a:r>
              <a:rPr lang="tr-TR" dirty="0" smtClean="0"/>
              <a:t>Stresle Başa Çıkmanın Yolları</a:t>
            </a:r>
          </a:p>
          <a:p>
            <a:pPr eaLnBrk="1" hangingPunct="1">
              <a:buFont typeface="Wingdings" pitchFamily="2" charset="2"/>
              <a:buChar char="Ø"/>
            </a:pPr>
            <a:r>
              <a:rPr lang="tr-TR" dirty="0" smtClean="0"/>
              <a:t>İş Hayatında Kadının Yeri</a:t>
            </a:r>
          </a:p>
          <a:p>
            <a:pPr eaLnBrk="1" hangingPunct="1">
              <a:buFont typeface="Wingdings" pitchFamily="2" charset="2"/>
              <a:buChar char="Ø"/>
            </a:pPr>
            <a:r>
              <a:rPr lang="tr-TR" dirty="0" smtClean="0"/>
              <a:t>Anne-Baba Eğitimi</a:t>
            </a:r>
          </a:p>
          <a:p>
            <a:pPr eaLnBrk="1" hangingPunct="1">
              <a:buFont typeface="Wingdings" pitchFamily="2" charset="2"/>
              <a:buChar char="Ø"/>
            </a:pPr>
            <a:r>
              <a:rPr lang="tr-TR" dirty="0" smtClean="0"/>
              <a:t>Psikolojik Sağlık</a:t>
            </a:r>
          </a:p>
        </p:txBody>
      </p:sp>
      <p:sp>
        <p:nvSpPr>
          <p:cNvPr id="3" name="2 Slayt Numarası Yer Tutucusu"/>
          <p:cNvSpPr>
            <a:spLocks noGrp="1"/>
          </p:cNvSpPr>
          <p:nvPr>
            <p:ph type="sldNum" sz="quarter" idx="12"/>
          </p:nvPr>
        </p:nvSpPr>
        <p:spPr/>
        <p:txBody>
          <a:bodyPr/>
          <a:lstStyle/>
          <a:p>
            <a:pPr>
              <a:defRPr/>
            </a:pPr>
            <a:fld id="{F014FEB1-CD5F-4D97-9978-C7BE1A142DA3}" type="slidenum">
              <a:rPr lang="tr-TR" smtClean="0"/>
              <a:pPr>
                <a:defRPr/>
              </a:pPr>
              <a:t>24</a:t>
            </a:fld>
            <a:endParaRPr lang="tr-TR"/>
          </a:p>
        </p:txBody>
      </p:sp>
      <p:sp>
        <p:nvSpPr>
          <p:cNvPr id="6" name="5 Altbilgi Yer Tutucusu"/>
          <p:cNvSpPr>
            <a:spLocks noGrp="1"/>
          </p:cNvSpPr>
          <p:nvPr>
            <p:ph type="ftr" sz="quarter" idx="11"/>
          </p:nvPr>
        </p:nvSpPr>
        <p:spPr/>
        <p:txBody>
          <a:bodyPr/>
          <a:lstStyle/>
          <a:p>
            <a:pPr>
              <a:defRPr/>
            </a:pPr>
            <a:r>
              <a:rPr lang="tr-TR" sz="1100" dirty="0">
                <a:solidFill>
                  <a:srgbClr val="7030A0"/>
                </a:solidFill>
              </a:rPr>
              <a:t>MEÜ MERKAM, </a:t>
            </a:r>
            <a:r>
              <a:rPr lang="tr-TR" sz="1100" dirty="0" smtClean="0">
                <a:solidFill>
                  <a:srgbClr val="7030A0"/>
                </a:solidFill>
              </a:rPr>
              <a:t>2014</a:t>
            </a:r>
            <a:endParaRPr lang="tr-TR" sz="1100"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İçerik Yer Tutucusu"/>
          <p:cNvSpPr>
            <a:spLocks noGrp="1"/>
          </p:cNvSpPr>
          <p:nvPr>
            <p:ph idx="1"/>
          </p:nvPr>
        </p:nvSpPr>
        <p:spPr>
          <a:xfrm>
            <a:off x="0" y="1557338"/>
            <a:ext cx="9144000" cy="5286375"/>
          </a:xfrm>
        </p:spPr>
        <p:txBody>
          <a:bodyPr/>
          <a:lstStyle/>
          <a:p>
            <a:pPr algn="ctr" eaLnBrk="1" hangingPunct="1">
              <a:buFont typeface="Arial" charset="0"/>
              <a:buNone/>
            </a:pPr>
            <a:r>
              <a:rPr lang="tr-TR" b="1" dirty="0" smtClean="0">
                <a:solidFill>
                  <a:srgbClr val="7030A0"/>
                </a:solidFill>
              </a:rPr>
              <a:t>2009-2014 Yıllarında Düzenlenen Etkinlikler</a:t>
            </a:r>
          </a:p>
          <a:p>
            <a:pPr algn="ctr" eaLnBrk="1" hangingPunct="1">
              <a:buFont typeface="Arial" charset="0"/>
              <a:buNone/>
            </a:pPr>
            <a:endParaRPr lang="tr-TR" dirty="0" smtClean="0"/>
          </a:p>
        </p:txBody>
      </p:sp>
      <p:sp>
        <p:nvSpPr>
          <p:cNvPr id="3" name="2 Slayt Numarası Yer Tutucusu"/>
          <p:cNvSpPr>
            <a:spLocks noGrp="1"/>
          </p:cNvSpPr>
          <p:nvPr>
            <p:ph type="sldNum" sz="quarter" idx="12"/>
          </p:nvPr>
        </p:nvSpPr>
        <p:spPr/>
        <p:txBody>
          <a:bodyPr/>
          <a:lstStyle/>
          <a:p>
            <a:pPr>
              <a:defRPr/>
            </a:pPr>
            <a:fld id="{9D17A6FB-DCED-4F1D-BA34-16D330810DEB}" type="slidenum">
              <a:rPr lang="tr-TR" smtClean="0"/>
              <a:pPr>
                <a:defRPr/>
              </a:pPr>
              <a:t>25</a:t>
            </a:fld>
            <a:endParaRPr lang="tr-TR" dirty="0"/>
          </a:p>
        </p:txBody>
      </p:sp>
      <p:sp>
        <p:nvSpPr>
          <p:cNvPr id="1946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tr-TR" b="1">
                <a:latin typeface="Calibri" pitchFamily="34" charset="0"/>
              </a:rPr>
              <a:t> </a:t>
            </a:r>
            <a:endParaRPr lang="tr-TR">
              <a:latin typeface="Calibri" pitchFamily="34" charset="0"/>
            </a:endParaRPr>
          </a:p>
        </p:txBody>
      </p:sp>
      <p:graphicFrame>
        <p:nvGraphicFramePr>
          <p:cNvPr id="8" name="7 Tablo"/>
          <p:cNvGraphicFramePr>
            <a:graphicFrameLocks noGrp="1"/>
          </p:cNvGraphicFramePr>
          <p:nvPr/>
        </p:nvGraphicFramePr>
        <p:xfrm>
          <a:off x="928688" y="2133600"/>
          <a:ext cx="7500960" cy="4053840"/>
        </p:xfrm>
        <a:graphic>
          <a:graphicData uri="http://schemas.openxmlformats.org/drawingml/2006/table">
            <a:tbl>
              <a:tblPr firstRow="1" bandRow="1">
                <a:tableStyleId>{93296810-A885-4BE3-A3E7-6D5BEEA58F35}</a:tableStyleId>
              </a:tblPr>
              <a:tblGrid>
                <a:gridCol w="3719458"/>
                <a:gridCol w="3781502"/>
              </a:tblGrid>
              <a:tr h="510271">
                <a:tc>
                  <a:txBody>
                    <a:bodyPr/>
                    <a:lstStyle/>
                    <a:p>
                      <a:r>
                        <a:rPr lang="tr-TR" sz="2800" dirty="0" smtClean="0"/>
                        <a:t>ETKİNLİK</a:t>
                      </a:r>
                      <a:r>
                        <a:rPr lang="tr-TR" sz="2800" baseline="0" dirty="0" smtClean="0"/>
                        <a:t> TÜRÜ</a:t>
                      </a:r>
                      <a:endParaRPr lang="tr-TR" sz="2800" dirty="0"/>
                    </a:p>
                  </a:txBody>
                  <a:tcPr/>
                </a:tc>
                <a:tc>
                  <a:txBody>
                    <a:bodyPr/>
                    <a:lstStyle/>
                    <a:p>
                      <a:r>
                        <a:rPr lang="tr-TR" sz="2800" dirty="0" smtClean="0"/>
                        <a:t>ETKİNLİK SAYISI</a:t>
                      </a:r>
                      <a:endParaRPr lang="tr-TR" sz="2800" dirty="0"/>
                    </a:p>
                  </a:txBody>
                  <a:tcPr/>
                </a:tc>
              </a:tr>
              <a:tr h="51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b="1" kern="1200" dirty="0" smtClean="0">
                          <a:solidFill>
                            <a:srgbClr val="7030A0"/>
                          </a:solidFill>
                          <a:latin typeface="+mn-lt"/>
                          <a:ea typeface="+mn-ea"/>
                          <a:cs typeface="+mn-cs"/>
                        </a:rPr>
                        <a:t>Panel, Konferans</a:t>
                      </a:r>
                    </a:p>
                  </a:txBody>
                  <a:tcPr/>
                </a:tc>
                <a:tc>
                  <a:txBody>
                    <a:bodyPr/>
                    <a:lstStyle/>
                    <a:p>
                      <a:r>
                        <a:rPr lang="tr-TR" sz="2800" b="1" dirty="0" smtClean="0">
                          <a:solidFill>
                            <a:srgbClr val="7030A0"/>
                          </a:solidFill>
                        </a:rPr>
                        <a:t>25</a:t>
                      </a:r>
                      <a:endParaRPr lang="tr-TR" sz="2800" b="1" dirty="0">
                        <a:solidFill>
                          <a:srgbClr val="7030A0"/>
                        </a:solidFill>
                      </a:endParaRPr>
                    </a:p>
                  </a:txBody>
                  <a:tcPr/>
                </a:tc>
              </a:tr>
              <a:tr h="51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b="1" kern="1200" dirty="0" smtClean="0">
                          <a:solidFill>
                            <a:srgbClr val="7030A0"/>
                          </a:solidFill>
                          <a:latin typeface="+mn-lt"/>
                          <a:ea typeface="+mn-ea"/>
                          <a:cs typeface="+mn-cs"/>
                        </a:rPr>
                        <a:t>Forum</a:t>
                      </a:r>
                    </a:p>
                  </a:txBody>
                  <a:tcPr/>
                </a:tc>
                <a:tc>
                  <a:txBody>
                    <a:bodyPr/>
                    <a:lstStyle/>
                    <a:p>
                      <a:r>
                        <a:rPr lang="tr-TR" sz="2800" b="1" dirty="0" smtClean="0">
                          <a:solidFill>
                            <a:srgbClr val="7030A0"/>
                          </a:solidFill>
                        </a:rPr>
                        <a:t>4</a:t>
                      </a:r>
                      <a:endParaRPr lang="tr-TR" sz="2800" b="1" dirty="0">
                        <a:solidFill>
                          <a:srgbClr val="7030A0"/>
                        </a:solidFill>
                      </a:endParaRPr>
                    </a:p>
                  </a:txBody>
                  <a:tcPr/>
                </a:tc>
              </a:tr>
              <a:tr h="51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b="1" kern="1200" dirty="0" smtClean="0">
                          <a:solidFill>
                            <a:srgbClr val="7030A0"/>
                          </a:solidFill>
                          <a:latin typeface="+mn-lt"/>
                          <a:ea typeface="+mn-ea"/>
                          <a:cs typeface="+mn-cs"/>
                        </a:rPr>
                        <a:t>Eğitim Semineri</a:t>
                      </a:r>
                    </a:p>
                  </a:txBody>
                  <a:tcPr/>
                </a:tc>
                <a:tc>
                  <a:txBody>
                    <a:bodyPr/>
                    <a:lstStyle/>
                    <a:p>
                      <a:r>
                        <a:rPr lang="tr-TR" sz="2800" b="1" dirty="0" smtClean="0">
                          <a:solidFill>
                            <a:srgbClr val="7030A0"/>
                          </a:solidFill>
                        </a:rPr>
                        <a:t>4</a:t>
                      </a:r>
                      <a:endParaRPr lang="tr-TR" sz="2800" b="1" dirty="0">
                        <a:solidFill>
                          <a:srgbClr val="7030A0"/>
                        </a:solidFill>
                      </a:endParaRPr>
                    </a:p>
                  </a:txBody>
                  <a:tcPr/>
                </a:tc>
              </a:tr>
              <a:tr h="51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b="1" kern="1200" dirty="0" smtClean="0">
                          <a:solidFill>
                            <a:srgbClr val="7030A0"/>
                          </a:solidFill>
                          <a:latin typeface="+mn-lt"/>
                          <a:ea typeface="+mn-ea"/>
                          <a:cs typeface="+mn-cs"/>
                        </a:rPr>
                        <a:t>Radyo Konuşması</a:t>
                      </a:r>
                    </a:p>
                  </a:txBody>
                  <a:tcPr/>
                </a:tc>
                <a:tc>
                  <a:txBody>
                    <a:bodyPr/>
                    <a:lstStyle/>
                    <a:p>
                      <a:r>
                        <a:rPr lang="tr-TR" sz="2800" b="1" dirty="0" smtClean="0">
                          <a:solidFill>
                            <a:srgbClr val="7030A0"/>
                          </a:solidFill>
                        </a:rPr>
                        <a:t>8</a:t>
                      </a:r>
                      <a:endParaRPr lang="tr-TR" sz="2800" b="1" dirty="0">
                        <a:solidFill>
                          <a:srgbClr val="7030A0"/>
                        </a:solidFill>
                      </a:endParaRPr>
                    </a:p>
                  </a:txBody>
                  <a:tcPr/>
                </a:tc>
              </a:tr>
              <a:tr h="510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b="1" kern="1200" dirty="0" smtClean="0">
                          <a:solidFill>
                            <a:srgbClr val="7030A0"/>
                          </a:solidFill>
                          <a:latin typeface="+mn-lt"/>
                          <a:ea typeface="+mn-ea"/>
                          <a:cs typeface="+mn-cs"/>
                        </a:rPr>
                        <a:t>Sosyal/Kültürel Etkinlik </a:t>
                      </a:r>
                      <a:br>
                        <a:rPr lang="tr-TR" sz="2800" b="1" kern="1200" dirty="0" smtClean="0">
                          <a:solidFill>
                            <a:srgbClr val="7030A0"/>
                          </a:solidFill>
                          <a:latin typeface="+mn-lt"/>
                          <a:ea typeface="+mn-ea"/>
                          <a:cs typeface="+mn-cs"/>
                        </a:rPr>
                      </a:br>
                      <a:r>
                        <a:rPr lang="tr-TR" sz="2800" b="1" kern="1200" dirty="0" smtClean="0">
                          <a:solidFill>
                            <a:srgbClr val="7030A0"/>
                          </a:solidFill>
                          <a:latin typeface="+mn-lt"/>
                          <a:ea typeface="+mn-ea"/>
                          <a:cs typeface="+mn-cs"/>
                        </a:rPr>
                        <a:t>(Tiyatro, Film, Sergi)</a:t>
                      </a:r>
                    </a:p>
                  </a:txBody>
                  <a:tcPr/>
                </a:tc>
                <a:tc>
                  <a:txBody>
                    <a:bodyPr/>
                    <a:lstStyle/>
                    <a:p>
                      <a:r>
                        <a:rPr lang="tr-TR" sz="2800" b="1" dirty="0" smtClean="0">
                          <a:solidFill>
                            <a:srgbClr val="7030A0"/>
                          </a:solidFill>
                        </a:rPr>
                        <a:t>12</a:t>
                      </a:r>
                      <a:endParaRPr lang="tr-TR" sz="2800" b="1" dirty="0">
                        <a:solidFill>
                          <a:srgbClr val="7030A0"/>
                        </a:solidFill>
                      </a:endParaRPr>
                    </a:p>
                  </a:txBody>
                  <a:tcPr/>
                </a:tc>
              </a:tr>
              <a:tr h="510271">
                <a:tc>
                  <a:txBody>
                    <a:bodyPr/>
                    <a:lstStyle/>
                    <a:p>
                      <a:r>
                        <a:rPr lang="tr-TR" sz="2800" b="1" dirty="0" smtClean="0">
                          <a:solidFill>
                            <a:srgbClr val="0070C0"/>
                          </a:solidFill>
                        </a:rPr>
                        <a:t>TOPLAM</a:t>
                      </a:r>
                      <a:endParaRPr lang="tr-TR" sz="2800" b="1" dirty="0">
                        <a:solidFill>
                          <a:srgbClr val="0070C0"/>
                        </a:solidFill>
                      </a:endParaRPr>
                    </a:p>
                  </a:txBody>
                  <a:tcPr/>
                </a:tc>
                <a:tc>
                  <a:txBody>
                    <a:bodyPr/>
                    <a:lstStyle/>
                    <a:p>
                      <a:r>
                        <a:rPr lang="tr-TR" sz="2800" b="1" dirty="0" smtClean="0">
                          <a:solidFill>
                            <a:srgbClr val="0070C0"/>
                          </a:solidFill>
                        </a:rPr>
                        <a:t>53*</a:t>
                      </a:r>
                      <a:endParaRPr lang="tr-TR" sz="2800" b="1" dirty="0">
                        <a:solidFill>
                          <a:srgbClr val="0070C0"/>
                        </a:solidFill>
                      </a:endParaRPr>
                    </a:p>
                  </a:txBody>
                  <a:tcPr/>
                </a:tc>
              </a:tr>
            </a:tbl>
          </a:graphicData>
        </a:graphic>
      </p:graphicFrame>
      <p:sp>
        <p:nvSpPr>
          <p:cNvPr id="9" name="5 Altbilgi Yer Tutucusu"/>
          <p:cNvSpPr>
            <a:spLocks noGrp="1"/>
          </p:cNvSpPr>
          <p:nvPr>
            <p:ph type="ftr" sz="quarter" idx="11"/>
          </p:nvPr>
        </p:nvSpPr>
        <p:spPr>
          <a:xfrm>
            <a:off x="3124200" y="6492875"/>
            <a:ext cx="2895600" cy="365125"/>
          </a:xfrm>
        </p:spPr>
        <p:txBody>
          <a:bodyPr/>
          <a:lstStyle/>
          <a:p>
            <a:pPr>
              <a:defRPr/>
            </a:pPr>
            <a:r>
              <a:rPr lang="tr-TR" sz="1100" dirty="0">
                <a:solidFill>
                  <a:srgbClr val="7030A0"/>
                </a:solidFill>
              </a:rPr>
              <a:t>MEÜ MERKAM, </a:t>
            </a:r>
            <a:r>
              <a:rPr lang="tr-TR" sz="1100" dirty="0" smtClean="0">
                <a:solidFill>
                  <a:srgbClr val="7030A0"/>
                </a:solidFill>
              </a:rPr>
              <a:t>2014</a:t>
            </a:r>
            <a:endParaRPr lang="tr-TR" sz="1100" dirty="0">
              <a:solidFill>
                <a:srgbClr val="7030A0"/>
              </a:solidFill>
            </a:endParaRPr>
          </a:p>
        </p:txBody>
      </p:sp>
      <p:sp>
        <p:nvSpPr>
          <p:cNvPr id="7" name="6 Metin kutusu"/>
          <p:cNvSpPr txBox="1"/>
          <p:nvPr/>
        </p:nvSpPr>
        <p:spPr>
          <a:xfrm>
            <a:off x="900113" y="6165850"/>
            <a:ext cx="4751387" cy="307975"/>
          </a:xfrm>
          <a:prstGeom prst="rect">
            <a:avLst/>
          </a:prstGeom>
          <a:noFill/>
        </p:spPr>
        <p:txBody>
          <a:bodyPr>
            <a:spAutoFit/>
          </a:bodyPr>
          <a:lstStyle/>
          <a:p>
            <a:pPr>
              <a:defRPr/>
            </a:pPr>
            <a:r>
              <a:rPr lang="tr-TR" sz="1400" dirty="0" smtClean="0">
                <a:solidFill>
                  <a:schemeClr val="accent6"/>
                </a:solidFill>
              </a:rPr>
              <a:t>*10 04  2014 </a:t>
            </a:r>
            <a:r>
              <a:rPr lang="tr-TR" sz="1400" dirty="0">
                <a:solidFill>
                  <a:schemeClr val="accent6"/>
                </a:solidFill>
              </a:rPr>
              <a:t>tarihinde güncellenmiştir.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a:xfrm>
            <a:off x="0" y="1556792"/>
            <a:ext cx="9144000" cy="5301208"/>
          </a:xfrm>
        </p:spPr>
        <p:txBody>
          <a:bodyPr/>
          <a:lstStyle/>
          <a:p>
            <a:pPr algn="ctr" eaLnBrk="1" hangingPunct="1">
              <a:buFont typeface="Arial" charset="0"/>
              <a:buNone/>
            </a:pPr>
            <a:r>
              <a:rPr lang="tr-TR" sz="2800" b="1" dirty="0" smtClean="0">
                <a:solidFill>
                  <a:srgbClr val="7030A0"/>
                </a:solidFill>
              </a:rPr>
              <a:t>KONFERANSLAR</a:t>
            </a:r>
          </a:p>
          <a:p>
            <a:pPr algn="ctr" eaLnBrk="1" hangingPunct="1">
              <a:buFont typeface="Arial" charset="0"/>
              <a:buNone/>
            </a:pPr>
            <a:endParaRPr lang="tr-TR" b="1" dirty="0" smtClean="0">
              <a:solidFill>
                <a:srgbClr val="7030A0"/>
              </a:solidFill>
            </a:endParaRPr>
          </a:p>
          <a:p>
            <a:pPr marL="324000" indent="-252000" eaLnBrk="1" hangingPunct="1">
              <a:spcBef>
                <a:spcPts val="0"/>
              </a:spcBef>
              <a:buFont typeface="Wingdings" pitchFamily="2" charset="2"/>
              <a:buChar char="Ø"/>
            </a:pPr>
            <a:r>
              <a:rPr lang="tr-TR" sz="2800" dirty="0" smtClean="0"/>
              <a:t>10 Aralık 2010</a:t>
            </a:r>
            <a:r>
              <a:rPr lang="tr-TR" sz="2800" dirty="0" smtClean="0">
                <a:solidFill>
                  <a:srgbClr val="7030A0"/>
                </a:solidFill>
              </a:rPr>
              <a:t> </a:t>
            </a:r>
            <a:r>
              <a:rPr lang="tr-TR" sz="2800" dirty="0" smtClean="0"/>
              <a:t>– “Kadın ve </a:t>
            </a:r>
            <a:r>
              <a:rPr lang="tr-TR" sz="2800" dirty="0" err="1" smtClean="0"/>
              <a:t>Siyaset”Prof</a:t>
            </a:r>
            <a:r>
              <a:rPr lang="tr-TR" sz="2800" dirty="0" smtClean="0"/>
              <a:t>.</a:t>
            </a:r>
            <a:r>
              <a:rPr lang="tr-TR" sz="2800" dirty="0" err="1" smtClean="0"/>
              <a:t>Dr.Meryem</a:t>
            </a:r>
            <a:r>
              <a:rPr lang="tr-TR" sz="2800" dirty="0" smtClean="0"/>
              <a:t> KORAY</a:t>
            </a:r>
          </a:p>
          <a:p>
            <a:pPr marL="324000" indent="-252000" eaLnBrk="1" hangingPunct="1">
              <a:spcBef>
                <a:spcPts val="0"/>
              </a:spcBef>
            </a:pPr>
            <a:r>
              <a:rPr lang="tr-TR" sz="2800" dirty="0" smtClean="0">
                <a:solidFill>
                  <a:srgbClr val="7030A0"/>
                </a:solidFill>
              </a:rPr>
              <a:t>Düzenleyen: MERKAM</a:t>
            </a:r>
          </a:p>
          <a:p>
            <a:pPr marL="324000" indent="-252000" eaLnBrk="1" hangingPunct="1">
              <a:spcBef>
                <a:spcPts val="0"/>
              </a:spcBef>
            </a:pPr>
            <a:endParaRPr lang="tr-TR" sz="2800" dirty="0" smtClean="0">
              <a:solidFill>
                <a:srgbClr val="7030A0"/>
              </a:solidFill>
            </a:endParaRPr>
          </a:p>
          <a:p>
            <a:pPr marL="324000" indent="-252000" eaLnBrk="1" hangingPunct="1">
              <a:spcBef>
                <a:spcPts val="0"/>
              </a:spcBef>
              <a:buNone/>
            </a:pPr>
            <a:endParaRPr lang="tr-TR" sz="2800" dirty="0" smtClean="0"/>
          </a:p>
          <a:p>
            <a:pPr marL="324000" indent="-252000" eaLnBrk="1" hangingPunct="1">
              <a:spcBef>
                <a:spcPts val="0"/>
              </a:spcBef>
              <a:buFont typeface="Wingdings" pitchFamily="2" charset="2"/>
              <a:buChar char="Ø"/>
            </a:pPr>
            <a:r>
              <a:rPr lang="tr-TR" sz="2800" dirty="0" smtClean="0"/>
              <a:t>7 Mart 2011 – “Kadına Yönelik Şiddet ve Hukuksal Çerçevesi” </a:t>
            </a:r>
            <a:r>
              <a:rPr lang="tr-TR" sz="2800" dirty="0" err="1" smtClean="0"/>
              <a:t>Av.Canan</a:t>
            </a:r>
            <a:r>
              <a:rPr lang="tr-TR" sz="2800" dirty="0" smtClean="0"/>
              <a:t> ARIN</a:t>
            </a:r>
          </a:p>
          <a:p>
            <a:pPr marL="324000" indent="-252000" eaLnBrk="1" hangingPunct="1">
              <a:spcBef>
                <a:spcPts val="0"/>
              </a:spcBef>
            </a:pPr>
            <a:r>
              <a:rPr lang="tr-TR" sz="2800" dirty="0" smtClean="0">
                <a:solidFill>
                  <a:srgbClr val="7030A0"/>
                </a:solidFill>
              </a:rPr>
              <a:t>Düzenleyen: MERKAM</a:t>
            </a:r>
            <a:endParaRPr lang="tr-TR" sz="2800" dirty="0" smtClean="0"/>
          </a:p>
          <a:p>
            <a:pPr marL="324000" indent="-252000" eaLnBrk="1" hangingPunct="1">
              <a:spcBef>
                <a:spcPts val="0"/>
              </a:spcBef>
              <a:buFont typeface="Wingdings" pitchFamily="2" charset="2"/>
              <a:buChar char="Ø"/>
            </a:pPr>
            <a:endParaRPr lang="en-US" sz="2800" dirty="0" smtClean="0"/>
          </a:p>
          <a:p>
            <a:pPr marL="324000" indent="-252000" eaLnBrk="1" hangingPunct="1">
              <a:spcBef>
                <a:spcPts val="0"/>
              </a:spcBef>
              <a:buNone/>
            </a:pPr>
            <a:endParaRPr lang="tr-TR" dirty="0" smtClean="0"/>
          </a:p>
        </p:txBody>
      </p:sp>
      <p:sp>
        <p:nvSpPr>
          <p:cNvPr id="5" name="4 Slayt Numarası Yer Tutucusu"/>
          <p:cNvSpPr>
            <a:spLocks noGrp="1"/>
          </p:cNvSpPr>
          <p:nvPr>
            <p:ph type="sldNum" sz="quarter" idx="12"/>
          </p:nvPr>
        </p:nvSpPr>
        <p:spPr/>
        <p:txBody>
          <a:bodyPr/>
          <a:lstStyle/>
          <a:p>
            <a:pPr>
              <a:defRPr/>
            </a:pPr>
            <a:fld id="{54E4DAE9-7573-4853-9F64-3AAB4381F5C6}" type="slidenum">
              <a:rPr lang="tr-TR" smtClean="0"/>
              <a:pPr>
                <a:defRPr/>
              </a:pPr>
              <a:t>26</a:t>
            </a:fld>
            <a:endParaRPr lang="tr-TR" dirty="0"/>
          </a:p>
        </p:txBody>
      </p:sp>
      <p:sp>
        <p:nvSpPr>
          <p:cNvPr id="7" name="5 Altbilgi Yer Tutucusu"/>
          <p:cNvSpPr>
            <a:spLocks noGrp="1"/>
          </p:cNvSpPr>
          <p:nvPr>
            <p:ph type="ftr" sz="quarter" idx="11"/>
          </p:nvPr>
        </p:nvSpPr>
        <p:spPr/>
        <p:txBody>
          <a:bodyPr/>
          <a:lstStyle/>
          <a:p>
            <a:pPr>
              <a:defRPr/>
            </a:pPr>
            <a:r>
              <a:rPr lang="tr-TR" sz="1100" dirty="0">
                <a:solidFill>
                  <a:srgbClr val="7030A0"/>
                </a:solidFill>
              </a:rPr>
              <a:t>MEÜ MERKAM, </a:t>
            </a:r>
            <a:r>
              <a:rPr lang="tr-TR" sz="1100" dirty="0" smtClean="0">
                <a:solidFill>
                  <a:srgbClr val="7030A0"/>
                </a:solidFill>
              </a:rPr>
              <a:t>2014</a:t>
            </a:r>
            <a:endParaRPr lang="tr-TR" sz="1100"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27</a:t>
            </a:fld>
            <a:endParaRPr lang="tr-TR"/>
          </a:p>
        </p:txBody>
      </p:sp>
      <p:sp>
        <p:nvSpPr>
          <p:cNvPr id="4" name="3 Dikdörtgen"/>
          <p:cNvSpPr/>
          <p:nvPr/>
        </p:nvSpPr>
        <p:spPr>
          <a:xfrm>
            <a:off x="0" y="1556792"/>
            <a:ext cx="9144000" cy="3539430"/>
          </a:xfrm>
          <a:prstGeom prst="rect">
            <a:avLst/>
          </a:prstGeom>
        </p:spPr>
        <p:txBody>
          <a:bodyPr wrap="square">
            <a:spAutoFit/>
          </a:bodyPr>
          <a:lstStyle/>
          <a:p>
            <a:pPr marL="324000" indent="-252000" algn="ctr">
              <a:spcBef>
                <a:spcPts val="0"/>
              </a:spcBef>
            </a:pPr>
            <a:endParaRPr lang="tr-TR" sz="2800" dirty="0" smtClean="0">
              <a:latin typeface="+mn-lt"/>
            </a:endParaRPr>
          </a:p>
          <a:p>
            <a:pPr marL="324000" indent="-252000" algn="ctr">
              <a:spcBef>
                <a:spcPts val="0"/>
              </a:spcBef>
            </a:pPr>
            <a:endParaRPr lang="tr-TR" sz="2800" dirty="0" smtClean="0">
              <a:latin typeface="+mn-lt"/>
            </a:endParaRPr>
          </a:p>
          <a:p>
            <a:pPr marL="324000" indent="-252000" eaLnBrk="1" hangingPunct="1">
              <a:spcBef>
                <a:spcPts val="0"/>
              </a:spcBef>
              <a:buFont typeface="Wingdings" pitchFamily="2" charset="2"/>
              <a:buChar char="Ø"/>
            </a:pPr>
            <a:r>
              <a:rPr lang="tr-TR" sz="2800" dirty="0" smtClean="0">
                <a:latin typeface="+mn-lt"/>
              </a:rPr>
              <a:t>22 Haziran 2011 – “Kent Kadının Sorunları ve Kent Konseyleri” </a:t>
            </a:r>
            <a:r>
              <a:rPr lang="tr-TR" sz="2800" dirty="0" err="1" smtClean="0">
                <a:latin typeface="+mn-lt"/>
              </a:rPr>
              <a:t>Sadun</a:t>
            </a:r>
            <a:r>
              <a:rPr lang="tr-TR" sz="2800" dirty="0" smtClean="0">
                <a:latin typeface="+mn-lt"/>
              </a:rPr>
              <a:t> EMREALP(UCLG-MEWA Gen. Sek. Vekili) Türkiye YG-21 Programı Koordinatörü</a:t>
            </a:r>
          </a:p>
          <a:p>
            <a:pPr marL="324000" indent="-252000" eaLnBrk="1" hangingPunct="1">
              <a:spcBef>
                <a:spcPts val="0"/>
              </a:spcBef>
            </a:pPr>
            <a:endParaRPr lang="tr-TR" sz="2800" dirty="0" smtClean="0">
              <a:solidFill>
                <a:srgbClr val="7030A0"/>
              </a:solidFill>
              <a:latin typeface="+mn-lt"/>
            </a:endParaRPr>
          </a:p>
          <a:p>
            <a:pPr marL="324000" indent="-252000" eaLnBrk="1" hangingPunct="1">
              <a:spcBef>
                <a:spcPts val="0"/>
              </a:spcBef>
              <a:buFont typeface="Arial" pitchFamily="34" charset="0"/>
              <a:buChar char="•"/>
            </a:pPr>
            <a:r>
              <a:rPr lang="tr-TR" sz="2800" dirty="0" smtClean="0">
                <a:solidFill>
                  <a:srgbClr val="7030A0"/>
                </a:solidFill>
                <a:latin typeface="+mn-lt"/>
              </a:rPr>
              <a:t>Düzenleyen: MERKAM</a:t>
            </a:r>
          </a:p>
          <a:p>
            <a:pPr marL="324000" indent="-252000" eaLnBrk="1" hangingPunct="1">
              <a:spcBef>
                <a:spcPts val="0"/>
              </a:spcBef>
            </a:pPr>
            <a:endParaRPr lang="tr-TR" sz="2800" dirty="0" smtClean="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28</a:t>
            </a:fld>
            <a:endParaRPr lang="tr-TR"/>
          </a:p>
        </p:txBody>
      </p:sp>
      <p:sp>
        <p:nvSpPr>
          <p:cNvPr id="9" name="8 Dikdörtgen"/>
          <p:cNvSpPr/>
          <p:nvPr/>
        </p:nvSpPr>
        <p:spPr>
          <a:xfrm>
            <a:off x="0" y="1556793"/>
            <a:ext cx="9144000" cy="4832092"/>
          </a:xfrm>
          <a:prstGeom prst="rect">
            <a:avLst/>
          </a:prstGeom>
        </p:spPr>
        <p:txBody>
          <a:bodyPr wrap="square">
            <a:spAutoFit/>
          </a:bodyPr>
          <a:lstStyle/>
          <a:p>
            <a:pPr marL="0" lvl="1" indent="4763" algn="ctr"/>
            <a:endParaRPr lang="tr-TR" sz="3200" b="1" dirty="0" smtClean="0">
              <a:solidFill>
                <a:srgbClr val="7030A0"/>
              </a:solidFill>
              <a:latin typeface="+mn-lt"/>
            </a:endParaRPr>
          </a:p>
          <a:p>
            <a:pPr marL="0" lvl="1" indent="4763">
              <a:buFont typeface="Wingdings" pitchFamily="2" charset="2"/>
              <a:buChar char="Ø"/>
            </a:pPr>
            <a:r>
              <a:rPr lang="tr-TR" sz="3200" dirty="0" smtClean="0">
                <a:latin typeface="+mn-lt"/>
              </a:rPr>
              <a:t>21 Aralık 2011 “İnsan Haklarına Bağlı Kadın Hakları”</a:t>
            </a:r>
            <a:r>
              <a:rPr lang="tr-TR" sz="3200" b="1" dirty="0" smtClean="0">
                <a:latin typeface="+mn-lt"/>
              </a:rPr>
              <a:t> </a:t>
            </a:r>
            <a:r>
              <a:rPr lang="tr-TR" sz="3200" dirty="0" smtClean="0">
                <a:latin typeface="+mn-lt"/>
              </a:rPr>
              <a:t>Av. Sibel DOĞAN, Av. Atike İLKBAHAR, Av. Seher YALÇINKAYA ÇETİN</a:t>
            </a:r>
          </a:p>
          <a:p>
            <a:pPr marL="0" lvl="1" indent="4763"/>
            <a:endParaRPr lang="tr-TR" sz="3200" dirty="0" smtClean="0">
              <a:latin typeface="+mn-lt"/>
            </a:endParaRPr>
          </a:p>
          <a:p>
            <a:pPr marL="0" lvl="1" indent="4763">
              <a:buFont typeface="Arial" pitchFamily="34" charset="0"/>
              <a:buChar char="•"/>
            </a:pPr>
            <a:r>
              <a:rPr lang="tr-TR" sz="2800" dirty="0" smtClean="0">
                <a:solidFill>
                  <a:srgbClr val="7030A0"/>
                </a:solidFill>
                <a:latin typeface="+mn-lt"/>
              </a:rPr>
              <a:t>Düzenleyenler: MERKAM, Mut Kaymakamlığı İnsan Hakları Kurulu ve Mut Meslek Yüksekokulu</a:t>
            </a:r>
            <a:endParaRPr lang="tr-TR" sz="3200" dirty="0" smtClean="0">
              <a:latin typeface="+mn-lt"/>
            </a:endParaRPr>
          </a:p>
          <a:p>
            <a:pPr marL="0" lvl="1" indent="4763">
              <a:buFont typeface="Wingdings" pitchFamily="2" charset="2"/>
              <a:buChar char="Ø"/>
            </a:pPr>
            <a:endParaRPr lang="tr-TR" sz="3200" dirty="0" smtClean="0">
              <a:latin typeface="+mn-lt"/>
            </a:endParaRPr>
          </a:p>
          <a:p>
            <a:pPr>
              <a:spcBef>
                <a:spcPct val="20000"/>
              </a:spcBef>
              <a:defRPr/>
            </a:pPr>
            <a:endParaRPr lang="tr-TR" sz="3200" dirty="0" smtClean="0">
              <a:latin typeface="+mn-lt"/>
            </a:endParaRPr>
          </a:p>
          <a:p>
            <a:pPr>
              <a:spcBef>
                <a:spcPct val="20000"/>
              </a:spcBef>
              <a:buFont typeface="Wingdings" pitchFamily="2" charset="2"/>
              <a:buChar char="Ø"/>
              <a:defRPr/>
            </a:pPr>
            <a:endParaRPr lang="en-US"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29</a:t>
            </a:fld>
            <a:endParaRPr lang="tr-TR"/>
          </a:p>
        </p:txBody>
      </p:sp>
      <p:sp>
        <p:nvSpPr>
          <p:cNvPr id="4" name="3 Dikdörtgen"/>
          <p:cNvSpPr/>
          <p:nvPr/>
        </p:nvSpPr>
        <p:spPr>
          <a:xfrm>
            <a:off x="0" y="1628800"/>
            <a:ext cx="9144000" cy="3108543"/>
          </a:xfrm>
          <a:prstGeom prst="rect">
            <a:avLst/>
          </a:prstGeom>
        </p:spPr>
        <p:txBody>
          <a:bodyPr wrap="square">
            <a:spAutoFit/>
          </a:bodyPr>
          <a:lstStyle/>
          <a:p>
            <a:pPr marL="0" lvl="1" indent="4763">
              <a:buFont typeface="Wingdings" pitchFamily="2" charset="2"/>
              <a:buChar char="Ø"/>
            </a:pPr>
            <a:endParaRPr lang="tr-TR" sz="2800" dirty="0" smtClean="0"/>
          </a:p>
          <a:p>
            <a:pPr marL="0" lvl="1" indent="4763">
              <a:buFont typeface="Wingdings" pitchFamily="2" charset="2"/>
              <a:buChar char="Ø"/>
            </a:pPr>
            <a:endParaRPr lang="tr-TR" sz="2800" dirty="0" smtClean="0"/>
          </a:p>
          <a:p>
            <a:pPr marL="0" lvl="1" indent="4763">
              <a:buFont typeface="Wingdings" pitchFamily="2" charset="2"/>
              <a:buChar char="Ø"/>
            </a:pPr>
            <a:r>
              <a:rPr lang="tr-TR" sz="2800" dirty="0" smtClean="0">
                <a:latin typeface="+mn-lt"/>
              </a:rPr>
              <a:t>11 Ocak 2012 “İntiharı Önlemenin Yolları” </a:t>
            </a:r>
            <a:r>
              <a:rPr lang="tr-TR" sz="2800" dirty="0" err="1" smtClean="0">
                <a:latin typeface="+mn-lt"/>
              </a:rPr>
              <a:t>Doç.Dr</a:t>
            </a:r>
            <a:r>
              <a:rPr lang="tr-TR" sz="2800" dirty="0" smtClean="0">
                <a:latin typeface="+mn-lt"/>
              </a:rPr>
              <a:t>.Ayşe Devrim BAŞTERZİ </a:t>
            </a:r>
          </a:p>
          <a:p>
            <a:pPr marL="0" lvl="1" indent="4763"/>
            <a:endParaRPr lang="tr-TR" sz="2800" dirty="0" smtClean="0">
              <a:latin typeface="+mn-lt"/>
            </a:endParaRPr>
          </a:p>
          <a:p>
            <a:pPr marL="0" lvl="1" indent="4763">
              <a:buFont typeface="Arial" pitchFamily="34" charset="0"/>
              <a:buChar char="•"/>
            </a:pPr>
            <a:r>
              <a:rPr lang="tr-TR" sz="2800" dirty="0" smtClean="0">
                <a:solidFill>
                  <a:srgbClr val="7030A0"/>
                </a:solidFill>
                <a:latin typeface="+mn-lt"/>
              </a:rPr>
              <a:t>Düzenleyenler:MERKAM ve Mut Meslek Yüksekokulu</a:t>
            </a:r>
          </a:p>
          <a:p>
            <a:pPr marL="0" lvl="1" indent="4763"/>
            <a:r>
              <a:rPr lang="tr-TR" sz="2800" dirty="0" smtClean="0">
                <a:solidFill>
                  <a:srgbClr val="7030A0"/>
                </a:solidFill>
                <a:latin typeface="+mn-l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İçerik Yer Tutucusu"/>
          <p:cNvSpPr>
            <a:spLocks noGrp="1"/>
          </p:cNvSpPr>
          <p:nvPr>
            <p:ph idx="1"/>
          </p:nvPr>
        </p:nvSpPr>
        <p:spPr>
          <a:xfrm>
            <a:off x="0" y="1600200"/>
            <a:ext cx="9144000" cy="5257800"/>
          </a:xfrm>
        </p:spPr>
        <p:txBody>
          <a:bodyPr/>
          <a:lstStyle/>
          <a:p>
            <a:pPr algn="ctr" eaLnBrk="1" hangingPunct="1">
              <a:buFont typeface="Arial" charset="0"/>
              <a:buNone/>
            </a:pPr>
            <a:r>
              <a:rPr lang="tr-TR" sz="2400" b="1" dirty="0" smtClean="0">
                <a:solidFill>
                  <a:srgbClr val="7030A0"/>
                </a:solidFill>
              </a:rPr>
              <a:t>MERKAM Yönetim Kurulu</a:t>
            </a:r>
            <a:endParaRPr lang="tr-TR" sz="2400" dirty="0" smtClean="0">
              <a:solidFill>
                <a:srgbClr val="7030A0"/>
              </a:solidFill>
            </a:endParaRPr>
          </a:p>
          <a:p>
            <a:pPr eaLnBrk="1" hangingPunct="1">
              <a:buFont typeface="Arial" charset="0"/>
              <a:buNone/>
            </a:pPr>
            <a:r>
              <a:rPr lang="tr-TR" sz="2400" dirty="0" smtClean="0"/>
              <a:t/>
            </a:r>
            <a:br>
              <a:rPr lang="tr-TR" sz="2400" dirty="0" smtClean="0"/>
            </a:br>
            <a:endParaRPr lang="tr-TR" sz="2400" dirty="0" smtClean="0"/>
          </a:p>
          <a:p>
            <a:pPr eaLnBrk="1" hangingPunct="1">
              <a:buFont typeface="Arial" charset="0"/>
              <a:buNone/>
            </a:pPr>
            <a:endParaRPr lang="tr-TR" sz="2400" dirty="0" smtClean="0"/>
          </a:p>
        </p:txBody>
      </p:sp>
      <p:sp>
        <p:nvSpPr>
          <p:cNvPr id="3" name="2 Slayt Numarası Yer Tutucusu"/>
          <p:cNvSpPr>
            <a:spLocks noGrp="1"/>
          </p:cNvSpPr>
          <p:nvPr>
            <p:ph type="sldNum" sz="quarter" idx="12"/>
          </p:nvPr>
        </p:nvSpPr>
        <p:spPr>
          <a:xfrm>
            <a:off x="6588224" y="6309320"/>
            <a:ext cx="2133600" cy="365125"/>
          </a:xfrm>
        </p:spPr>
        <p:txBody>
          <a:bodyPr/>
          <a:lstStyle/>
          <a:p>
            <a:pPr>
              <a:defRPr/>
            </a:pPr>
            <a:fld id="{897257B9-FA6F-49D6-84BB-CA473B1431EF}" type="slidenum">
              <a:rPr lang="tr-TR" smtClean="0"/>
              <a:pPr>
                <a:defRPr/>
              </a:pPr>
              <a:t>3</a:t>
            </a:fld>
            <a:endParaRPr lang="tr-TR" dirty="0"/>
          </a:p>
        </p:txBody>
      </p:sp>
      <p:sp>
        <p:nvSpPr>
          <p:cNvPr id="6" name="5 Altbilgi Yer Tutucusu"/>
          <p:cNvSpPr>
            <a:spLocks noGrp="1"/>
          </p:cNvSpPr>
          <p:nvPr>
            <p:ph type="ftr" sz="quarter" idx="11"/>
          </p:nvPr>
        </p:nvSpPr>
        <p:spPr>
          <a:xfrm>
            <a:off x="3124200" y="6021288"/>
            <a:ext cx="2895600" cy="836712"/>
          </a:xfrm>
        </p:spPr>
        <p:txBody>
          <a:bodyPr/>
          <a:lstStyle/>
          <a:p>
            <a:pPr>
              <a:defRPr/>
            </a:pPr>
            <a:r>
              <a:rPr lang="tr-TR" sz="1400" b="1" dirty="0" smtClean="0">
                <a:solidFill>
                  <a:srgbClr val="7030A0"/>
                </a:solidFill>
              </a:rPr>
              <a:t>Habibe ESEN</a:t>
            </a:r>
          </a:p>
          <a:p>
            <a:pPr>
              <a:defRPr/>
            </a:pPr>
            <a:r>
              <a:rPr lang="tr-TR" sz="1400" b="1" dirty="0" smtClean="0">
                <a:solidFill>
                  <a:srgbClr val="7030A0"/>
                </a:solidFill>
              </a:rPr>
              <a:t>MERKAM Sekreteri</a:t>
            </a:r>
          </a:p>
          <a:p>
            <a:pPr>
              <a:defRPr/>
            </a:pPr>
            <a:endParaRPr lang="tr-TR" dirty="0" smtClean="0">
              <a:solidFill>
                <a:srgbClr val="7030A0"/>
              </a:solidFill>
            </a:endParaRPr>
          </a:p>
          <a:p>
            <a:pPr>
              <a:defRPr/>
            </a:pPr>
            <a:r>
              <a:rPr lang="tr-TR" sz="1400" dirty="0" smtClean="0">
                <a:solidFill>
                  <a:srgbClr val="7030A0"/>
                </a:solidFill>
              </a:rPr>
              <a:t>MEÜ </a:t>
            </a:r>
            <a:r>
              <a:rPr lang="tr-TR" sz="1400" dirty="0">
                <a:solidFill>
                  <a:srgbClr val="7030A0"/>
                </a:solidFill>
              </a:rPr>
              <a:t>MERKAM, </a:t>
            </a:r>
            <a:r>
              <a:rPr lang="tr-TR" sz="1400" dirty="0" smtClean="0">
                <a:solidFill>
                  <a:srgbClr val="7030A0"/>
                </a:solidFill>
              </a:rPr>
              <a:t>2014</a:t>
            </a:r>
            <a:endParaRPr lang="tr-TR" sz="1400" dirty="0">
              <a:solidFill>
                <a:srgbClr val="7030A0"/>
              </a:solidFill>
            </a:endParaRPr>
          </a:p>
        </p:txBody>
      </p:sp>
      <p:graphicFrame>
        <p:nvGraphicFramePr>
          <p:cNvPr id="7" name="6 Tablo"/>
          <p:cNvGraphicFramePr>
            <a:graphicFrameLocks noGrp="1"/>
          </p:cNvGraphicFramePr>
          <p:nvPr/>
        </p:nvGraphicFramePr>
        <p:xfrm>
          <a:off x="500063" y="2236673"/>
          <a:ext cx="8072520" cy="3728391"/>
        </p:xfrm>
        <a:graphic>
          <a:graphicData uri="http://schemas.openxmlformats.org/drawingml/2006/table">
            <a:tbl>
              <a:tblPr firstRow="1" bandRow="1">
                <a:tableStyleId>{93296810-A885-4BE3-A3E7-6D5BEEA58F35}</a:tableStyleId>
              </a:tblPr>
              <a:tblGrid>
                <a:gridCol w="5204154"/>
                <a:gridCol w="2868366"/>
              </a:tblGrid>
              <a:tr h="467313">
                <a:tc>
                  <a:txBody>
                    <a:bodyPr/>
                    <a:lstStyle/>
                    <a:p>
                      <a:r>
                        <a:rPr lang="tr-TR" sz="2400" dirty="0" smtClean="0"/>
                        <a:t>ADI</a:t>
                      </a:r>
                      <a:r>
                        <a:rPr lang="tr-TR" sz="2400" baseline="0" dirty="0" smtClean="0"/>
                        <a:t> SOYADI</a:t>
                      </a:r>
                      <a:endParaRPr lang="tr-TR" sz="2400" dirty="0"/>
                    </a:p>
                  </a:txBody>
                  <a:tcPr/>
                </a:tc>
                <a:tc>
                  <a:txBody>
                    <a:bodyPr/>
                    <a:lstStyle/>
                    <a:p>
                      <a:r>
                        <a:rPr lang="tr-TR" sz="2400" dirty="0" smtClean="0"/>
                        <a:t>GÖREVİ</a:t>
                      </a:r>
                      <a:endParaRPr lang="tr-TR" sz="2400" dirty="0"/>
                    </a:p>
                  </a:txBody>
                  <a:tcPr/>
                </a:tc>
              </a:tr>
              <a:tr h="467313">
                <a:tc>
                  <a:txBody>
                    <a:bodyPr/>
                    <a:lstStyle/>
                    <a:p>
                      <a:r>
                        <a:rPr lang="tr-TR" sz="2400" dirty="0" smtClean="0">
                          <a:solidFill>
                            <a:srgbClr val="7030A0"/>
                          </a:solidFill>
                        </a:rPr>
                        <a:t>Prof. Dr. Bahar TANER </a:t>
                      </a:r>
                      <a:endParaRPr lang="tr-TR" sz="2400" dirty="0">
                        <a:solidFill>
                          <a:srgbClr val="7030A0"/>
                        </a:solidFill>
                      </a:endParaRPr>
                    </a:p>
                  </a:txBody>
                  <a:tcPr/>
                </a:tc>
                <a:tc>
                  <a:txBody>
                    <a:bodyPr/>
                    <a:lstStyle/>
                    <a:p>
                      <a:r>
                        <a:rPr lang="tr-TR" sz="2400" dirty="0" smtClean="0">
                          <a:solidFill>
                            <a:srgbClr val="7030A0"/>
                          </a:solidFill>
                        </a:rPr>
                        <a:t>Müdür  </a:t>
                      </a:r>
                      <a:endParaRPr lang="tr-TR" sz="2400" dirty="0">
                        <a:solidFill>
                          <a:srgbClr val="7030A0"/>
                        </a:solidFill>
                      </a:endParaRPr>
                    </a:p>
                  </a:txBody>
                  <a:tcPr/>
                </a:tc>
              </a:tr>
              <a:tr h="467313">
                <a:tc>
                  <a:txBody>
                    <a:bodyPr/>
                    <a:lstStyle/>
                    <a:p>
                      <a:r>
                        <a:rPr lang="tr-TR" sz="2400" dirty="0" smtClean="0">
                          <a:solidFill>
                            <a:srgbClr val="7030A0"/>
                          </a:solidFill>
                        </a:rPr>
                        <a:t>Prof. Dr. Ayşe AZMAN</a:t>
                      </a:r>
                      <a:endParaRPr lang="tr-TR" sz="2400" dirty="0">
                        <a:solidFill>
                          <a:srgbClr val="7030A0"/>
                        </a:solidFill>
                      </a:endParaRPr>
                    </a:p>
                  </a:txBody>
                  <a:tcPr/>
                </a:tc>
                <a:tc>
                  <a:txBody>
                    <a:bodyPr/>
                    <a:lstStyle/>
                    <a:p>
                      <a:r>
                        <a:rPr lang="tr-TR" sz="2400" dirty="0" smtClean="0">
                          <a:solidFill>
                            <a:srgbClr val="7030A0"/>
                          </a:solidFill>
                        </a:rPr>
                        <a:t>Müdür</a:t>
                      </a:r>
                      <a:r>
                        <a:rPr lang="tr-TR" sz="2400" baseline="0" dirty="0" smtClean="0">
                          <a:solidFill>
                            <a:srgbClr val="7030A0"/>
                          </a:solidFill>
                        </a:rPr>
                        <a:t> </a:t>
                      </a:r>
                      <a:r>
                        <a:rPr lang="tr-TR" sz="2400" dirty="0" smtClean="0">
                          <a:solidFill>
                            <a:srgbClr val="7030A0"/>
                          </a:solidFill>
                        </a:rPr>
                        <a:t>Yardımcısı </a:t>
                      </a:r>
                      <a:endParaRPr lang="tr-TR" sz="2400" dirty="0">
                        <a:solidFill>
                          <a:srgbClr val="7030A0"/>
                        </a:solidFill>
                      </a:endParaRPr>
                    </a:p>
                  </a:txBody>
                  <a:tcPr/>
                </a:tc>
              </a:tr>
              <a:tr h="467313">
                <a:tc>
                  <a:txBody>
                    <a:bodyPr/>
                    <a:lstStyle/>
                    <a:p>
                      <a:r>
                        <a:rPr lang="tr-TR" sz="2400" dirty="0" smtClean="0">
                          <a:solidFill>
                            <a:srgbClr val="7030A0"/>
                          </a:solidFill>
                        </a:rPr>
                        <a:t>Öğr. Gör. Feyza TOKTAŞ</a:t>
                      </a:r>
                      <a:endParaRPr lang="tr-TR" sz="2400" dirty="0">
                        <a:solidFill>
                          <a:srgbClr val="7030A0"/>
                        </a:solidFill>
                      </a:endParaRPr>
                    </a:p>
                  </a:txBody>
                  <a:tcPr/>
                </a:tc>
                <a:tc>
                  <a:txBody>
                    <a:bodyPr/>
                    <a:lstStyle/>
                    <a:p>
                      <a:r>
                        <a:rPr lang="tr-TR" sz="2400" dirty="0" smtClean="0">
                          <a:solidFill>
                            <a:srgbClr val="7030A0"/>
                          </a:solidFill>
                        </a:rPr>
                        <a:t>Müdür Yardımcısı </a:t>
                      </a:r>
                      <a:endParaRPr lang="tr-TR" sz="2400" dirty="0">
                        <a:solidFill>
                          <a:srgbClr val="7030A0"/>
                        </a:solidFill>
                      </a:endParaRPr>
                    </a:p>
                  </a:txBody>
                  <a:tcPr/>
                </a:tc>
              </a:tr>
              <a:tr h="467313">
                <a:tc>
                  <a:txBody>
                    <a:bodyPr/>
                    <a:lstStyle/>
                    <a:p>
                      <a:r>
                        <a:rPr lang="tr-TR" sz="2400" dirty="0" smtClean="0">
                          <a:solidFill>
                            <a:srgbClr val="7030A0"/>
                          </a:solidFill>
                        </a:rPr>
                        <a:t>Prof. Dr. Ayşe </a:t>
                      </a:r>
                      <a:r>
                        <a:rPr lang="tr-TR" sz="2400" baseline="0" dirty="0" smtClean="0">
                          <a:solidFill>
                            <a:srgbClr val="7030A0"/>
                          </a:solidFill>
                        </a:rPr>
                        <a:t>Gül YILGÖR</a:t>
                      </a:r>
                      <a:endParaRPr lang="tr-TR" sz="2400" dirty="0">
                        <a:solidFill>
                          <a:srgbClr val="7030A0"/>
                        </a:solidFill>
                      </a:endParaRPr>
                    </a:p>
                  </a:txBody>
                  <a:tcPr/>
                </a:tc>
                <a:tc>
                  <a:txBody>
                    <a:bodyPr/>
                    <a:lstStyle/>
                    <a:p>
                      <a:r>
                        <a:rPr lang="tr-TR" sz="2400" dirty="0" smtClean="0">
                          <a:solidFill>
                            <a:srgbClr val="7030A0"/>
                          </a:solidFill>
                        </a:rPr>
                        <a:t>Üye </a:t>
                      </a:r>
                      <a:endParaRPr lang="tr-TR" sz="2400" dirty="0">
                        <a:solidFill>
                          <a:srgbClr val="7030A0"/>
                        </a:solidFill>
                      </a:endParaRPr>
                    </a:p>
                  </a:txBody>
                  <a:tcPr/>
                </a:tc>
              </a:tr>
              <a:tr h="467313">
                <a:tc>
                  <a:txBody>
                    <a:bodyPr/>
                    <a:lstStyle/>
                    <a:p>
                      <a:r>
                        <a:rPr lang="tr-TR" sz="2400" dirty="0" smtClean="0">
                          <a:solidFill>
                            <a:srgbClr val="7030A0"/>
                          </a:solidFill>
                        </a:rPr>
                        <a:t>Yrd. Doç. Dr. Duygu VEFİK ULUÇAY</a:t>
                      </a:r>
                      <a:endParaRPr lang="tr-TR" sz="2400" dirty="0">
                        <a:solidFill>
                          <a:srgbClr val="7030A0"/>
                        </a:solidFill>
                      </a:endParaRPr>
                    </a:p>
                  </a:txBody>
                  <a:tcPr/>
                </a:tc>
                <a:tc>
                  <a:txBody>
                    <a:bodyPr/>
                    <a:lstStyle/>
                    <a:p>
                      <a:r>
                        <a:rPr lang="tr-TR" sz="2400" dirty="0" smtClean="0">
                          <a:solidFill>
                            <a:srgbClr val="7030A0"/>
                          </a:solidFill>
                        </a:rPr>
                        <a:t>Üye </a:t>
                      </a:r>
                      <a:endParaRPr lang="tr-TR" sz="2400" dirty="0">
                        <a:solidFill>
                          <a:srgbClr val="7030A0"/>
                        </a:solidFill>
                      </a:endParaRPr>
                    </a:p>
                  </a:txBody>
                  <a:tcPr/>
                </a:tc>
              </a:tr>
              <a:tr h="467313">
                <a:tc>
                  <a:txBody>
                    <a:bodyPr/>
                    <a:lstStyle/>
                    <a:p>
                      <a:r>
                        <a:rPr lang="tr-TR" sz="2400" dirty="0" smtClean="0">
                          <a:solidFill>
                            <a:srgbClr val="7030A0"/>
                          </a:solidFill>
                        </a:rPr>
                        <a:t>Yrd. Doç. Dr. Bediz YILMAZ</a:t>
                      </a:r>
                      <a:endParaRPr lang="tr-TR" sz="2400" dirty="0">
                        <a:solidFill>
                          <a:srgbClr val="7030A0"/>
                        </a:solidFill>
                      </a:endParaRPr>
                    </a:p>
                  </a:txBody>
                  <a:tcPr/>
                </a:tc>
                <a:tc>
                  <a:txBody>
                    <a:bodyPr/>
                    <a:lstStyle/>
                    <a:p>
                      <a:r>
                        <a:rPr lang="tr-TR" sz="2400" dirty="0" smtClean="0">
                          <a:solidFill>
                            <a:srgbClr val="7030A0"/>
                          </a:solidFill>
                        </a:rPr>
                        <a:t>Üye </a:t>
                      </a:r>
                      <a:endParaRPr lang="tr-TR" sz="2400" dirty="0">
                        <a:solidFill>
                          <a:srgbClr val="7030A0"/>
                        </a:solidFill>
                      </a:endParaRPr>
                    </a:p>
                  </a:txBody>
                  <a:tcPr/>
                </a:tc>
              </a:tr>
              <a:tr h="417000">
                <a:tc>
                  <a:txBody>
                    <a:bodyPr/>
                    <a:lstStyle/>
                    <a:p>
                      <a:r>
                        <a:rPr lang="tr-TR" sz="2400" dirty="0" err="1" smtClean="0">
                          <a:solidFill>
                            <a:srgbClr val="7030A0"/>
                          </a:solidFill>
                        </a:rPr>
                        <a:t>Öğr</a:t>
                      </a:r>
                      <a:r>
                        <a:rPr lang="tr-TR" sz="2400" dirty="0" smtClean="0">
                          <a:solidFill>
                            <a:srgbClr val="7030A0"/>
                          </a:solidFill>
                        </a:rPr>
                        <a:t>. Gör. Asiye UZEL</a:t>
                      </a:r>
                      <a:endParaRPr lang="tr-TR" sz="2400" dirty="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rgbClr val="7030A0"/>
                          </a:solidFill>
                        </a:rPr>
                        <a:t>Üye </a:t>
                      </a: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30</a:t>
            </a:fld>
            <a:endParaRPr lang="tr-TR"/>
          </a:p>
        </p:txBody>
      </p:sp>
      <p:sp>
        <p:nvSpPr>
          <p:cNvPr id="4" name="3 Dikdörtgen"/>
          <p:cNvSpPr/>
          <p:nvPr/>
        </p:nvSpPr>
        <p:spPr>
          <a:xfrm>
            <a:off x="0" y="1556793"/>
            <a:ext cx="9144000" cy="2677656"/>
          </a:xfrm>
          <a:prstGeom prst="rect">
            <a:avLst/>
          </a:prstGeom>
        </p:spPr>
        <p:txBody>
          <a:bodyPr wrap="square">
            <a:spAutoFit/>
          </a:bodyPr>
          <a:lstStyle/>
          <a:p>
            <a:pPr marL="0" lvl="1" indent="4763" algn="ctr"/>
            <a:endParaRPr lang="tr-TR" sz="2800" dirty="0" smtClean="0">
              <a:solidFill>
                <a:srgbClr val="7030A0"/>
              </a:solidFill>
              <a:latin typeface="+mn-lt"/>
            </a:endParaRPr>
          </a:p>
          <a:p>
            <a:pPr marL="0" lvl="1" indent="4763">
              <a:buFont typeface="Wingdings" pitchFamily="2" charset="2"/>
              <a:buChar char="Ø"/>
            </a:pPr>
            <a:r>
              <a:rPr lang="tr-TR" sz="2800" dirty="0" smtClean="0">
                <a:latin typeface="+mn-lt"/>
              </a:rPr>
              <a:t>7 Mayıs 2012“Toplumsal Cinsiyet ve Eğitim” </a:t>
            </a:r>
            <a:r>
              <a:rPr lang="tr-TR" sz="2800" dirty="0" err="1" smtClean="0">
                <a:latin typeface="+mn-lt"/>
              </a:rPr>
              <a:t>Prof.Dr</a:t>
            </a:r>
            <a:r>
              <a:rPr lang="tr-TR" sz="2800" dirty="0" smtClean="0">
                <a:latin typeface="+mn-lt"/>
              </a:rPr>
              <a:t>.Ayşe BALCI KARABOĞA </a:t>
            </a:r>
          </a:p>
          <a:p>
            <a:pPr marL="0" lvl="1" indent="4763"/>
            <a:endParaRPr lang="tr-TR" sz="2800" dirty="0" smtClean="0">
              <a:latin typeface="+mn-lt"/>
            </a:endParaRPr>
          </a:p>
          <a:p>
            <a:pPr marL="0" lvl="1" indent="4763">
              <a:buFont typeface="Arial" pitchFamily="34" charset="0"/>
              <a:buChar char="•"/>
            </a:pPr>
            <a:r>
              <a:rPr lang="tr-TR" sz="2800" dirty="0" smtClean="0">
                <a:solidFill>
                  <a:srgbClr val="7030A0"/>
                </a:solidFill>
                <a:latin typeface="+mn-lt"/>
              </a:rPr>
              <a:t>Düzenleyenler:MERKAM ve Mut Meslek Yüksekokulu</a:t>
            </a:r>
          </a:p>
          <a:p>
            <a:pPr marL="0" lvl="1" indent="4763"/>
            <a:r>
              <a:rPr lang="tr-TR" sz="2800" dirty="0" smtClean="0">
                <a:latin typeface="+mn-l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31</a:t>
            </a:fld>
            <a:endParaRPr lang="tr-TR"/>
          </a:p>
        </p:txBody>
      </p:sp>
      <p:sp>
        <p:nvSpPr>
          <p:cNvPr id="5" name="4 Dikdörtgen"/>
          <p:cNvSpPr/>
          <p:nvPr/>
        </p:nvSpPr>
        <p:spPr>
          <a:xfrm>
            <a:off x="0" y="1628801"/>
            <a:ext cx="9144000" cy="3600986"/>
          </a:xfrm>
          <a:prstGeom prst="rect">
            <a:avLst/>
          </a:prstGeom>
        </p:spPr>
        <p:txBody>
          <a:bodyPr wrap="square">
            <a:spAutoFit/>
          </a:bodyPr>
          <a:lstStyle/>
          <a:p>
            <a:pPr algn="ctr"/>
            <a:endParaRPr lang="tr-TR" sz="3200" b="1" dirty="0" smtClean="0">
              <a:solidFill>
                <a:srgbClr val="7030A0"/>
              </a:solidFill>
              <a:latin typeface="+mn-lt"/>
            </a:endParaRPr>
          </a:p>
          <a:p>
            <a:pPr>
              <a:buFont typeface="Wingdings" pitchFamily="2" charset="2"/>
              <a:buChar char="Ø"/>
            </a:pPr>
            <a:r>
              <a:rPr lang="tr-TR" sz="2800" dirty="0" smtClean="0">
                <a:latin typeface="+mj-lt"/>
              </a:rPr>
              <a:t>8 Mart 2013 “Medeni Hukuk Bağlamında Kadın Hakları ve Ceza Hukuku Bağlamında Kadın Hakları” </a:t>
            </a:r>
            <a:r>
              <a:rPr lang="tr-TR" sz="2800" dirty="0" err="1" smtClean="0">
                <a:latin typeface="+mj-lt"/>
              </a:rPr>
              <a:t>Prof.Dr</a:t>
            </a:r>
            <a:r>
              <a:rPr lang="tr-TR" sz="2800" dirty="0" smtClean="0">
                <a:latin typeface="+mj-lt"/>
              </a:rPr>
              <a:t>.Hakan PEKCANITEZ, </a:t>
            </a:r>
            <a:r>
              <a:rPr lang="tr-TR" sz="2800" dirty="0" err="1" smtClean="0">
                <a:latin typeface="+mj-lt"/>
              </a:rPr>
              <a:t>Av.Işıl</a:t>
            </a:r>
            <a:r>
              <a:rPr lang="tr-TR" sz="2800" dirty="0" smtClean="0">
                <a:latin typeface="+mj-lt"/>
              </a:rPr>
              <a:t> AKAN KIRAL</a:t>
            </a:r>
          </a:p>
          <a:p>
            <a:endParaRPr lang="tr-TR" sz="2800" dirty="0" smtClean="0">
              <a:solidFill>
                <a:srgbClr val="7030A0"/>
              </a:solidFill>
              <a:latin typeface="+mj-lt"/>
            </a:endParaRPr>
          </a:p>
          <a:p>
            <a:pPr>
              <a:buFont typeface="Arial" pitchFamily="34" charset="0"/>
              <a:buChar char="•"/>
            </a:pPr>
            <a:r>
              <a:rPr lang="tr-TR" sz="2800" dirty="0" smtClean="0">
                <a:solidFill>
                  <a:srgbClr val="7030A0"/>
                </a:solidFill>
                <a:latin typeface="+mj-lt"/>
              </a:rPr>
              <a:t>Düzenleyen: MERKAM</a:t>
            </a:r>
          </a:p>
          <a:p>
            <a:endParaRPr lang="tr-TR" sz="2800" dirty="0" smtClean="0">
              <a:latin typeface="+mj-lt"/>
            </a:endParaRPr>
          </a:p>
          <a:p>
            <a:endParaRPr lang="tr-TR" sz="2800" dirty="0" smtClean="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32</a:t>
            </a:fld>
            <a:endParaRPr lang="tr-TR"/>
          </a:p>
        </p:txBody>
      </p:sp>
      <p:sp>
        <p:nvSpPr>
          <p:cNvPr id="4" name="3 Dikdörtgen"/>
          <p:cNvSpPr/>
          <p:nvPr/>
        </p:nvSpPr>
        <p:spPr>
          <a:xfrm>
            <a:off x="0" y="1556792"/>
            <a:ext cx="9144000" cy="2800767"/>
          </a:xfrm>
          <a:prstGeom prst="rect">
            <a:avLst/>
          </a:prstGeom>
        </p:spPr>
        <p:txBody>
          <a:bodyPr wrap="square">
            <a:spAutoFit/>
          </a:bodyPr>
          <a:lstStyle/>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r>
              <a:rPr lang="tr-TR" sz="2800" dirty="0" smtClean="0">
                <a:latin typeface="+mn-lt"/>
              </a:rPr>
              <a:t>8 Mart 2013“Kadına Yönelik Şiddet” ve “Çocuk Gelinler” </a:t>
            </a:r>
            <a:r>
              <a:rPr lang="tr-TR" sz="2800" dirty="0" err="1" smtClean="0">
                <a:latin typeface="+mn-lt"/>
              </a:rPr>
              <a:t>Öğr</a:t>
            </a:r>
            <a:r>
              <a:rPr lang="tr-TR" sz="2800" dirty="0" smtClean="0">
                <a:latin typeface="+mn-lt"/>
              </a:rPr>
              <a:t>.Gör.Asiye UZEL, </a:t>
            </a:r>
            <a:r>
              <a:rPr lang="tr-TR" sz="2800" dirty="0" err="1" smtClean="0">
                <a:latin typeface="+mn-lt"/>
              </a:rPr>
              <a:t>Av.Nursen</a:t>
            </a:r>
            <a:r>
              <a:rPr lang="tr-TR" sz="2800" dirty="0" smtClean="0">
                <a:latin typeface="+mn-lt"/>
              </a:rPr>
              <a:t> YÜCESOY TEMİZKAN</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Düzenleyenler:MERKAM ve Yenişehir Belediyesi Kent Konseyi Kadın Meclisi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33</a:t>
            </a:fld>
            <a:endParaRPr lang="tr-TR"/>
          </a:p>
        </p:txBody>
      </p:sp>
      <p:sp>
        <p:nvSpPr>
          <p:cNvPr id="5" name="4 Dikdörtgen"/>
          <p:cNvSpPr/>
          <p:nvPr/>
        </p:nvSpPr>
        <p:spPr>
          <a:xfrm>
            <a:off x="0" y="1628800"/>
            <a:ext cx="9144000" cy="7417415"/>
          </a:xfrm>
          <a:prstGeom prst="rect">
            <a:avLst/>
          </a:prstGeom>
        </p:spPr>
        <p:txBody>
          <a:bodyPr wrap="square">
            <a:spAutoFit/>
          </a:bodyPr>
          <a:lstStyle/>
          <a:p>
            <a:pPr algn="ctr"/>
            <a:endParaRPr lang="tr-TR" sz="3200" dirty="0" smtClean="0">
              <a:latin typeface="+mn-lt"/>
            </a:endParaRPr>
          </a:p>
          <a:p>
            <a:pPr>
              <a:buFont typeface="Wingdings" pitchFamily="2" charset="2"/>
              <a:buChar char="Ø"/>
            </a:pPr>
            <a:r>
              <a:rPr lang="tr-TR" sz="2800" dirty="0" smtClean="0">
                <a:latin typeface="+mn-lt"/>
              </a:rPr>
              <a:t>20 Mart 2013 - 14.Uluslararası Akdeniz Araştırmaları Toplantısı Araştırma Konferansı Açılış Paneli</a:t>
            </a:r>
          </a:p>
          <a:p>
            <a:r>
              <a:rPr lang="tr-TR" sz="2800" dirty="0" err="1" smtClean="0">
                <a:latin typeface="+mn-lt"/>
              </a:rPr>
              <a:t>Prof.Dr</a:t>
            </a:r>
            <a:r>
              <a:rPr lang="tr-TR" sz="2800" dirty="0" smtClean="0">
                <a:latin typeface="+mn-lt"/>
              </a:rPr>
              <a:t>.Bahar Taner</a:t>
            </a:r>
          </a:p>
          <a:p>
            <a:r>
              <a:rPr lang="tr-TR" sz="2800" dirty="0" smtClean="0">
                <a:latin typeface="+mn-lt"/>
              </a:rPr>
              <a:t>Prof. Dr. </a:t>
            </a:r>
            <a:r>
              <a:rPr lang="tr-TR" sz="2800" dirty="0" err="1" smtClean="0">
                <a:latin typeface="+mn-lt"/>
              </a:rPr>
              <a:t>Stefano</a:t>
            </a:r>
            <a:r>
              <a:rPr lang="tr-TR" sz="2800" dirty="0" smtClean="0">
                <a:latin typeface="+mn-lt"/>
              </a:rPr>
              <a:t> </a:t>
            </a:r>
            <a:r>
              <a:rPr lang="tr-TR" sz="2800" dirty="0" err="1" smtClean="0">
                <a:latin typeface="+mn-lt"/>
              </a:rPr>
              <a:t>Bartolini</a:t>
            </a:r>
            <a:r>
              <a:rPr lang="tr-TR" sz="2800" dirty="0" smtClean="0">
                <a:latin typeface="+mn-lt"/>
              </a:rPr>
              <a:t> </a:t>
            </a:r>
          </a:p>
          <a:p>
            <a:r>
              <a:rPr lang="tr-TR" sz="2800" dirty="0" smtClean="0">
                <a:latin typeface="+mn-lt"/>
              </a:rPr>
              <a:t>Prof. Dr. </a:t>
            </a:r>
            <a:r>
              <a:rPr lang="tr-TR" sz="2800" dirty="0" err="1" smtClean="0">
                <a:latin typeface="+mn-lt"/>
              </a:rPr>
              <a:t>Olivier</a:t>
            </a:r>
            <a:r>
              <a:rPr lang="tr-TR" sz="2800" dirty="0" smtClean="0">
                <a:latin typeface="+mn-lt"/>
              </a:rPr>
              <a:t> </a:t>
            </a:r>
            <a:r>
              <a:rPr lang="tr-TR" sz="2800" dirty="0" err="1" smtClean="0">
                <a:latin typeface="+mn-lt"/>
              </a:rPr>
              <a:t>Roy</a:t>
            </a:r>
            <a:r>
              <a:rPr lang="tr-TR" sz="2800" dirty="0" smtClean="0">
                <a:latin typeface="+mn-lt"/>
              </a:rPr>
              <a:t> </a:t>
            </a:r>
          </a:p>
          <a:p>
            <a:r>
              <a:rPr lang="fr-FR" sz="2800" dirty="0" smtClean="0">
                <a:latin typeface="+mn-lt"/>
              </a:rPr>
              <a:t>Prof. Dr. Jean François </a:t>
            </a:r>
            <a:r>
              <a:rPr lang="fr-FR" sz="2800" dirty="0" err="1" smtClean="0">
                <a:latin typeface="+mn-lt"/>
              </a:rPr>
              <a:t>Perouse</a:t>
            </a:r>
            <a:r>
              <a:rPr lang="fr-FR" sz="2800" dirty="0" smtClean="0">
                <a:latin typeface="+mn-lt"/>
              </a:rPr>
              <a:t> </a:t>
            </a:r>
            <a:endParaRPr lang="tr-TR" sz="2800" dirty="0" smtClean="0">
              <a:latin typeface="+mn-lt"/>
            </a:endParaRPr>
          </a:p>
          <a:p>
            <a:pPr>
              <a:buFont typeface="Arial" pitchFamily="34" charset="0"/>
              <a:buChar char="•"/>
            </a:pPr>
            <a:r>
              <a:rPr lang="tr-TR" sz="2800" dirty="0" smtClean="0">
                <a:solidFill>
                  <a:srgbClr val="7030A0"/>
                </a:solidFill>
                <a:latin typeface="+mn-lt"/>
              </a:rPr>
              <a:t>Düzenleyenler:Mersin Üniversitesi, MEÜ.İktisadi ve idari Bilimler Fakültesi</a:t>
            </a:r>
          </a:p>
          <a:p>
            <a:pPr>
              <a:buFont typeface="Wingdings" pitchFamily="2" charset="2"/>
              <a:buChar char="Ø"/>
            </a:pPr>
            <a:endParaRPr lang="tr-TR" sz="2800" dirty="0" smtClean="0">
              <a:latin typeface="+mn-lt"/>
            </a:endParaRPr>
          </a:p>
          <a:p>
            <a:endParaRPr lang="tr-TR" sz="3200" dirty="0" smtClean="0">
              <a:latin typeface="+mn-lt"/>
            </a:endParaRPr>
          </a:p>
          <a:p>
            <a:endParaRPr lang="tr-TR" sz="3200" dirty="0" smtClean="0">
              <a:latin typeface="+mj-lt"/>
            </a:endParaRPr>
          </a:p>
          <a:p>
            <a:endParaRPr lang="tr-TR" sz="3200" dirty="0" smtClean="0">
              <a:latin typeface="+mj-lt"/>
              <a:hlinkClick r:id="rId2"/>
            </a:endParaRPr>
          </a:p>
          <a:p>
            <a:endParaRPr lang="tr-TR" sz="3200" dirty="0" smtClean="0">
              <a:latin typeface="+mj-lt"/>
              <a:hlinkClick r:id="rId2"/>
            </a:endParaRPr>
          </a:p>
          <a:p>
            <a:endParaRPr lang="tr-TR" sz="3200" dirty="0" smtClean="0">
              <a:latin typeface="+mj-lt"/>
            </a:endParaRPr>
          </a:p>
          <a:p>
            <a:pPr>
              <a:buFont typeface="Wingdings" pitchFamily="2" charset="2"/>
              <a:buChar char="Ø"/>
            </a:pPr>
            <a:endParaRPr lang="tr-TR" sz="3200" dirty="0" smtClean="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34</a:t>
            </a:fld>
            <a:endParaRPr lang="tr-TR"/>
          </a:p>
        </p:txBody>
      </p:sp>
      <p:sp>
        <p:nvSpPr>
          <p:cNvPr id="4" name="3 Dikdörtgen"/>
          <p:cNvSpPr/>
          <p:nvPr/>
        </p:nvSpPr>
        <p:spPr>
          <a:xfrm>
            <a:off x="0" y="1556792"/>
            <a:ext cx="9144000" cy="3108543"/>
          </a:xfrm>
          <a:prstGeom prst="rect">
            <a:avLst/>
          </a:prstGeom>
        </p:spPr>
        <p:txBody>
          <a:bodyPr wrap="square">
            <a:spAutoFit/>
          </a:bodyPr>
          <a:lstStyle/>
          <a:p>
            <a:endParaRPr lang="tr-TR" sz="2800" dirty="0" smtClean="0"/>
          </a:p>
          <a:p>
            <a:pPr>
              <a:buFont typeface="Wingdings" pitchFamily="2" charset="2"/>
              <a:buChar char="Ø"/>
            </a:pPr>
            <a:endParaRPr lang="tr-TR" sz="2800" dirty="0" smtClean="0"/>
          </a:p>
          <a:p>
            <a:pPr>
              <a:buFont typeface="Wingdings" pitchFamily="2" charset="2"/>
              <a:buChar char="Ø"/>
            </a:pPr>
            <a:r>
              <a:rPr lang="tr-TR" sz="2800" dirty="0" smtClean="0">
                <a:latin typeface="+mn-lt"/>
              </a:rPr>
              <a:t>21 Şubat 2014 “Türkiye’de Kadına Şiddet ve Mücadele Konferansı”</a:t>
            </a:r>
            <a:r>
              <a:rPr lang="tr-TR" sz="2800" b="1" dirty="0" smtClean="0">
                <a:solidFill>
                  <a:srgbClr val="7030A0"/>
                </a:solidFill>
                <a:latin typeface="+mn-lt"/>
              </a:rPr>
              <a:t> </a:t>
            </a:r>
            <a:r>
              <a:rPr lang="tr-TR" sz="2800" dirty="0" err="1" smtClean="0">
                <a:latin typeface="+mn-lt"/>
              </a:rPr>
              <a:t>Doç.Dr</a:t>
            </a:r>
            <a:r>
              <a:rPr lang="tr-TR" sz="2800" dirty="0" smtClean="0">
                <a:latin typeface="+mn-lt"/>
              </a:rPr>
              <a:t>.Alev ÖZKAZANÇ(Ankara Üniversitesi Kadın Çalışmaları Ana Bilim Dalı Başkanı)</a:t>
            </a:r>
          </a:p>
          <a:p>
            <a:endParaRPr lang="tr-TR" sz="2800" dirty="0" smtClean="0">
              <a:latin typeface="+mn-lt"/>
            </a:endParaRPr>
          </a:p>
          <a:p>
            <a:pPr>
              <a:buFont typeface="Arial" pitchFamily="34" charset="0"/>
              <a:buChar char="•"/>
            </a:pPr>
            <a:r>
              <a:rPr lang="tr-TR" sz="2800" dirty="0" smtClean="0">
                <a:solidFill>
                  <a:srgbClr val="7030A0"/>
                </a:solidFill>
                <a:latin typeface="+mn-lt"/>
              </a:rPr>
              <a:t> Düzenleyen:MERKAM</a:t>
            </a:r>
            <a:r>
              <a:rPr lang="tr-TR" sz="2800" dirty="0" smtClean="0">
                <a:latin typeface="+mn-l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35</a:t>
            </a:fld>
            <a:endParaRPr lang="tr-TR"/>
          </a:p>
        </p:txBody>
      </p:sp>
      <p:sp>
        <p:nvSpPr>
          <p:cNvPr id="4" name="3 Dikdörtgen"/>
          <p:cNvSpPr/>
          <p:nvPr/>
        </p:nvSpPr>
        <p:spPr>
          <a:xfrm>
            <a:off x="0" y="1556792"/>
            <a:ext cx="9144000" cy="3108543"/>
          </a:xfrm>
          <a:prstGeom prst="rect">
            <a:avLst/>
          </a:prstGeom>
        </p:spPr>
        <p:txBody>
          <a:bodyPr wrap="square">
            <a:spAutoFit/>
          </a:bodyPr>
          <a:lstStyle/>
          <a:p>
            <a:endParaRPr lang="tr-TR" sz="2800" dirty="0" smtClean="0">
              <a:latin typeface="+mn-lt"/>
            </a:endParaRPr>
          </a:p>
          <a:p>
            <a:pPr>
              <a:buFont typeface="Wingdings" pitchFamily="2" charset="2"/>
              <a:buChar char="Ø"/>
            </a:pPr>
            <a:r>
              <a:rPr lang="tr-TR" sz="2800" dirty="0" smtClean="0">
                <a:latin typeface="+mn-lt"/>
              </a:rPr>
              <a:t>8 Mart 2014 “Kadın Üreme </a:t>
            </a:r>
            <a:r>
              <a:rPr lang="tr-TR" sz="2800" dirty="0" err="1" smtClean="0">
                <a:latin typeface="+mn-lt"/>
              </a:rPr>
              <a:t>Sağlığı”Öğr</a:t>
            </a:r>
            <a:r>
              <a:rPr lang="tr-TR" sz="2800" dirty="0" smtClean="0">
                <a:latin typeface="+mn-lt"/>
              </a:rPr>
              <a:t>.Gör.Asiye UZEL, </a:t>
            </a:r>
            <a:r>
              <a:rPr lang="tr-TR" sz="2800" dirty="0" err="1" smtClean="0">
                <a:latin typeface="+mn-lt"/>
              </a:rPr>
              <a:t>Öğr</a:t>
            </a:r>
            <a:r>
              <a:rPr lang="tr-TR" sz="2800" dirty="0" smtClean="0">
                <a:latin typeface="+mn-lt"/>
              </a:rPr>
              <a:t>.Gör.Tuba GÜNER</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 MERKAM ve Yenişehir Belediyesi Kent Konseyi Kadın Meclisi</a:t>
            </a:r>
          </a:p>
          <a:p>
            <a:endParaRPr lang="tr-TR" sz="2800" dirty="0" smtClean="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36</a:t>
            </a:fld>
            <a:endParaRPr lang="tr-TR"/>
          </a:p>
        </p:txBody>
      </p:sp>
      <p:sp>
        <p:nvSpPr>
          <p:cNvPr id="5" name="4 Dikdörtgen"/>
          <p:cNvSpPr/>
          <p:nvPr/>
        </p:nvSpPr>
        <p:spPr>
          <a:xfrm>
            <a:off x="0" y="1556793"/>
            <a:ext cx="9144000" cy="5447645"/>
          </a:xfrm>
          <a:prstGeom prst="rect">
            <a:avLst/>
          </a:prstGeom>
        </p:spPr>
        <p:txBody>
          <a:bodyPr wrap="square">
            <a:spAutoFit/>
          </a:bodyPr>
          <a:lstStyle/>
          <a:p>
            <a:pPr algn="ctr"/>
            <a:endParaRPr lang="tr-TR" sz="2800" dirty="0" smtClean="0">
              <a:latin typeface="+mn-lt"/>
            </a:endParaRPr>
          </a:p>
          <a:p>
            <a:pPr>
              <a:buFont typeface="Wingdings" pitchFamily="2" charset="2"/>
              <a:buChar char="Ø"/>
            </a:pPr>
            <a:r>
              <a:rPr lang="tr-TR" sz="2800" dirty="0" smtClean="0">
                <a:latin typeface="+mn-lt"/>
              </a:rPr>
              <a:t>10 Mart 2014 “Kent Konseylerinde Kadın Konferansı” </a:t>
            </a:r>
            <a:r>
              <a:rPr lang="tr-TR" sz="2800" dirty="0" err="1" smtClean="0">
                <a:latin typeface="+mn-lt"/>
              </a:rPr>
              <a:t>Prof.Dr</a:t>
            </a:r>
            <a:r>
              <a:rPr lang="tr-TR" sz="2800" dirty="0" smtClean="0">
                <a:latin typeface="+mn-lt"/>
              </a:rPr>
              <a:t>. Meryem KORAY</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Düzenleyenler: MERKAM ve Yenişehir Belediyesi Kent Konseyi Kadın Meclisi</a:t>
            </a:r>
            <a:endParaRPr lang="tr-TR" sz="2800" dirty="0" smtClean="0">
              <a:latin typeface="+mn-lt"/>
            </a:endParaRPr>
          </a:p>
          <a:p>
            <a:endParaRPr lang="tr-TR" sz="2800" dirty="0" smtClean="0">
              <a:latin typeface="+mn-lt"/>
            </a:endParaRPr>
          </a:p>
          <a:p>
            <a:endParaRPr lang="tr-TR" sz="2800" dirty="0" smtClean="0">
              <a:latin typeface="+mj-lt"/>
            </a:endParaRPr>
          </a:p>
          <a:p>
            <a:endParaRPr lang="tr-TR" sz="2800" dirty="0" smtClean="0">
              <a:hlinkClick r:id="rId2"/>
            </a:endParaRPr>
          </a:p>
          <a:p>
            <a:endParaRPr lang="tr-TR" sz="3200" dirty="0" smtClean="0">
              <a:hlinkClick r:id="rId2"/>
            </a:endParaRPr>
          </a:p>
          <a:p>
            <a:endParaRPr lang="tr-TR" sz="3200" dirty="0" smtClean="0"/>
          </a:p>
          <a:p>
            <a:pPr>
              <a:buFont typeface="Wingdings" pitchFamily="2" charset="2"/>
              <a:buChar char="Ø"/>
            </a:pPr>
            <a:endParaRPr lang="tr-TR" sz="3200" dirty="0" smtClean="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37</a:t>
            </a:fld>
            <a:endParaRPr lang="tr-TR"/>
          </a:p>
        </p:txBody>
      </p:sp>
      <p:sp>
        <p:nvSpPr>
          <p:cNvPr id="4" name="3 Dikdörtgen"/>
          <p:cNvSpPr/>
          <p:nvPr/>
        </p:nvSpPr>
        <p:spPr>
          <a:xfrm>
            <a:off x="0" y="1556792"/>
            <a:ext cx="9144000" cy="2800767"/>
          </a:xfrm>
          <a:prstGeom prst="rect">
            <a:avLst/>
          </a:prstGeom>
        </p:spPr>
        <p:txBody>
          <a:bodyPr wrap="square">
            <a:spAutoFit/>
          </a:bodyPr>
          <a:lstStyle/>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10 Mart 2014 “Siyasette  Kadın Konferansı”,</a:t>
            </a:r>
          </a:p>
          <a:p>
            <a:r>
              <a:rPr lang="tr-TR" sz="2800" dirty="0" smtClean="0">
                <a:latin typeface="+mn-lt"/>
              </a:rPr>
              <a:t> </a:t>
            </a:r>
            <a:r>
              <a:rPr lang="tr-TR" sz="2800" dirty="0" err="1" smtClean="0">
                <a:latin typeface="+mn-lt"/>
              </a:rPr>
              <a:t>Prof.Dr</a:t>
            </a:r>
            <a:r>
              <a:rPr lang="tr-TR" sz="2800" dirty="0" smtClean="0">
                <a:latin typeface="+mn-lt"/>
              </a:rPr>
              <a:t>.Meryem KORAY</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Düzenleyen:MERKAM</a:t>
            </a:r>
            <a:endParaRPr lang="tr-TR" sz="2800" dirty="0" smtClean="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38</a:t>
            </a:fld>
            <a:endParaRPr lang="tr-TR"/>
          </a:p>
        </p:txBody>
      </p:sp>
      <p:sp>
        <p:nvSpPr>
          <p:cNvPr id="4" name="3 Dikdörtgen"/>
          <p:cNvSpPr/>
          <p:nvPr/>
        </p:nvSpPr>
        <p:spPr>
          <a:xfrm>
            <a:off x="0" y="1628800"/>
            <a:ext cx="9144000" cy="3046988"/>
          </a:xfrm>
          <a:prstGeom prst="rect">
            <a:avLst/>
          </a:prstGeom>
        </p:spPr>
        <p:txBody>
          <a:bodyPr wrap="square">
            <a:spAutoFit/>
          </a:bodyPr>
          <a:lstStyle/>
          <a:p>
            <a:pPr>
              <a:buFont typeface="Wingdings" pitchFamily="2" charset="2"/>
              <a:buChar char="Ø"/>
            </a:pPr>
            <a:endParaRPr lang="tr-TR" sz="3200" dirty="0" smtClean="0">
              <a:latin typeface="+mn-lt"/>
            </a:endParaRPr>
          </a:p>
          <a:p>
            <a:pPr>
              <a:buFont typeface="Wingdings" pitchFamily="2" charset="2"/>
              <a:buChar char="Ø"/>
            </a:pPr>
            <a:endParaRPr lang="tr-TR" sz="3200" dirty="0" smtClean="0">
              <a:latin typeface="+mn-lt"/>
            </a:endParaRPr>
          </a:p>
          <a:p>
            <a:pPr>
              <a:buFont typeface="Wingdings" pitchFamily="2" charset="2"/>
              <a:buChar char="Ø"/>
            </a:pPr>
            <a:r>
              <a:rPr lang="tr-TR" sz="3200" dirty="0" smtClean="0">
                <a:latin typeface="+mn-lt"/>
              </a:rPr>
              <a:t>9 </a:t>
            </a:r>
            <a:r>
              <a:rPr lang="tr-TR" sz="3200" dirty="0" smtClean="0">
                <a:latin typeface="+mn-lt"/>
              </a:rPr>
              <a:t>Nisan 2014 “ Kadına Karşı Şiddet”</a:t>
            </a:r>
          </a:p>
          <a:p>
            <a:r>
              <a:rPr lang="tr-TR" sz="3200" dirty="0" err="1" smtClean="0">
                <a:latin typeface="+mn-lt"/>
              </a:rPr>
              <a:t>Prof.Dr</a:t>
            </a:r>
            <a:r>
              <a:rPr lang="tr-TR" sz="3200" dirty="0" smtClean="0">
                <a:latin typeface="+mn-lt"/>
              </a:rPr>
              <a:t>.</a:t>
            </a:r>
            <a:r>
              <a:rPr lang="tr-TR" sz="3200" dirty="0" err="1" smtClean="0">
                <a:latin typeface="+mn-lt"/>
              </a:rPr>
              <a:t>Evan</a:t>
            </a:r>
            <a:r>
              <a:rPr lang="tr-TR" sz="3200" dirty="0" smtClean="0">
                <a:latin typeface="+mn-lt"/>
              </a:rPr>
              <a:t> </a:t>
            </a:r>
            <a:r>
              <a:rPr lang="tr-TR" sz="3200" dirty="0" err="1" smtClean="0">
                <a:latin typeface="+mn-lt"/>
              </a:rPr>
              <a:t>Stark</a:t>
            </a:r>
            <a:endParaRPr lang="tr-TR" sz="3200" dirty="0" smtClean="0">
              <a:latin typeface="+mn-lt"/>
            </a:endParaRPr>
          </a:p>
          <a:p>
            <a:endParaRPr lang="tr-TR" sz="3200" dirty="0" smtClean="0">
              <a:latin typeface="+mn-lt"/>
            </a:endParaRPr>
          </a:p>
          <a:p>
            <a:r>
              <a:rPr lang="tr-TR" sz="3200" dirty="0" smtClean="0">
                <a:solidFill>
                  <a:srgbClr val="7030A0"/>
                </a:solidFill>
                <a:latin typeface="+mn-lt"/>
              </a:rPr>
              <a:t>Düzenleyen: MERKAM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39</a:t>
            </a:fld>
            <a:endParaRPr lang="tr-TR"/>
          </a:p>
        </p:txBody>
      </p:sp>
      <p:sp>
        <p:nvSpPr>
          <p:cNvPr id="4" name="3 Dikdörtgen"/>
          <p:cNvSpPr/>
          <p:nvPr/>
        </p:nvSpPr>
        <p:spPr>
          <a:xfrm>
            <a:off x="2555777" y="1772816"/>
            <a:ext cx="3076770" cy="523220"/>
          </a:xfrm>
          <a:prstGeom prst="rect">
            <a:avLst/>
          </a:prstGeom>
        </p:spPr>
        <p:txBody>
          <a:bodyPr wrap="square">
            <a:spAutoFit/>
          </a:bodyPr>
          <a:lstStyle/>
          <a:p>
            <a:pPr algn="ctr"/>
            <a:r>
              <a:rPr lang="tr-TR" sz="2800" b="1" dirty="0" smtClean="0">
                <a:solidFill>
                  <a:srgbClr val="7030A0"/>
                </a:solidFill>
                <a:latin typeface="+mn-lt"/>
              </a:rPr>
              <a:t>PANELLER</a:t>
            </a:r>
            <a:endParaRPr lang="tr-TR" sz="2800" dirty="0" smtClean="0">
              <a:latin typeface="+mn-lt"/>
            </a:endParaRPr>
          </a:p>
        </p:txBody>
      </p:sp>
      <p:sp>
        <p:nvSpPr>
          <p:cNvPr id="5" name="4 Dikdörtgen"/>
          <p:cNvSpPr/>
          <p:nvPr/>
        </p:nvSpPr>
        <p:spPr>
          <a:xfrm>
            <a:off x="0" y="2420888"/>
            <a:ext cx="9252519" cy="3539430"/>
          </a:xfrm>
          <a:prstGeom prst="rect">
            <a:avLst/>
          </a:prstGeom>
        </p:spPr>
        <p:txBody>
          <a:bodyPr wrap="square">
            <a:spAutoFit/>
          </a:bodyPr>
          <a:lstStyle/>
          <a:p>
            <a:pPr>
              <a:buFont typeface="Wingdings" pitchFamily="2" charset="2"/>
              <a:buChar char="Ø"/>
            </a:pPr>
            <a:r>
              <a:rPr lang="tr-TR" sz="2800" dirty="0" smtClean="0">
                <a:latin typeface="+mn-lt"/>
              </a:rPr>
              <a:t>6 Mayıs 2009 “Aile İçi Şiddet” </a:t>
            </a:r>
            <a:r>
              <a:rPr lang="tr-TR" sz="2800" dirty="0" err="1" smtClean="0">
                <a:latin typeface="+mn-lt"/>
              </a:rPr>
              <a:t>Doç.Dr</a:t>
            </a:r>
            <a:r>
              <a:rPr lang="tr-TR" sz="2800" dirty="0" smtClean="0">
                <a:latin typeface="+mn-lt"/>
              </a:rPr>
              <a:t>.Ayşe Azman(MEÜ.Sosyoloji Öğretim Üyesi),</a:t>
            </a:r>
            <a:r>
              <a:rPr lang="tr-TR" sz="2800" dirty="0" err="1" smtClean="0">
                <a:latin typeface="+mn-lt"/>
              </a:rPr>
              <a:t>Dr.Ayşin</a:t>
            </a:r>
            <a:r>
              <a:rPr lang="tr-TR" sz="2800" dirty="0" smtClean="0">
                <a:latin typeface="+mn-lt"/>
              </a:rPr>
              <a:t> </a:t>
            </a:r>
            <a:r>
              <a:rPr lang="tr-TR" sz="2800" dirty="0" err="1" smtClean="0">
                <a:latin typeface="+mn-lt"/>
              </a:rPr>
              <a:t>Kurtoğlu</a:t>
            </a:r>
            <a:r>
              <a:rPr lang="tr-TR" sz="2800" dirty="0" smtClean="0">
                <a:latin typeface="+mn-lt"/>
              </a:rPr>
              <a:t>(Sosyoloji), Arş.Gör.Zehra Tosun(Kadın Dayanışma Vakfı), A.Necla Ölçer(Bağımsız Kadın Derneği Başkanı)</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Düzenleyen:MERKAM</a:t>
            </a:r>
          </a:p>
          <a:p>
            <a:endParaRPr lang="tr-TR" sz="2800" dirty="0" smtClean="0">
              <a:latin typeface="+mn-lt"/>
            </a:endParaRPr>
          </a:p>
          <a:p>
            <a:endParaRPr lang="tr-TR" sz="2800" dirty="0" smtClean="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a:t>
            </a:fld>
            <a:endParaRPr lang="tr-TR"/>
          </a:p>
        </p:txBody>
      </p:sp>
      <p:sp>
        <p:nvSpPr>
          <p:cNvPr id="4" name="3 Dikdörtgen"/>
          <p:cNvSpPr/>
          <p:nvPr/>
        </p:nvSpPr>
        <p:spPr>
          <a:xfrm>
            <a:off x="0" y="1556792"/>
            <a:ext cx="9143999" cy="3908762"/>
          </a:xfrm>
          <a:prstGeom prst="rect">
            <a:avLst/>
          </a:prstGeom>
        </p:spPr>
        <p:txBody>
          <a:bodyPr wrap="square">
            <a:spAutoFit/>
          </a:bodyPr>
          <a:lstStyle/>
          <a:p>
            <a:pPr algn="ctr"/>
            <a:endParaRPr lang="tr-TR" sz="3200" b="1" dirty="0" smtClean="0">
              <a:solidFill>
                <a:srgbClr val="7030A0"/>
              </a:solidFill>
              <a:latin typeface="+mn-lt"/>
            </a:endParaRPr>
          </a:p>
          <a:p>
            <a:pPr algn="ctr"/>
            <a:r>
              <a:rPr lang="tr-TR" sz="3600" b="1" dirty="0" smtClean="0">
                <a:solidFill>
                  <a:srgbClr val="7030A0"/>
                </a:solidFill>
                <a:latin typeface="+mn-lt"/>
              </a:rPr>
              <a:t>Merkezin Amacı</a:t>
            </a:r>
          </a:p>
          <a:p>
            <a:pPr algn="ctr"/>
            <a:endParaRPr lang="tr-TR" sz="3600" b="1" dirty="0" smtClean="0">
              <a:solidFill>
                <a:srgbClr val="7030A0"/>
              </a:solidFill>
              <a:latin typeface="+mn-lt"/>
            </a:endParaRPr>
          </a:p>
          <a:p>
            <a:pPr algn="just"/>
            <a:r>
              <a:rPr lang="tr-TR" sz="3600" dirty="0" smtClean="0">
                <a:latin typeface="+mn-lt"/>
              </a:rPr>
              <a:t>Kadın sorunlarıyla ilgili her alanda, gerek ulusal, gerekse uluslararası düzeyde duyarlılık geliştirmek, araştırmalar yapmak  ve eğitim faaliyetlerinde bulunmaktır. </a:t>
            </a:r>
            <a:endParaRPr lang="tr-TR" sz="360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40</a:t>
            </a:fld>
            <a:endParaRPr lang="tr-TR"/>
          </a:p>
        </p:txBody>
      </p:sp>
      <p:sp>
        <p:nvSpPr>
          <p:cNvPr id="4" name="3 Dikdörtgen"/>
          <p:cNvSpPr/>
          <p:nvPr/>
        </p:nvSpPr>
        <p:spPr>
          <a:xfrm>
            <a:off x="0" y="1556793"/>
            <a:ext cx="9144000" cy="2677656"/>
          </a:xfrm>
          <a:prstGeom prst="rect">
            <a:avLst/>
          </a:prstGeom>
        </p:spPr>
        <p:txBody>
          <a:bodyPr wrap="square">
            <a:spAutoFit/>
          </a:bodyPr>
          <a:lstStyle/>
          <a:p>
            <a:pPr>
              <a:buFont typeface="Wingdings" pitchFamily="2" charset="2"/>
              <a:buChar char="Ø"/>
            </a:pPr>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10 Mart 2010 “1980 Sonrası Türkiye’de Kadın Hareketi”(</a:t>
            </a:r>
            <a:r>
              <a:rPr lang="tr-TR" sz="2800" dirty="0" err="1" smtClean="0">
                <a:latin typeface="+mn-lt"/>
              </a:rPr>
              <a:t>Prof.Dr</a:t>
            </a:r>
            <a:r>
              <a:rPr lang="tr-TR" sz="2800" dirty="0" smtClean="0">
                <a:latin typeface="+mn-lt"/>
              </a:rPr>
              <a:t>.Yaşar ERJEM)</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Düzenleyenler:MERKAM ve Sosyoloji Bölümü</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41</a:t>
            </a:fld>
            <a:endParaRPr lang="tr-TR"/>
          </a:p>
        </p:txBody>
      </p:sp>
      <p:sp>
        <p:nvSpPr>
          <p:cNvPr id="5" name="4 Dikdörtgen"/>
          <p:cNvSpPr/>
          <p:nvPr/>
        </p:nvSpPr>
        <p:spPr>
          <a:xfrm>
            <a:off x="0" y="2420888"/>
            <a:ext cx="9252519" cy="4985980"/>
          </a:xfrm>
          <a:prstGeom prst="rect">
            <a:avLst/>
          </a:prstGeom>
        </p:spPr>
        <p:txBody>
          <a:bodyPr wrap="square">
            <a:spAutoFit/>
          </a:bodyPr>
          <a:lstStyle/>
          <a:p>
            <a:pPr>
              <a:buFont typeface="Wingdings" pitchFamily="2" charset="2"/>
              <a:buChar char="Ø"/>
            </a:pPr>
            <a:r>
              <a:rPr lang="tr-TR" sz="2800" dirty="0" smtClean="0">
                <a:latin typeface="+mn-lt"/>
              </a:rPr>
              <a:t>Çukurova Kalkınma Ajansı Meslek Edindirme Projesi kapsamında “Kadın Girişimciliği Olanaklar ve Sınırlamalar </a:t>
            </a:r>
            <a:r>
              <a:rPr lang="tr-TR" sz="2800" dirty="0" err="1" smtClean="0">
                <a:latin typeface="+mn-lt"/>
              </a:rPr>
              <a:t>Doç.Dr</a:t>
            </a:r>
            <a:r>
              <a:rPr lang="tr-TR" sz="2800" dirty="0" smtClean="0">
                <a:latin typeface="+mn-lt"/>
              </a:rPr>
              <a:t>.Ayşe AZMAN</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 Mersin Valiliği ve Çukurova Kalkınma Ajansı</a:t>
            </a:r>
          </a:p>
          <a:p>
            <a:endParaRPr lang="tr-TR" sz="2800" u="sng" dirty="0" smtClean="0"/>
          </a:p>
          <a:p>
            <a:endParaRPr lang="tr-TR" sz="2800" dirty="0" smtClean="0"/>
          </a:p>
          <a:p>
            <a:endParaRPr lang="tr-TR" sz="2800" dirty="0" smtClean="0"/>
          </a:p>
          <a:p>
            <a:endParaRPr lang="tr-TR" sz="2800" dirty="0" smtClean="0"/>
          </a:p>
          <a:p>
            <a:endParaRPr lang="tr-TR" sz="1200" dirty="0" smtClean="0"/>
          </a:p>
          <a:p>
            <a:endParaRPr lang="tr-TR" dirty="0" smtClean="0"/>
          </a:p>
          <a:p>
            <a:pPr>
              <a:buFont typeface="Wingdings" pitchFamily="2" charset="2"/>
              <a:buChar char="Ø"/>
            </a:pPr>
            <a:endParaRPr lang="tr-TR" dirty="0" smtClean="0"/>
          </a:p>
          <a:p>
            <a:endParaRPr lang="tr-T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42</a:t>
            </a:fld>
            <a:endParaRPr lang="tr-TR"/>
          </a:p>
        </p:txBody>
      </p:sp>
      <p:sp>
        <p:nvSpPr>
          <p:cNvPr id="4" name="3 Dikdörtgen"/>
          <p:cNvSpPr/>
          <p:nvPr/>
        </p:nvSpPr>
        <p:spPr>
          <a:xfrm>
            <a:off x="0" y="1556792"/>
            <a:ext cx="9144000" cy="3108543"/>
          </a:xfrm>
          <a:prstGeom prst="rect">
            <a:avLst/>
          </a:prstGeom>
        </p:spPr>
        <p:txBody>
          <a:bodyPr wrap="square">
            <a:spAutoFit/>
          </a:bodyPr>
          <a:lstStyle/>
          <a:p>
            <a:pPr algn="ctr"/>
            <a:endParaRPr lang="tr-TR" sz="2800" dirty="0" smtClean="0"/>
          </a:p>
          <a:p>
            <a:pPr>
              <a:buFont typeface="Wingdings" pitchFamily="2" charset="2"/>
              <a:buChar char="Ø"/>
            </a:pPr>
            <a:r>
              <a:rPr lang="tr-TR" sz="2800" dirty="0" smtClean="0">
                <a:latin typeface="+mn-lt"/>
              </a:rPr>
              <a:t>7 Mart 2012 “ 8 Mart Dünya Emekçi Kadınlar Günü Paneli” </a:t>
            </a:r>
            <a:r>
              <a:rPr lang="tr-TR" sz="2800" dirty="0" err="1" smtClean="0">
                <a:latin typeface="+mn-lt"/>
              </a:rPr>
              <a:t>Prof.Dr</a:t>
            </a:r>
            <a:r>
              <a:rPr lang="tr-TR" sz="2800" dirty="0" smtClean="0">
                <a:latin typeface="+mn-lt"/>
              </a:rPr>
              <a:t>.Bahar Taner,Yrd.</a:t>
            </a:r>
            <a:r>
              <a:rPr lang="tr-TR" sz="2800" dirty="0" err="1" smtClean="0">
                <a:latin typeface="+mn-lt"/>
              </a:rPr>
              <a:t>Doç.Dr</a:t>
            </a:r>
            <a:r>
              <a:rPr lang="tr-TR" sz="2800" dirty="0" smtClean="0">
                <a:latin typeface="+mn-lt"/>
              </a:rPr>
              <a:t>.Duygu </a:t>
            </a:r>
            <a:r>
              <a:rPr lang="tr-TR" sz="2800" dirty="0" err="1" smtClean="0">
                <a:latin typeface="+mn-lt"/>
              </a:rPr>
              <a:t>Vefikuluçay</a:t>
            </a:r>
            <a:r>
              <a:rPr lang="tr-TR" sz="2800" dirty="0" smtClean="0">
                <a:latin typeface="+mn-lt"/>
              </a:rPr>
              <a:t>, </a:t>
            </a:r>
            <a:r>
              <a:rPr lang="tr-TR" sz="2800" dirty="0" err="1" smtClean="0">
                <a:latin typeface="+mn-lt"/>
              </a:rPr>
              <a:t>Öğr</a:t>
            </a:r>
            <a:r>
              <a:rPr lang="tr-TR" sz="2800" dirty="0" smtClean="0">
                <a:latin typeface="+mn-lt"/>
              </a:rPr>
              <a:t>.Gör.</a:t>
            </a:r>
            <a:r>
              <a:rPr lang="tr-TR" sz="2800" dirty="0" err="1" smtClean="0">
                <a:latin typeface="+mn-lt"/>
              </a:rPr>
              <a:t>Nibal</a:t>
            </a:r>
            <a:r>
              <a:rPr lang="tr-TR" sz="2800" dirty="0" smtClean="0">
                <a:latin typeface="+mn-lt"/>
              </a:rPr>
              <a:t> </a:t>
            </a:r>
            <a:r>
              <a:rPr lang="tr-TR" sz="2800" dirty="0" err="1" smtClean="0">
                <a:latin typeface="+mn-lt"/>
              </a:rPr>
              <a:t>Tangör</a:t>
            </a:r>
            <a:r>
              <a:rPr lang="tr-TR" sz="2800" dirty="0" smtClean="0">
                <a:latin typeface="+mn-lt"/>
              </a:rPr>
              <a:t>, </a:t>
            </a:r>
            <a:r>
              <a:rPr lang="tr-TR" sz="2800" dirty="0" err="1" smtClean="0">
                <a:latin typeface="+mn-lt"/>
              </a:rPr>
              <a:t>Öğr</a:t>
            </a:r>
            <a:r>
              <a:rPr lang="tr-TR" sz="2800" dirty="0" smtClean="0">
                <a:latin typeface="+mn-lt"/>
              </a:rPr>
              <a:t>.Gör.Feyza </a:t>
            </a:r>
            <a:r>
              <a:rPr lang="tr-TR" sz="2800" dirty="0" err="1" smtClean="0">
                <a:latin typeface="+mn-lt"/>
              </a:rPr>
              <a:t>Toktaş</a:t>
            </a:r>
            <a:endParaRPr lang="tr-TR" sz="2800" dirty="0" smtClean="0">
              <a:latin typeface="+mn-lt"/>
            </a:endParaRPr>
          </a:p>
          <a:p>
            <a:endParaRPr lang="tr-TR" sz="2800" dirty="0" smtClean="0">
              <a:latin typeface="+mn-lt"/>
            </a:endParaRPr>
          </a:p>
          <a:p>
            <a:pPr>
              <a:buFont typeface="Arial" pitchFamily="34" charset="0"/>
              <a:buChar char="•"/>
            </a:pPr>
            <a:r>
              <a:rPr lang="tr-TR" sz="2800" dirty="0" smtClean="0">
                <a:solidFill>
                  <a:srgbClr val="7030A0"/>
                </a:solidFill>
                <a:latin typeface="+mn-lt"/>
              </a:rPr>
              <a:t>Düzenleyenler:MERKAM, Yenişehir Belediyesi Kent Konseyi Kadın Meclisi ve Cumhuriyet Kadınları Derneği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43</a:t>
            </a:fld>
            <a:endParaRPr lang="tr-TR"/>
          </a:p>
        </p:txBody>
      </p:sp>
      <p:sp>
        <p:nvSpPr>
          <p:cNvPr id="5" name="4 Dikdörtgen"/>
          <p:cNvSpPr/>
          <p:nvPr/>
        </p:nvSpPr>
        <p:spPr>
          <a:xfrm>
            <a:off x="0" y="2420888"/>
            <a:ext cx="9252519" cy="2554545"/>
          </a:xfrm>
          <a:prstGeom prst="rect">
            <a:avLst/>
          </a:prstGeom>
        </p:spPr>
        <p:txBody>
          <a:bodyPr wrap="square">
            <a:spAutoFit/>
          </a:bodyPr>
          <a:lstStyle/>
          <a:p>
            <a:pPr>
              <a:buFont typeface="Wingdings" pitchFamily="2" charset="2"/>
              <a:buChar char="Ø"/>
            </a:pPr>
            <a:r>
              <a:rPr lang="tr-TR" sz="2800" dirty="0" smtClean="0">
                <a:latin typeface="+mn-lt"/>
              </a:rPr>
              <a:t>8 Mart 2012 “MERKAM Tanıtımı”</a:t>
            </a:r>
          </a:p>
          <a:p>
            <a:endParaRPr lang="tr-TR" sz="2400" dirty="0" smtClean="0"/>
          </a:p>
          <a:p>
            <a:pPr>
              <a:buFont typeface="Arial" pitchFamily="34" charset="0"/>
              <a:buChar char="•"/>
            </a:pPr>
            <a:r>
              <a:rPr lang="tr-TR" sz="2800" dirty="0" smtClean="0">
                <a:solidFill>
                  <a:srgbClr val="7030A0"/>
                </a:solidFill>
                <a:latin typeface="+mn-lt"/>
              </a:rPr>
              <a:t>Düzenleyenler:</a:t>
            </a:r>
            <a:r>
              <a:rPr lang="tr-TR" sz="2800" dirty="0" smtClean="0">
                <a:latin typeface="+mn-lt"/>
              </a:rPr>
              <a:t> </a:t>
            </a:r>
            <a:r>
              <a:rPr lang="tr-TR" sz="2800" dirty="0" smtClean="0">
                <a:solidFill>
                  <a:srgbClr val="7030A0"/>
                </a:solidFill>
                <a:latin typeface="+mn-lt"/>
              </a:rPr>
              <a:t>MERKAM Mersin İl Genel Meclisi Kadın-Erkek Fırsat Eşitliği ve Girişimciliği Destekleme Komisyonu ve işbirliği İl Özel İdare</a:t>
            </a:r>
          </a:p>
          <a:p>
            <a:endParaRPr lang="tr-TR" sz="24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44</a:t>
            </a:fld>
            <a:endParaRPr lang="tr-TR"/>
          </a:p>
        </p:txBody>
      </p:sp>
      <p:sp>
        <p:nvSpPr>
          <p:cNvPr id="4" name="3 Dikdörtgen"/>
          <p:cNvSpPr/>
          <p:nvPr/>
        </p:nvSpPr>
        <p:spPr>
          <a:xfrm>
            <a:off x="0" y="1556792"/>
            <a:ext cx="9144000" cy="3539430"/>
          </a:xfrm>
          <a:prstGeom prst="rect">
            <a:avLst/>
          </a:prstGeom>
        </p:spPr>
        <p:txBody>
          <a:bodyPr wrap="square">
            <a:spAutoFit/>
          </a:bodyPr>
          <a:lstStyle/>
          <a:p>
            <a:pPr algn="ctr"/>
            <a:endParaRPr lang="tr-TR" sz="2800" dirty="0" smtClean="0">
              <a:latin typeface="+mn-lt"/>
            </a:endParaRPr>
          </a:p>
          <a:p>
            <a:pPr>
              <a:buFont typeface="Wingdings" pitchFamily="2" charset="2"/>
              <a:buChar char="Ø"/>
            </a:pPr>
            <a:r>
              <a:rPr lang="tr-TR" sz="2800" dirty="0" smtClean="0">
                <a:latin typeface="+mn-lt"/>
              </a:rPr>
              <a:t>24 Nisan 2012 EKAV  Vakfı “Kadın- Sanat Eğitim” Paneli</a:t>
            </a:r>
          </a:p>
          <a:p>
            <a:r>
              <a:rPr lang="tr-TR" sz="2800" dirty="0" smtClean="0">
                <a:latin typeface="+mn-lt"/>
              </a:rPr>
              <a:t>Panel Başkanı : Prof. Dr. Bahar Taner(MERKAM </a:t>
            </a:r>
            <a:r>
              <a:rPr lang="tr-TR" sz="2800" dirty="0" err="1" smtClean="0">
                <a:latin typeface="+mn-lt"/>
              </a:rPr>
              <a:t>Mdr</a:t>
            </a:r>
            <a:r>
              <a:rPr lang="tr-TR" sz="2800" dirty="0" smtClean="0">
                <a:latin typeface="+mn-lt"/>
              </a:rPr>
              <a:t>)</a:t>
            </a:r>
          </a:p>
          <a:p>
            <a:r>
              <a:rPr lang="tr-TR" sz="2800" dirty="0" smtClean="0">
                <a:latin typeface="+mn-lt"/>
              </a:rPr>
              <a:t>Prof. </a:t>
            </a:r>
            <a:r>
              <a:rPr lang="tr-TR" sz="2800" dirty="0" err="1" smtClean="0">
                <a:latin typeface="+mn-lt"/>
              </a:rPr>
              <a:t>Nurseren</a:t>
            </a:r>
            <a:r>
              <a:rPr lang="tr-TR" sz="2800" dirty="0" smtClean="0">
                <a:latin typeface="+mn-lt"/>
              </a:rPr>
              <a:t> Tor (ME.Ü. GSF Dekanı)</a:t>
            </a:r>
          </a:p>
          <a:p>
            <a:r>
              <a:rPr lang="tr-TR" sz="2800" dirty="0" smtClean="0">
                <a:latin typeface="+mn-lt"/>
              </a:rPr>
              <a:t> İnci Aksoy(EKAV Başkanı)</a:t>
            </a:r>
          </a:p>
          <a:p>
            <a:r>
              <a:rPr lang="tr-TR" sz="2800" dirty="0" smtClean="0">
                <a:latin typeface="+mn-lt"/>
              </a:rPr>
              <a:t>Cavidan </a:t>
            </a:r>
            <a:r>
              <a:rPr lang="tr-TR" sz="2800" dirty="0" err="1" smtClean="0">
                <a:latin typeface="+mn-lt"/>
              </a:rPr>
              <a:t>Demirağ</a:t>
            </a:r>
            <a:r>
              <a:rPr lang="tr-TR" sz="2800" dirty="0" smtClean="0">
                <a:latin typeface="+mn-lt"/>
              </a:rPr>
              <a:t>(GİŞKAD Başkanı)</a:t>
            </a:r>
          </a:p>
          <a:p>
            <a:r>
              <a:rPr lang="tr-TR" sz="2800" dirty="0" smtClean="0">
                <a:latin typeface="+mn-lt"/>
              </a:rPr>
              <a:t>Özlem Gök(Sanatçı)</a:t>
            </a:r>
          </a:p>
          <a:p>
            <a:pPr>
              <a:buFont typeface="Arial" pitchFamily="34" charset="0"/>
              <a:buChar char="•"/>
            </a:pPr>
            <a:r>
              <a:rPr lang="tr-TR" sz="2800" dirty="0" smtClean="0">
                <a:solidFill>
                  <a:srgbClr val="7030A0"/>
                </a:solidFill>
                <a:latin typeface="+mn-lt"/>
              </a:rPr>
              <a:t>Düzenleyenler:</a:t>
            </a:r>
            <a:r>
              <a:rPr lang="tr-TR" sz="2800" dirty="0" smtClean="0">
                <a:latin typeface="+mn-lt"/>
              </a:rPr>
              <a:t> </a:t>
            </a:r>
            <a:r>
              <a:rPr lang="tr-TR" sz="2800" dirty="0" smtClean="0">
                <a:solidFill>
                  <a:srgbClr val="7030A0"/>
                </a:solidFill>
                <a:latin typeface="+mn-lt"/>
              </a:rPr>
              <a:t>İçel Sanat </a:t>
            </a:r>
            <a:r>
              <a:rPr lang="tr-TR" sz="2800" dirty="0" err="1" smtClean="0">
                <a:solidFill>
                  <a:srgbClr val="7030A0"/>
                </a:solidFill>
                <a:latin typeface="+mn-lt"/>
              </a:rPr>
              <a:t>Kulubu</a:t>
            </a:r>
            <a:r>
              <a:rPr lang="tr-TR" sz="2800" dirty="0" smtClean="0">
                <a:solidFill>
                  <a:srgbClr val="7030A0"/>
                </a:solidFill>
                <a:latin typeface="+mn-lt"/>
              </a:rPr>
              <a:t> </a:t>
            </a:r>
            <a:r>
              <a:rPr lang="tr-TR" sz="2800" dirty="0" err="1" smtClean="0">
                <a:solidFill>
                  <a:srgbClr val="7030A0"/>
                </a:solidFill>
                <a:latin typeface="+mn-lt"/>
              </a:rPr>
              <a:t>Ekav</a:t>
            </a:r>
            <a:r>
              <a:rPr lang="tr-TR" sz="2800" dirty="0" smtClean="0">
                <a:solidFill>
                  <a:srgbClr val="7030A0"/>
                </a:solidFill>
                <a:latin typeface="+mn-lt"/>
              </a:rPr>
              <a:t> Vakfı</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45</a:t>
            </a:fld>
            <a:endParaRPr lang="tr-TR"/>
          </a:p>
        </p:txBody>
      </p:sp>
      <p:sp>
        <p:nvSpPr>
          <p:cNvPr id="5" name="4 Dikdörtgen"/>
          <p:cNvSpPr/>
          <p:nvPr/>
        </p:nvSpPr>
        <p:spPr>
          <a:xfrm>
            <a:off x="0" y="2276872"/>
            <a:ext cx="9252519" cy="5262979"/>
          </a:xfrm>
          <a:prstGeom prst="rect">
            <a:avLst/>
          </a:prstGeom>
        </p:spPr>
        <p:txBody>
          <a:bodyPr wrap="square">
            <a:spAutoFit/>
          </a:bodyPr>
          <a:lstStyle/>
          <a:p>
            <a:pPr>
              <a:buFont typeface="Wingdings" pitchFamily="2" charset="2"/>
              <a:buChar char="Ø"/>
            </a:pPr>
            <a:endParaRPr lang="tr-TR" sz="2400" dirty="0" smtClean="0"/>
          </a:p>
          <a:p>
            <a:pPr>
              <a:buFont typeface="Wingdings" pitchFamily="2" charset="2"/>
              <a:buChar char="Ø"/>
            </a:pPr>
            <a:r>
              <a:rPr lang="tr-TR" sz="2800" dirty="0" smtClean="0">
                <a:latin typeface="+mn-lt"/>
              </a:rPr>
              <a:t>25  Mayıs 2012 “Şiddete Hayır” </a:t>
            </a:r>
            <a:r>
              <a:rPr lang="tr-TR" sz="2800" dirty="0" err="1" smtClean="0">
                <a:latin typeface="+mn-lt"/>
              </a:rPr>
              <a:t>Doç.Dr</a:t>
            </a:r>
            <a:r>
              <a:rPr lang="tr-TR" sz="2800" dirty="0" smtClean="0">
                <a:latin typeface="+mn-lt"/>
              </a:rPr>
              <a:t>.Ayşe Azman,</a:t>
            </a:r>
          </a:p>
          <a:p>
            <a:r>
              <a:rPr lang="tr-TR" sz="2800" dirty="0" smtClean="0">
                <a:latin typeface="+mn-lt"/>
              </a:rPr>
              <a:t>Yrd.</a:t>
            </a:r>
            <a:r>
              <a:rPr lang="tr-TR" sz="2800" dirty="0" err="1" smtClean="0">
                <a:latin typeface="+mn-lt"/>
              </a:rPr>
              <a:t>Doç.Dr</a:t>
            </a:r>
            <a:r>
              <a:rPr lang="tr-TR" sz="2800" dirty="0" smtClean="0">
                <a:latin typeface="+mn-lt"/>
              </a:rPr>
              <a:t>.Eyüp Erdoğan, </a:t>
            </a:r>
            <a:r>
              <a:rPr lang="tr-TR" sz="2800" dirty="0" err="1" smtClean="0">
                <a:latin typeface="+mn-lt"/>
              </a:rPr>
              <a:t>Öğr</a:t>
            </a:r>
            <a:r>
              <a:rPr lang="tr-TR" sz="2800" dirty="0" smtClean="0">
                <a:latin typeface="+mn-lt"/>
              </a:rPr>
              <a:t>.Gör.Hülya Can Nutku</a:t>
            </a:r>
          </a:p>
          <a:p>
            <a:pPr>
              <a:buFont typeface="Arial" pitchFamily="34" charset="0"/>
              <a:buChar char="•"/>
            </a:pPr>
            <a:r>
              <a:rPr lang="tr-TR" sz="2800" dirty="0" smtClean="0">
                <a:solidFill>
                  <a:srgbClr val="7030A0"/>
                </a:solidFill>
                <a:latin typeface="+mn-lt"/>
              </a:rPr>
              <a:t>Düzenleyenler: MERKAM ve Mersin Valiliği İl Halk Kütüphanesi</a:t>
            </a:r>
            <a:endParaRPr lang="en-US" sz="2800" dirty="0" smtClean="0">
              <a:solidFill>
                <a:srgbClr val="7030A0"/>
              </a:solidFill>
              <a:latin typeface="+mn-lt"/>
            </a:endParaRPr>
          </a:p>
          <a:p>
            <a:r>
              <a:rPr lang="tr-TR" sz="2800" dirty="0" smtClean="0">
                <a:solidFill>
                  <a:srgbClr val="7030A0"/>
                </a:solidFill>
                <a:latin typeface="+mn-lt"/>
              </a:rPr>
              <a:t> </a:t>
            </a:r>
          </a:p>
          <a:p>
            <a:endParaRPr lang="tr-TR" sz="2800" dirty="0" smtClean="0">
              <a:latin typeface="+mn-lt"/>
            </a:endParaRPr>
          </a:p>
          <a:p>
            <a:endParaRPr lang="tr-TR" sz="2800" dirty="0" smtClean="0">
              <a:latin typeface="+mn-lt"/>
            </a:endParaRPr>
          </a:p>
          <a:p>
            <a:endParaRPr lang="tr-TR" sz="2400" dirty="0" smtClean="0"/>
          </a:p>
          <a:p>
            <a:endParaRPr lang="tr-TR" sz="2400" dirty="0" smtClean="0"/>
          </a:p>
          <a:p>
            <a:endParaRPr lang="tr-TR" sz="1600" dirty="0" smtClean="0"/>
          </a:p>
          <a:p>
            <a:endParaRPr lang="tr-TR" sz="1600" dirty="0" smtClean="0"/>
          </a:p>
          <a:p>
            <a:pPr>
              <a:buFont typeface="Wingdings" pitchFamily="2" charset="2"/>
              <a:buChar char="Ø"/>
            </a:pPr>
            <a:endParaRPr lang="tr-TR" dirty="0" smtClean="0"/>
          </a:p>
          <a:p>
            <a:endParaRPr lang="tr-TR"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46</a:t>
            </a:fld>
            <a:endParaRPr lang="tr-TR"/>
          </a:p>
        </p:txBody>
      </p:sp>
      <p:sp>
        <p:nvSpPr>
          <p:cNvPr id="5" name="4 Dikdörtgen"/>
          <p:cNvSpPr/>
          <p:nvPr/>
        </p:nvSpPr>
        <p:spPr>
          <a:xfrm>
            <a:off x="0" y="2276872"/>
            <a:ext cx="9252519" cy="7263527"/>
          </a:xfrm>
          <a:prstGeom prst="rect">
            <a:avLst/>
          </a:prstGeom>
        </p:spPr>
        <p:txBody>
          <a:bodyPr wrap="square">
            <a:spAutoFit/>
          </a:bodyPr>
          <a:lstStyle/>
          <a:p>
            <a:pPr>
              <a:buFont typeface="Wingdings" pitchFamily="2" charset="2"/>
              <a:buChar char="Ø"/>
            </a:pPr>
            <a:r>
              <a:rPr lang="tr-TR" sz="2800" dirty="0" smtClean="0">
                <a:latin typeface="+mn-lt"/>
              </a:rPr>
              <a:t>Mart 2013 “6360 Sayılı Yasa Kapsamında Aday Adayı Olabilecek Kadınlarımızın ve Seçmen Kadınlarımızın Bilgilendirilmesi” </a:t>
            </a:r>
          </a:p>
          <a:p>
            <a:r>
              <a:rPr lang="tr-TR" sz="2800" dirty="0" err="1" smtClean="0">
                <a:latin typeface="+mn-lt"/>
              </a:rPr>
              <a:t>Prof.Dr</a:t>
            </a:r>
            <a:r>
              <a:rPr lang="tr-TR" sz="2800" dirty="0" smtClean="0">
                <a:latin typeface="+mn-lt"/>
              </a:rPr>
              <a:t>.Bahar Taner(MERKAM Müdürü)</a:t>
            </a:r>
          </a:p>
          <a:p>
            <a:r>
              <a:rPr lang="tr-TR" sz="2800" dirty="0" err="1" smtClean="0">
                <a:latin typeface="+mn-lt"/>
              </a:rPr>
              <a:t>Doç.Dr</a:t>
            </a:r>
            <a:r>
              <a:rPr lang="tr-TR" sz="2800" dirty="0" smtClean="0">
                <a:latin typeface="+mn-lt"/>
              </a:rPr>
              <a:t>.Serdar Ulaş Bayraktar(MEÜ.İ.İB.Fakültesi Kamu Yönetimi),Mehmet Akdoğan(Mersin Mahalli İdareler Müdürü),</a:t>
            </a:r>
          </a:p>
          <a:p>
            <a:r>
              <a:rPr lang="tr-TR" sz="2800" dirty="0" smtClean="0">
                <a:latin typeface="+mn-lt"/>
              </a:rPr>
              <a:t>İlksen Sorguç </a:t>
            </a:r>
            <a:r>
              <a:rPr lang="tr-TR" sz="2800" dirty="0" err="1" smtClean="0">
                <a:latin typeface="+mn-lt"/>
              </a:rPr>
              <a:t>Dinçer</a:t>
            </a:r>
            <a:r>
              <a:rPr lang="tr-TR" sz="2800" dirty="0" smtClean="0">
                <a:latin typeface="+mn-lt"/>
              </a:rPr>
              <a:t>(</a:t>
            </a:r>
            <a:r>
              <a:rPr lang="tr-TR" sz="2800" dirty="0" err="1" smtClean="0">
                <a:latin typeface="+mn-lt"/>
              </a:rPr>
              <a:t>Ka</a:t>
            </a:r>
            <a:r>
              <a:rPr lang="tr-TR" sz="2800" dirty="0" smtClean="0">
                <a:latin typeface="+mn-lt"/>
              </a:rPr>
              <a:t>-Der  Danışma Kurulu Üyesi)</a:t>
            </a:r>
          </a:p>
          <a:p>
            <a:pPr>
              <a:buFont typeface="Arial" pitchFamily="34" charset="0"/>
              <a:buChar char="•"/>
            </a:pPr>
            <a:r>
              <a:rPr lang="tr-TR" sz="2800" dirty="0" smtClean="0">
                <a:solidFill>
                  <a:srgbClr val="7030A0"/>
                </a:solidFill>
                <a:latin typeface="+mn-lt"/>
              </a:rPr>
              <a:t>Düzenleyenler: MERKAM ve KADER(Kadın Adayları Destekleme Derneği)</a:t>
            </a:r>
          </a:p>
          <a:p>
            <a:pPr marL="1081088" indent="-1081088"/>
            <a:endParaRPr lang="tr-TR" sz="2800" dirty="0" smtClean="0">
              <a:latin typeface="+mn-lt"/>
            </a:endParaRPr>
          </a:p>
          <a:p>
            <a:pPr marL="1081088" indent="-1081088"/>
            <a:endParaRPr lang="tr-TR" sz="2800" dirty="0" smtClean="0">
              <a:latin typeface="+mn-lt"/>
            </a:endParaRPr>
          </a:p>
          <a:p>
            <a:pPr marL="1081088" indent="-1081088"/>
            <a:endParaRPr lang="tr-TR" sz="2800" dirty="0" smtClean="0">
              <a:latin typeface="+mn-lt"/>
            </a:endParaRPr>
          </a:p>
          <a:p>
            <a:pPr marL="1081088" indent="-1081088"/>
            <a:endParaRPr lang="tr-TR" sz="2800" dirty="0" smtClean="0">
              <a:latin typeface="+mn-lt"/>
            </a:endParaRPr>
          </a:p>
          <a:p>
            <a:pPr marL="1081088" indent="-1081088"/>
            <a:endParaRPr lang="tr-TR" sz="1600" dirty="0" smtClean="0"/>
          </a:p>
          <a:p>
            <a:pPr marL="1081088" indent="-1081088"/>
            <a:endParaRPr lang="tr-TR" sz="1600" dirty="0" smtClean="0"/>
          </a:p>
          <a:p>
            <a:pPr marL="1081088" indent="-1081088"/>
            <a:endParaRPr lang="tr-TR" sz="1600" dirty="0" smtClean="0"/>
          </a:p>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endParaRPr lang="tr-TR" dirty="0" smtClean="0"/>
          </a:p>
        </p:txBody>
      </p:sp>
      <p:sp>
        <p:nvSpPr>
          <p:cNvPr id="6" name="5 Dikdörtgen"/>
          <p:cNvSpPr/>
          <p:nvPr/>
        </p:nvSpPr>
        <p:spPr>
          <a:xfrm>
            <a:off x="2286000" y="2967335"/>
            <a:ext cx="4572000" cy="369332"/>
          </a:xfrm>
          <a:prstGeom prst="rect">
            <a:avLst/>
          </a:prstGeom>
        </p:spPr>
        <p:txBody>
          <a:bodyPr>
            <a:spAutoFit/>
          </a:bodyPr>
          <a:lstStyle/>
          <a:p>
            <a:endParaRPr lang="tr-TR" dirty="0"/>
          </a:p>
        </p:txBody>
      </p:sp>
      <p:sp>
        <p:nvSpPr>
          <p:cNvPr id="7" name="6 Dikdörtgen"/>
          <p:cNvSpPr/>
          <p:nvPr/>
        </p:nvSpPr>
        <p:spPr>
          <a:xfrm>
            <a:off x="969425" y="2458036"/>
            <a:ext cx="242374" cy="338554"/>
          </a:xfrm>
          <a:prstGeom prst="rect">
            <a:avLst/>
          </a:prstGeom>
        </p:spPr>
        <p:txBody>
          <a:bodyPr wrap="none">
            <a:spAutoFit/>
          </a:bodyPr>
          <a:lstStyle/>
          <a:p>
            <a:r>
              <a:rPr lang="tr-TR" sz="1600" dirty="0" smtClean="0">
                <a:solidFill>
                  <a:prstClr val="black"/>
                </a:solidFill>
              </a:rPr>
              <a:t> </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47</a:t>
            </a:fld>
            <a:endParaRPr lang="tr-TR"/>
          </a:p>
        </p:txBody>
      </p:sp>
      <p:sp>
        <p:nvSpPr>
          <p:cNvPr id="5" name="4 Dikdörtgen"/>
          <p:cNvSpPr/>
          <p:nvPr/>
        </p:nvSpPr>
        <p:spPr>
          <a:xfrm>
            <a:off x="1" y="2348881"/>
            <a:ext cx="9144000" cy="7571303"/>
          </a:xfrm>
          <a:prstGeom prst="rect">
            <a:avLst/>
          </a:prstGeom>
        </p:spPr>
        <p:txBody>
          <a:bodyPr wrap="square">
            <a:spAutoFit/>
          </a:bodyPr>
          <a:lstStyle/>
          <a:p>
            <a:endParaRPr lang="tr-TR" sz="2800" dirty="0" smtClean="0">
              <a:latin typeface="+mn-lt"/>
            </a:endParaRPr>
          </a:p>
          <a:p>
            <a:pPr>
              <a:buFont typeface="Wingdings" pitchFamily="2" charset="2"/>
              <a:buChar char="Ø"/>
            </a:pPr>
            <a:r>
              <a:rPr lang="tr-TR" sz="2800" dirty="0" smtClean="0">
                <a:latin typeface="+mn-lt"/>
              </a:rPr>
              <a:t>9 Mart 2013 “Eğitim ve Çalışma Yaşamında Kadın”</a:t>
            </a:r>
          </a:p>
          <a:p>
            <a:pPr marL="1081088" indent="-1081088"/>
            <a:r>
              <a:rPr lang="tr-TR" sz="2800" dirty="0" smtClean="0">
                <a:latin typeface="+mn-lt"/>
              </a:rPr>
              <a:t>Prof. Dr. Bahar TANER,Prof. Dr. Ayşe BALCI KARABOĞA,</a:t>
            </a:r>
          </a:p>
          <a:p>
            <a:pPr marL="1081088" indent="-1081088"/>
            <a:r>
              <a:rPr lang="tr-TR" sz="2800" dirty="0" smtClean="0">
                <a:latin typeface="+mn-lt"/>
              </a:rPr>
              <a:t>Prof. </a:t>
            </a:r>
            <a:r>
              <a:rPr lang="tr-TR" sz="2800" dirty="0" err="1" smtClean="0">
                <a:latin typeface="+mn-lt"/>
              </a:rPr>
              <a:t>Dr.Ayşe</a:t>
            </a:r>
            <a:r>
              <a:rPr lang="tr-TR" sz="2800" dirty="0" smtClean="0">
                <a:latin typeface="+mn-lt"/>
              </a:rPr>
              <a:t> Gül YILGÖR</a:t>
            </a:r>
          </a:p>
          <a:p>
            <a:pPr marL="1081088" indent="-1081088"/>
            <a:endParaRPr lang="tr-TR" sz="2800" dirty="0" smtClean="0">
              <a:latin typeface="+mn-lt"/>
            </a:endParaRPr>
          </a:p>
          <a:p>
            <a:pPr marL="1081088" indent="-1081088"/>
            <a:r>
              <a:rPr lang="tr-TR" sz="2800" dirty="0" smtClean="0">
                <a:solidFill>
                  <a:srgbClr val="7030A0"/>
                </a:solidFill>
                <a:latin typeface="+mn-lt"/>
              </a:rPr>
              <a:t> Düzenleyenler:MERKAM ve Elektrik Mühendisleri Odası </a:t>
            </a:r>
          </a:p>
          <a:p>
            <a:pPr marL="1081088" indent="-1081088"/>
            <a:endParaRPr lang="tr-TR" sz="2800" dirty="0" smtClean="0"/>
          </a:p>
          <a:p>
            <a:pPr marL="1081088" indent="-1081088"/>
            <a:endParaRPr lang="tr-TR" sz="2800" dirty="0" smtClean="0"/>
          </a:p>
          <a:p>
            <a:pPr marL="1081088" indent="-1081088"/>
            <a:endParaRPr lang="tr-TR" sz="3200" dirty="0" smtClean="0"/>
          </a:p>
          <a:p>
            <a:pPr marL="1081088" indent="-1081088">
              <a:buFont typeface="Wingdings" pitchFamily="2" charset="2"/>
              <a:buChar char="Ø"/>
            </a:pPr>
            <a:endParaRPr lang="tr-TR" sz="3200" dirty="0" smtClean="0"/>
          </a:p>
          <a:p>
            <a:pPr marL="1081088" indent="-1081088"/>
            <a:endParaRPr lang="tr-TR" sz="3200" dirty="0" smtClean="0"/>
          </a:p>
          <a:p>
            <a:pPr marL="1081088" indent="-1081088"/>
            <a:endParaRPr lang="tr-TR" sz="3200" dirty="0" smtClean="0"/>
          </a:p>
          <a:p>
            <a:pPr marL="1081088" indent="-1081088"/>
            <a:endParaRPr lang="tr-TR" sz="1600" dirty="0" smtClean="0"/>
          </a:p>
          <a:p>
            <a:pPr marL="1081088" indent="-1081088"/>
            <a:endParaRPr lang="tr-TR" sz="1600" dirty="0" smtClean="0"/>
          </a:p>
          <a:p>
            <a:pPr marL="1081088" indent="-1081088"/>
            <a:endParaRPr lang="tr-TR" sz="1600" dirty="0" smtClean="0"/>
          </a:p>
          <a:p>
            <a:pPr marL="1081088" indent="-1081088"/>
            <a:endParaRPr lang="tr-TR" sz="1600" dirty="0" smtClean="0"/>
          </a:p>
          <a:p>
            <a:pPr marL="1081088" indent="-1081088"/>
            <a:endParaRPr lang="tr-TR" sz="1600" dirty="0" smtClean="0"/>
          </a:p>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endParaRPr lang="tr-TR" dirty="0" smtClean="0"/>
          </a:p>
        </p:txBody>
      </p:sp>
      <p:sp>
        <p:nvSpPr>
          <p:cNvPr id="6" name="5 Dikdörtgen"/>
          <p:cNvSpPr/>
          <p:nvPr/>
        </p:nvSpPr>
        <p:spPr>
          <a:xfrm>
            <a:off x="2286000" y="2967335"/>
            <a:ext cx="4572000" cy="369332"/>
          </a:xfrm>
          <a:prstGeom prst="rect">
            <a:avLst/>
          </a:prstGeom>
        </p:spPr>
        <p:txBody>
          <a:bodyPr>
            <a:spAutoFit/>
          </a:bodyPr>
          <a:lstStyle/>
          <a:p>
            <a:endParaRPr lang="tr-TR" dirty="0"/>
          </a:p>
        </p:txBody>
      </p:sp>
      <p:sp>
        <p:nvSpPr>
          <p:cNvPr id="7" name="6 Dikdörtgen"/>
          <p:cNvSpPr/>
          <p:nvPr/>
        </p:nvSpPr>
        <p:spPr>
          <a:xfrm>
            <a:off x="969425" y="2458036"/>
            <a:ext cx="242374" cy="338554"/>
          </a:xfrm>
          <a:prstGeom prst="rect">
            <a:avLst/>
          </a:prstGeom>
        </p:spPr>
        <p:txBody>
          <a:bodyPr wrap="none">
            <a:spAutoFit/>
          </a:bodyPr>
          <a:lstStyle/>
          <a:p>
            <a:r>
              <a:rPr lang="tr-TR" sz="1600" dirty="0" smtClean="0">
                <a:solidFill>
                  <a:prstClr val="black"/>
                </a:solidFill>
              </a:rPr>
              <a:t> </a:t>
            </a: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48</a:t>
            </a:fld>
            <a:endParaRPr lang="tr-TR"/>
          </a:p>
        </p:txBody>
      </p:sp>
      <p:sp>
        <p:nvSpPr>
          <p:cNvPr id="5" name="4 Dikdörtgen"/>
          <p:cNvSpPr/>
          <p:nvPr/>
        </p:nvSpPr>
        <p:spPr>
          <a:xfrm>
            <a:off x="0" y="1556793"/>
            <a:ext cx="9144000" cy="7325082"/>
          </a:xfrm>
          <a:prstGeom prst="rect">
            <a:avLst/>
          </a:prstGeom>
        </p:spPr>
        <p:txBody>
          <a:bodyPr wrap="square">
            <a:spAutoFit/>
          </a:bodyPr>
          <a:lstStyle/>
          <a:p>
            <a:pPr algn="ctr"/>
            <a:endParaRPr lang="tr-TR" sz="2800" b="1" dirty="0" smtClean="0">
              <a:solidFill>
                <a:srgbClr val="7030A0"/>
              </a:solidFill>
              <a:latin typeface="+mn-lt"/>
            </a:endParaRPr>
          </a:p>
          <a:p>
            <a:pPr>
              <a:buFont typeface="Wingdings" pitchFamily="2" charset="2"/>
              <a:buChar char="Ø"/>
            </a:pPr>
            <a:r>
              <a:rPr lang="tr-TR" sz="2800" dirty="0" smtClean="0">
                <a:latin typeface="+mn-lt"/>
              </a:rPr>
              <a:t> 08 Mart 2014 “</a:t>
            </a:r>
            <a:r>
              <a:rPr lang="tr-TR" sz="2800" dirty="0" err="1" smtClean="0">
                <a:latin typeface="+mn-lt"/>
              </a:rPr>
              <a:t>Mobbing</a:t>
            </a:r>
            <a:r>
              <a:rPr lang="tr-TR" sz="2800" dirty="0" smtClean="0">
                <a:latin typeface="+mn-lt"/>
              </a:rPr>
              <a:t> ve Cinsel Taciz”</a:t>
            </a:r>
            <a:r>
              <a:rPr lang="tr-TR" sz="2800" b="1" dirty="0" smtClean="0">
                <a:solidFill>
                  <a:srgbClr val="7030A0"/>
                </a:solidFill>
                <a:latin typeface="+mn-lt"/>
              </a:rPr>
              <a:t> </a:t>
            </a:r>
            <a:r>
              <a:rPr lang="tr-TR" sz="2800" dirty="0" err="1" smtClean="0">
                <a:latin typeface="+mn-lt"/>
              </a:rPr>
              <a:t>Doç.Dr</a:t>
            </a:r>
            <a:r>
              <a:rPr lang="tr-TR" sz="2800" dirty="0" smtClean="0">
                <a:latin typeface="+mn-lt"/>
              </a:rPr>
              <a:t>.Cemile ÇELİK, </a:t>
            </a:r>
            <a:r>
              <a:rPr lang="tr-TR" sz="2800" dirty="0" err="1" smtClean="0">
                <a:latin typeface="+mn-lt"/>
              </a:rPr>
              <a:t>Av.Nursen</a:t>
            </a:r>
            <a:r>
              <a:rPr lang="tr-TR" sz="2800" dirty="0" smtClean="0">
                <a:latin typeface="+mn-lt"/>
              </a:rPr>
              <a:t> </a:t>
            </a:r>
            <a:r>
              <a:rPr lang="tr-TR" sz="2800" dirty="0" err="1" smtClean="0">
                <a:latin typeface="+mn-lt"/>
              </a:rPr>
              <a:t>Yücesoy</a:t>
            </a:r>
            <a:r>
              <a:rPr lang="tr-TR" sz="2800" dirty="0" smtClean="0">
                <a:latin typeface="+mn-lt"/>
              </a:rPr>
              <a:t> TEMİZKAN</a:t>
            </a:r>
          </a:p>
          <a:p>
            <a:endParaRPr lang="tr-TR" sz="2800" dirty="0" smtClean="0">
              <a:latin typeface="+mn-lt"/>
            </a:endParaRPr>
          </a:p>
          <a:p>
            <a:pPr marL="1081088" indent="-1081088"/>
            <a:r>
              <a:rPr lang="tr-TR" sz="2800" dirty="0" smtClean="0">
                <a:solidFill>
                  <a:srgbClr val="7030A0"/>
                </a:solidFill>
                <a:latin typeface="+mn-lt"/>
              </a:rPr>
              <a:t>Düzenleyenler: MERKAM ve Makine Mühendisleri Odası</a:t>
            </a:r>
          </a:p>
          <a:p>
            <a:pPr marL="1081088" indent="-1081088"/>
            <a:endParaRPr lang="tr-TR" sz="2800" dirty="0" smtClean="0">
              <a:latin typeface="+mn-lt"/>
            </a:endParaRPr>
          </a:p>
          <a:p>
            <a:endParaRPr lang="tr-TR" sz="2800" dirty="0" smtClean="0">
              <a:latin typeface="+mn-lt"/>
            </a:endParaRPr>
          </a:p>
          <a:p>
            <a:endParaRPr lang="tr-TR" sz="2800" dirty="0" smtClean="0">
              <a:latin typeface="+mn-lt"/>
            </a:endParaRPr>
          </a:p>
          <a:p>
            <a:endParaRPr lang="tr-TR" sz="2800" dirty="0" smtClean="0">
              <a:latin typeface="+mn-lt"/>
            </a:endParaRPr>
          </a:p>
          <a:p>
            <a:pPr marL="1081088" indent="-1081088"/>
            <a:endParaRPr lang="tr-TR" sz="2800" dirty="0" smtClean="0">
              <a:latin typeface="+mn-lt"/>
            </a:endParaRPr>
          </a:p>
          <a:p>
            <a:pPr marL="1081088" indent="-1081088"/>
            <a:endParaRPr lang="tr-TR" sz="2800" dirty="0" smtClean="0">
              <a:latin typeface="+mn-lt"/>
            </a:endParaRPr>
          </a:p>
          <a:p>
            <a:pPr marL="1081088" indent="-1081088"/>
            <a:endParaRPr lang="tr-TR" dirty="0" smtClean="0"/>
          </a:p>
          <a:p>
            <a:pPr marL="1081088" indent="-1081088"/>
            <a:endParaRPr lang="tr-TR" dirty="0" smtClean="0"/>
          </a:p>
          <a:p>
            <a:pPr marL="1081088" indent="-1081088"/>
            <a:endParaRPr lang="tr-TR" dirty="0" smtClean="0"/>
          </a:p>
          <a:p>
            <a:pPr marL="1081088" indent="-1081088">
              <a:buFont typeface="Wingdings" pitchFamily="2" charset="2"/>
              <a:buChar char="Ø"/>
            </a:pPr>
            <a:endParaRPr lang="tr-TR" dirty="0" smtClean="0"/>
          </a:p>
          <a:p>
            <a:pPr marL="1081088" indent="-1081088">
              <a:buFont typeface="Wingdings" pitchFamily="2" charset="2"/>
              <a:buChar char="Ø"/>
            </a:pPr>
            <a:endParaRPr lang="tr-TR" dirty="0" smtClean="0"/>
          </a:p>
          <a:p>
            <a:pPr marL="1081088" indent="-1081088">
              <a:buFont typeface="Wingdings" pitchFamily="2" charset="2"/>
              <a:buChar char="Ø"/>
            </a:pPr>
            <a:endParaRPr lang="tr-TR" dirty="0" smtClean="0"/>
          </a:p>
          <a:p>
            <a:pPr marL="1081088" indent="-1081088">
              <a:buFont typeface="Wingdings" pitchFamily="2" charset="2"/>
              <a:buChar char="Ø"/>
            </a:pPr>
            <a:endParaRPr lang="tr-TR" dirty="0" smtClean="0"/>
          </a:p>
          <a:p>
            <a:pPr marL="1081088" indent="-1081088">
              <a:buFont typeface="Wingdings" pitchFamily="2" charset="2"/>
              <a:buChar char="Ø"/>
            </a:pPr>
            <a:endParaRPr lang="tr-TR" dirty="0" smtClean="0"/>
          </a:p>
          <a:p>
            <a:pPr marL="1081088" indent="-1081088">
              <a:buFont typeface="Wingdings" pitchFamily="2" charset="2"/>
              <a:buChar char="Ø"/>
            </a:pPr>
            <a:endParaRPr lang="tr-T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49</a:t>
            </a:fld>
            <a:endParaRPr lang="tr-TR"/>
          </a:p>
        </p:txBody>
      </p:sp>
      <p:sp>
        <p:nvSpPr>
          <p:cNvPr id="4" name="3 Dikdörtgen"/>
          <p:cNvSpPr/>
          <p:nvPr/>
        </p:nvSpPr>
        <p:spPr>
          <a:xfrm>
            <a:off x="0" y="1556792"/>
            <a:ext cx="9144000" cy="3539430"/>
          </a:xfrm>
          <a:prstGeom prst="rect">
            <a:avLst/>
          </a:prstGeom>
        </p:spPr>
        <p:txBody>
          <a:bodyPr wrap="square">
            <a:spAutoFit/>
          </a:bodyPr>
          <a:lstStyle/>
          <a:p>
            <a:pPr>
              <a:buFont typeface="Wingdings" pitchFamily="2" charset="2"/>
              <a:buChar char="Ø"/>
            </a:pPr>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10 Mart 2014 “Türkiye’de Kadın Hakları ve Kadına Karşı Şiddetle Mücadele” </a:t>
            </a:r>
            <a:r>
              <a:rPr lang="tr-TR" sz="2800" b="1" dirty="0" smtClean="0">
                <a:solidFill>
                  <a:srgbClr val="7030A0"/>
                </a:solidFill>
                <a:latin typeface="+mn-lt"/>
              </a:rPr>
              <a:t> </a:t>
            </a:r>
            <a:r>
              <a:rPr lang="tr-TR" sz="2800" dirty="0" err="1" smtClean="0">
                <a:latin typeface="+mn-lt"/>
              </a:rPr>
              <a:t>Öğr</a:t>
            </a:r>
            <a:r>
              <a:rPr lang="tr-TR" sz="2800" dirty="0" smtClean="0">
                <a:latin typeface="+mn-lt"/>
              </a:rPr>
              <a:t>.Gör.Hülya CAN NUTKU</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a:t>
            </a:r>
            <a:r>
              <a:rPr lang="tr-TR" sz="2800" dirty="0" smtClean="0">
                <a:solidFill>
                  <a:srgbClr val="7030A0"/>
                </a:solidFill>
              </a:rPr>
              <a:t> </a:t>
            </a:r>
            <a:r>
              <a:rPr lang="tr-TR" sz="2800" dirty="0" smtClean="0">
                <a:solidFill>
                  <a:srgbClr val="7030A0"/>
                </a:solidFill>
                <a:latin typeface="+mn-lt"/>
              </a:rPr>
              <a:t>MERKAM ve </a:t>
            </a:r>
            <a:r>
              <a:rPr lang="tr-TR" sz="2800" dirty="0" err="1" smtClean="0">
                <a:solidFill>
                  <a:srgbClr val="7030A0"/>
                </a:solidFill>
                <a:latin typeface="+mn-lt"/>
              </a:rPr>
              <a:t>Mezitli</a:t>
            </a:r>
            <a:r>
              <a:rPr lang="tr-TR" sz="2800" dirty="0" smtClean="0">
                <a:solidFill>
                  <a:srgbClr val="7030A0"/>
                </a:solidFill>
                <a:latin typeface="+mn-lt"/>
              </a:rPr>
              <a:t> Kaymakamlığı İlçe İnsan Hakları Kurulu</a:t>
            </a:r>
          </a:p>
          <a:p>
            <a:endParaRPr lang="tr-TR" sz="2800" dirty="0" smtClean="0">
              <a:solidFill>
                <a:srgbClr val="7030A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İçerik Yer Tutucusu"/>
          <p:cNvSpPr>
            <a:spLocks noGrp="1"/>
          </p:cNvSpPr>
          <p:nvPr>
            <p:ph idx="1"/>
          </p:nvPr>
        </p:nvSpPr>
        <p:spPr>
          <a:xfrm>
            <a:off x="0" y="1600200"/>
            <a:ext cx="9144000" cy="5257800"/>
          </a:xfrm>
        </p:spPr>
        <p:txBody>
          <a:bodyPr/>
          <a:lstStyle/>
          <a:p>
            <a:pPr algn="ctr" eaLnBrk="1" hangingPunct="1">
              <a:buFont typeface="Arial" charset="0"/>
              <a:buNone/>
            </a:pPr>
            <a:r>
              <a:rPr lang="tr-TR" sz="3400" b="1" dirty="0" smtClean="0">
                <a:solidFill>
                  <a:srgbClr val="7030A0"/>
                </a:solidFill>
              </a:rPr>
              <a:t>Hizmetler</a:t>
            </a:r>
          </a:p>
          <a:p>
            <a:pPr eaLnBrk="1" hangingPunct="1">
              <a:buFont typeface="Arial" charset="0"/>
              <a:buNone/>
            </a:pPr>
            <a:r>
              <a:rPr lang="tr-TR" sz="3400" b="1" dirty="0" smtClean="0"/>
              <a:t>Kanuni Hakları Danışma</a:t>
            </a:r>
          </a:p>
          <a:p>
            <a:pPr eaLnBrk="1" hangingPunct="1">
              <a:buFont typeface="Wingdings" pitchFamily="2" charset="2"/>
              <a:buChar char="Ø"/>
            </a:pPr>
            <a:r>
              <a:rPr lang="tr-TR" sz="3400" dirty="0" smtClean="0"/>
              <a:t>MERKAM, kadının kanuni haklarını araştırmak ve kanuni olarak sorun yaşayan kadınları doğru yönlendirmek üzere gönüllü, alanında uzman avukatlardan destek alınması için gerekli her türlü danışmanlık hizmetini verir. </a:t>
            </a:r>
          </a:p>
          <a:p>
            <a:pPr eaLnBrk="1" hangingPunct="1">
              <a:buNone/>
            </a:pPr>
            <a:endParaRPr lang="tr-TR" sz="3400" dirty="0" smtClean="0"/>
          </a:p>
        </p:txBody>
      </p:sp>
      <p:sp>
        <p:nvSpPr>
          <p:cNvPr id="3" name="2 Slayt Numarası Yer Tutucusu"/>
          <p:cNvSpPr>
            <a:spLocks noGrp="1"/>
          </p:cNvSpPr>
          <p:nvPr>
            <p:ph type="sldNum" sz="quarter" idx="12"/>
          </p:nvPr>
        </p:nvSpPr>
        <p:spPr/>
        <p:txBody>
          <a:bodyPr/>
          <a:lstStyle/>
          <a:p>
            <a:pPr>
              <a:defRPr/>
            </a:pPr>
            <a:fld id="{A0F9A9D6-21FA-4A32-8A5A-6DFB6E64B393}" type="slidenum">
              <a:rPr lang="tr-TR" smtClean="0"/>
              <a:pPr>
                <a:defRPr/>
              </a:pPr>
              <a:t>5</a:t>
            </a:fld>
            <a:endParaRPr lang="tr-TR"/>
          </a:p>
        </p:txBody>
      </p:sp>
      <p:sp>
        <p:nvSpPr>
          <p:cNvPr id="6" name="5 Altbilgi Yer Tutucusu"/>
          <p:cNvSpPr>
            <a:spLocks noGrp="1"/>
          </p:cNvSpPr>
          <p:nvPr>
            <p:ph type="ftr" sz="quarter" idx="11"/>
          </p:nvPr>
        </p:nvSpPr>
        <p:spPr/>
        <p:txBody>
          <a:bodyPr/>
          <a:lstStyle/>
          <a:p>
            <a:pPr>
              <a:defRPr/>
            </a:pPr>
            <a:r>
              <a:rPr lang="tr-TR" sz="1400" dirty="0">
                <a:solidFill>
                  <a:srgbClr val="7030A0"/>
                </a:solidFill>
              </a:rPr>
              <a:t>MEÜ MERKAM, </a:t>
            </a:r>
            <a:r>
              <a:rPr lang="tr-TR" sz="1400" dirty="0" smtClean="0">
                <a:solidFill>
                  <a:srgbClr val="7030A0"/>
                </a:solidFill>
              </a:rPr>
              <a:t>2014</a:t>
            </a:r>
            <a:endParaRPr lang="tr-TR" sz="1400" dirty="0">
              <a:solidFill>
                <a:srgbClr val="7030A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50</a:t>
            </a:fld>
            <a:endParaRPr lang="tr-TR"/>
          </a:p>
        </p:txBody>
      </p:sp>
      <p:sp>
        <p:nvSpPr>
          <p:cNvPr id="4" name="3 Dikdörtgen"/>
          <p:cNvSpPr/>
          <p:nvPr/>
        </p:nvSpPr>
        <p:spPr>
          <a:xfrm>
            <a:off x="0" y="1700808"/>
            <a:ext cx="9144000" cy="5262979"/>
          </a:xfrm>
          <a:prstGeom prst="rect">
            <a:avLst/>
          </a:prstGeom>
        </p:spPr>
        <p:txBody>
          <a:bodyPr wrap="square">
            <a:spAutoFit/>
          </a:bodyPr>
          <a:lstStyle/>
          <a:p>
            <a:pPr algn="ctr"/>
            <a:r>
              <a:rPr lang="tr-TR" sz="2800" b="1" dirty="0" smtClean="0">
                <a:solidFill>
                  <a:srgbClr val="7030A0"/>
                </a:solidFill>
                <a:latin typeface="+mn-lt"/>
              </a:rPr>
              <a:t>FORUMLAR</a:t>
            </a:r>
          </a:p>
          <a:p>
            <a:pPr>
              <a:buFont typeface="Wingdings" pitchFamily="2" charset="2"/>
              <a:buChar char="Ø"/>
            </a:pPr>
            <a:r>
              <a:rPr lang="tr-TR" sz="2800" dirty="0" smtClean="0">
                <a:latin typeface="+mn-lt"/>
              </a:rPr>
              <a:t>9 Mart 2009 “Gelin Sorunlarımızı Paylaşalım”</a:t>
            </a:r>
          </a:p>
          <a:p>
            <a:pPr>
              <a:buFont typeface="Arial" pitchFamily="34" charset="0"/>
              <a:buChar char="•"/>
            </a:pPr>
            <a:r>
              <a:rPr lang="tr-TR" sz="2800" dirty="0" smtClean="0">
                <a:solidFill>
                  <a:srgbClr val="7030A0"/>
                </a:solidFill>
                <a:latin typeface="+mn-lt"/>
              </a:rPr>
              <a:t>Düzenleyen:MERKAM</a:t>
            </a:r>
          </a:p>
          <a:p>
            <a:endParaRPr lang="tr-TR" sz="2800" dirty="0" smtClean="0">
              <a:latin typeface="+mn-lt"/>
            </a:endParaRPr>
          </a:p>
          <a:p>
            <a:pPr>
              <a:buFont typeface="Wingdings" pitchFamily="2" charset="2"/>
              <a:buChar char="Ø"/>
            </a:pPr>
            <a:r>
              <a:rPr lang="tr-TR" sz="2800" dirty="0" smtClean="0">
                <a:latin typeface="+mn-lt"/>
              </a:rPr>
              <a:t> 9 Mart 2009 “Gelin Sorunlarımızı Paylaşalım”</a:t>
            </a:r>
          </a:p>
          <a:p>
            <a:pPr>
              <a:buFont typeface="Arial" pitchFamily="34" charset="0"/>
              <a:buChar char="•"/>
            </a:pPr>
            <a:r>
              <a:rPr lang="tr-TR" sz="2800" dirty="0" smtClean="0">
                <a:solidFill>
                  <a:srgbClr val="7030A0"/>
                </a:solidFill>
                <a:latin typeface="+mn-lt"/>
              </a:rPr>
              <a:t>Düzenleyen</a:t>
            </a:r>
            <a:r>
              <a:rPr lang="tr-TR" sz="2800" b="1" dirty="0" smtClean="0">
                <a:solidFill>
                  <a:srgbClr val="7030A0"/>
                </a:solidFill>
                <a:latin typeface="+mn-lt"/>
              </a:rPr>
              <a:t>:</a:t>
            </a:r>
            <a:r>
              <a:rPr lang="tr-TR" sz="2800" dirty="0" smtClean="0">
                <a:solidFill>
                  <a:srgbClr val="7030A0"/>
                </a:solidFill>
                <a:latin typeface="+mn-lt"/>
              </a:rPr>
              <a:t>MERKAM ve Mut Meslek Yüksekokulu</a:t>
            </a:r>
            <a:endParaRPr lang="tr-TR" sz="2800" dirty="0" smtClean="0">
              <a:latin typeface="+mn-lt"/>
            </a:endParaRPr>
          </a:p>
          <a:p>
            <a:endParaRPr lang="tr-TR" sz="2800" dirty="0" smtClean="0">
              <a:latin typeface="+mn-lt"/>
            </a:endParaRPr>
          </a:p>
          <a:p>
            <a:endParaRPr lang="tr-TR" sz="2800" dirty="0" smtClean="0">
              <a:latin typeface="+mn-lt"/>
            </a:endParaRPr>
          </a:p>
          <a:p>
            <a:r>
              <a:rPr lang="tr-TR" sz="2800" dirty="0" smtClean="0">
                <a:latin typeface="+mn-lt"/>
              </a:rPr>
              <a:t>                              </a:t>
            </a:r>
          </a:p>
          <a:p>
            <a:r>
              <a:rPr lang="tr-TR" sz="2800" dirty="0" smtClean="0">
                <a:latin typeface="+mn-lt"/>
              </a:rPr>
              <a:t>                              </a:t>
            </a:r>
          </a:p>
          <a:p>
            <a:r>
              <a:rPr lang="tr-TR" sz="2800" dirty="0" smtClean="0">
                <a:latin typeface="+mn-lt"/>
              </a:rPr>
              <a:t>                          </a:t>
            </a:r>
          </a:p>
          <a:p>
            <a:r>
              <a:rPr lang="tr-TR" sz="2800" dirty="0" smtClean="0">
                <a:latin typeface="+mn-lt"/>
              </a:rPr>
              <a:t>                          </a:t>
            </a:r>
          </a:p>
        </p:txBody>
      </p:sp>
      <p:sp>
        <p:nvSpPr>
          <p:cNvPr id="8" name="7 Dikdörtgen"/>
          <p:cNvSpPr/>
          <p:nvPr/>
        </p:nvSpPr>
        <p:spPr>
          <a:xfrm flipV="1">
            <a:off x="1979712" y="4352330"/>
            <a:ext cx="4878288" cy="369332"/>
          </a:xfrm>
          <a:prstGeom prst="rect">
            <a:avLst/>
          </a:prstGeom>
        </p:spPr>
        <p:txBody>
          <a:bodyPr wrap="square">
            <a:spAutoFit/>
          </a:bodyPr>
          <a:lstStyle/>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51</a:t>
            </a:fld>
            <a:endParaRPr lang="tr-TR"/>
          </a:p>
        </p:txBody>
      </p:sp>
      <p:sp>
        <p:nvSpPr>
          <p:cNvPr id="4" name="3 Dikdörtgen"/>
          <p:cNvSpPr/>
          <p:nvPr/>
        </p:nvSpPr>
        <p:spPr>
          <a:xfrm>
            <a:off x="0" y="1628800"/>
            <a:ext cx="9144000" cy="3385542"/>
          </a:xfrm>
          <a:prstGeom prst="rect">
            <a:avLst/>
          </a:prstGeom>
        </p:spPr>
        <p:txBody>
          <a:bodyPr wrap="square">
            <a:spAutoFit/>
          </a:bodyPr>
          <a:lstStyle/>
          <a:p>
            <a:pPr>
              <a:buFont typeface="Wingdings" pitchFamily="2" charset="2"/>
              <a:buChar char="Ø"/>
            </a:pPr>
            <a:endParaRPr lang="tr-TR" dirty="0" smtClean="0"/>
          </a:p>
          <a:p>
            <a:endParaRPr lang="tr-TR" sz="2800" dirty="0" smtClean="0">
              <a:latin typeface="+mn-lt"/>
            </a:endParaRPr>
          </a:p>
          <a:p>
            <a:pPr>
              <a:buFont typeface="Wingdings" pitchFamily="2" charset="2"/>
              <a:buChar char="Ø"/>
            </a:pPr>
            <a:r>
              <a:rPr lang="tr-TR" sz="2800" dirty="0" smtClean="0">
                <a:latin typeface="+mn-lt"/>
              </a:rPr>
              <a:t>9 Mart 2011 “Üniversite’de Kadın Olmak” </a:t>
            </a:r>
          </a:p>
          <a:p>
            <a:r>
              <a:rPr lang="tr-TR" sz="2800" dirty="0" err="1" smtClean="0">
                <a:latin typeface="+mn-lt"/>
              </a:rPr>
              <a:t>Prof.Dr</a:t>
            </a:r>
            <a:r>
              <a:rPr lang="tr-TR" sz="2800" dirty="0" smtClean="0">
                <a:latin typeface="+mn-lt"/>
              </a:rPr>
              <a:t>.Ayşe Gül </a:t>
            </a:r>
            <a:r>
              <a:rPr lang="tr-TR" sz="2800" dirty="0" err="1" smtClean="0">
                <a:latin typeface="+mn-lt"/>
              </a:rPr>
              <a:t>Yılgör</a:t>
            </a:r>
            <a:r>
              <a:rPr lang="tr-TR" sz="2800" dirty="0" smtClean="0">
                <a:latin typeface="+mn-lt"/>
              </a:rPr>
              <a:t>, </a:t>
            </a:r>
          </a:p>
          <a:p>
            <a:r>
              <a:rPr lang="tr-TR" sz="2800" dirty="0" err="1" smtClean="0">
                <a:latin typeface="+mn-lt"/>
              </a:rPr>
              <a:t>Prof.Dr</a:t>
            </a:r>
            <a:r>
              <a:rPr lang="tr-TR" sz="2800" dirty="0" smtClean="0">
                <a:latin typeface="+mn-lt"/>
              </a:rPr>
              <a:t>.Ayşe Balcı KARABOĞA</a:t>
            </a:r>
          </a:p>
          <a:p>
            <a:pPr>
              <a:buFont typeface="Arial" pitchFamily="34" charset="0"/>
              <a:buChar char="•"/>
            </a:pPr>
            <a:r>
              <a:rPr lang="tr-TR" sz="2800" dirty="0" smtClean="0">
                <a:solidFill>
                  <a:srgbClr val="7030A0"/>
                </a:solidFill>
                <a:latin typeface="+mn-lt"/>
              </a:rPr>
              <a:t>Düzenleyen:MERKAM</a:t>
            </a:r>
          </a:p>
          <a:p>
            <a:endParaRPr lang="tr-TR" sz="2800" dirty="0" smtClean="0">
              <a:latin typeface="+mn-lt"/>
            </a:endParaRPr>
          </a:p>
          <a:p>
            <a:endParaRPr lang="tr-TR" sz="2800" dirty="0" smtClean="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smtClean="0"/>
              <a:t>MEÜ MERKAM, 2010</a:t>
            </a:r>
            <a:endParaRPr lang="tr-T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52</a:t>
            </a:fld>
            <a:endParaRPr lang="tr-TR"/>
          </a:p>
        </p:txBody>
      </p:sp>
      <p:sp>
        <p:nvSpPr>
          <p:cNvPr id="4" name="3 Dikdörtgen"/>
          <p:cNvSpPr/>
          <p:nvPr/>
        </p:nvSpPr>
        <p:spPr>
          <a:xfrm>
            <a:off x="0" y="1556792"/>
            <a:ext cx="9144000" cy="3231654"/>
          </a:xfrm>
          <a:prstGeom prst="rect">
            <a:avLst/>
          </a:prstGeom>
        </p:spPr>
        <p:txBody>
          <a:bodyPr wrap="square">
            <a:spAutoFit/>
          </a:bodyPr>
          <a:lstStyle/>
          <a:p>
            <a:pPr>
              <a:buFont typeface="Wingdings" pitchFamily="2" charset="2"/>
              <a:buChar char="Ø"/>
            </a:pPr>
            <a:endParaRPr lang="tr-TR" dirty="0" smtClean="0"/>
          </a:p>
          <a:p>
            <a:pPr>
              <a:buFont typeface="Wingdings" pitchFamily="2" charset="2"/>
              <a:buChar char="Ø"/>
            </a:pPr>
            <a:endParaRPr lang="tr-TR" dirty="0" smtClean="0"/>
          </a:p>
          <a:p>
            <a:endParaRPr lang="tr-TR" sz="2800" dirty="0" smtClean="0">
              <a:latin typeface="+mn-lt"/>
            </a:endParaRPr>
          </a:p>
          <a:p>
            <a:pPr>
              <a:buFont typeface="Wingdings" pitchFamily="2" charset="2"/>
              <a:buChar char="Ø"/>
            </a:pPr>
            <a:r>
              <a:rPr lang="tr-TR" sz="2800" dirty="0" smtClean="0">
                <a:latin typeface="+mn-lt"/>
              </a:rPr>
              <a:t>26 Kasım 2012 “Üniversite Öğrencilerinde Flört Şiddeti” Yrd.</a:t>
            </a:r>
            <a:r>
              <a:rPr lang="tr-TR" sz="2800" dirty="0" err="1" smtClean="0">
                <a:latin typeface="+mn-lt"/>
              </a:rPr>
              <a:t>Doç.Dr</a:t>
            </a:r>
            <a:r>
              <a:rPr lang="tr-TR" sz="2800" dirty="0" smtClean="0">
                <a:latin typeface="+mn-lt"/>
              </a:rPr>
              <a:t>.Duygu VEFİKULUÇAY, </a:t>
            </a:r>
            <a:r>
              <a:rPr lang="tr-TR" sz="2800" dirty="0" err="1" smtClean="0">
                <a:latin typeface="+mn-lt"/>
              </a:rPr>
              <a:t>Öğr</a:t>
            </a:r>
            <a:r>
              <a:rPr lang="tr-TR" sz="2800" dirty="0" smtClean="0">
                <a:latin typeface="+mn-lt"/>
              </a:rPr>
              <a:t>.Gör.Asiye UZEL, </a:t>
            </a:r>
            <a:r>
              <a:rPr lang="tr-TR" sz="2800" dirty="0" err="1" smtClean="0">
                <a:latin typeface="+mn-lt"/>
              </a:rPr>
              <a:t>Öğr</a:t>
            </a:r>
            <a:r>
              <a:rPr lang="tr-TR" sz="2800" dirty="0" smtClean="0">
                <a:latin typeface="+mn-lt"/>
              </a:rPr>
              <a:t>.Gör Tuba GÜNER</a:t>
            </a:r>
          </a:p>
          <a:p>
            <a:endParaRPr lang="tr-TR" sz="2800" dirty="0" smtClean="0">
              <a:latin typeface="+mn-lt"/>
            </a:endParaRPr>
          </a:p>
          <a:p>
            <a:pPr>
              <a:buFont typeface="Arial" pitchFamily="34" charset="0"/>
              <a:buChar char="•"/>
            </a:pPr>
            <a:r>
              <a:rPr lang="tr-TR" sz="2800" dirty="0" smtClean="0">
                <a:solidFill>
                  <a:srgbClr val="7030A0"/>
                </a:solidFill>
                <a:latin typeface="+mn-lt"/>
              </a:rPr>
              <a:t>Düzenleyen:MERKAM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53</a:t>
            </a:fld>
            <a:endParaRPr lang="tr-TR"/>
          </a:p>
        </p:txBody>
      </p:sp>
      <p:sp>
        <p:nvSpPr>
          <p:cNvPr id="4" name="3 Dikdörtgen"/>
          <p:cNvSpPr/>
          <p:nvPr/>
        </p:nvSpPr>
        <p:spPr>
          <a:xfrm>
            <a:off x="0" y="1556792"/>
            <a:ext cx="9144000" cy="4832092"/>
          </a:xfrm>
          <a:prstGeom prst="rect">
            <a:avLst/>
          </a:prstGeom>
        </p:spPr>
        <p:txBody>
          <a:bodyPr wrap="square">
            <a:spAutoFit/>
          </a:bodyPr>
          <a:lstStyle/>
          <a:p>
            <a:pPr algn="ctr"/>
            <a:r>
              <a:rPr lang="tr-TR" sz="2800" b="1" dirty="0" smtClean="0">
                <a:solidFill>
                  <a:srgbClr val="7030A0"/>
                </a:solidFill>
                <a:latin typeface="+mn-lt"/>
              </a:rPr>
              <a:t>EĞİTİMLER</a:t>
            </a:r>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8 Mart 2011 “Üreme Sağlığı” </a:t>
            </a:r>
            <a:r>
              <a:rPr lang="tr-TR" sz="2800" dirty="0" err="1" smtClean="0">
                <a:latin typeface="+mn-lt"/>
              </a:rPr>
              <a:t>Kipa</a:t>
            </a:r>
            <a:r>
              <a:rPr lang="tr-TR" sz="2800" dirty="0" smtClean="0">
                <a:latin typeface="+mn-lt"/>
              </a:rPr>
              <a:t> Aile </a:t>
            </a:r>
            <a:r>
              <a:rPr lang="tr-TR" sz="2800" dirty="0" err="1" smtClean="0">
                <a:latin typeface="+mn-lt"/>
              </a:rPr>
              <a:t>Klubü</a:t>
            </a:r>
            <a:r>
              <a:rPr lang="tr-TR" sz="2800" dirty="0" smtClean="0">
                <a:latin typeface="+mn-lt"/>
              </a:rPr>
              <a:t> </a:t>
            </a:r>
            <a:r>
              <a:rPr lang="tr-TR" sz="2800" dirty="0" err="1" smtClean="0">
                <a:latin typeface="+mn-lt"/>
              </a:rPr>
              <a:t>Öğr</a:t>
            </a:r>
            <a:r>
              <a:rPr lang="tr-TR" sz="2800" dirty="0" smtClean="0">
                <a:latin typeface="+mn-lt"/>
              </a:rPr>
              <a:t>.Gör.Asiye UZEL</a:t>
            </a:r>
          </a:p>
          <a:p>
            <a:r>
              <a:rPr lang="tr-TR" sz="2800" dirty="0" smtClean="0">
                <a:solidFill>
                  <a:srgbClr val="7030A0"/>
                </a:solidFill>
                <a:latin typeface="+mn-lt"/>
              </a:rPr>
              <a:t>Düzenleyen:MERKAM ve </a:t>
            </a:r>
            <a:r>
              <a:rPr lang="tr-TR" sz="2800" dirty="0" err="1" smtClean="0">
                <a:solidFill>
                  <a:srgbClr val="7030A0"/>
                </a:solidFill>
                <a:latin typeface="+mn-lt"/>
              </a:rPr>
              <a:t>Kipa</a:t>
            </a:r>
            <a:r>
              <a:rPr lang="tr-TR" sz="2800" dirty="0" smtClean="0">
                <a:solidFill>
                  <a:srgbClr val="7030A0"/>
                </a:solidFill>
                <a:latin typeface="+mn-lt"/>
              </a:rPr>
              <a:t> Aile </a:t>
            </a:r>
            <a:r>
              <a:rPr lang="tr-TR" sz="2800" dirty="0" err="1" smtClean="0">
                <a:solidFill>
                  <a:srgbClr val="7030A0"/>
                </a:solidFill>
                <a:latin typeface="+mn-lt"/>
              </a:rPr>
              <a:t>Klubü</a:t>
            </a:r>
            <a:endParaRPr lang="tr-TR" sz="2800" dirty="0" smtClean="0">
              <a:solidFill>
                <a:srgbClr val="7030A0"/>
              </a:solidFill>
              <a:latin typeface="+mn-lt"/>
            </a:endParaRPr>
          </a:p>
          <a:p>
            <a:endParaRPr lang="tr-TR" sz="2800" dirty="0" smtClean="0">
              <a:latin typeface="+mn-lt"/>
            </a:endParaRPr>
          </a:p>
          <a:p>
            <a:pPr>
              <a:buFont typeface="Wingdings" pitchFamily="2" charset="2"/>
              <a:buChar char="Ø"/>
            </a:pPr>
            <a:r>
              <a:rPr lang="tr-TR" sz="2800" dirty="0" smtClean="0">
                <a:latin typeface="+mn-lt"/>
              </a:rPr>
              <a:t>24-25 Mart 2011 “Kadına Yönelik Şiddet” Aile Sağlığı Elemanlarına Yrd.</a:t>
            </a:r>
            <a:r>
              <a:rPr lang="tr-TR" sz="2800" dirty="0" err="1" smtClean="0">
                <a:latin typeface="+mn-lt"/>
              </a:rPr>
              <a:t>Doç.Dr</a:t>
            </a:r>
            <a:r>
              <a:rPr lang="tr-TR" sz="2800" dirty="0" smtClean="0">
                <a:latin typeface="+mn-lt"/>
              </a:rPr>
              <a:t>.Duygu VEFİKULUÇAY,</a:t>
            </a:r>
            <a:r>
              <a:rPr lang="tr-TR" sz="2800" dirty="0" err="1" smtClean="0">
                <a:latin typeface="+mn-lt"/>
              </a:rPr>
              <a:t>Öğr</a:t>
            </a:r>
            <a:r>
              <a:rPr lang="tr-TR" sz="2800" dirty="0" smtClean="0">
                <a:latin typeface="+mn-lt"/>
              </a:rPr>
              <a:t>.Gör.Asiye UZEL</a:t>
            </a:r>
          </a:p>
          <a:p>
            <a:r>
              <a:rPr lang="tr-TR" sz="2800" dirty="0" smtClean="0">
                <a:solidFill>
                  <a:srgbClr val="7030A0"/>
                </a:solidFill>
                <a:latin typeface="+mn-lt"/>
              </a:rPr>
              <a:t>Düzenleyen:MERKAM ve Yenişehir Sağlık Grup Başkanlığı</a:t>
            </a:r>
          </a:p>
          <a:p>
            <a:r>
              <a:rPr lang="tr-TR" sz="2800" b="1" dirty="0" smtClean="0">
                <a:solidFill>
                  <a:srgbClr val="7030A0"/>
                </a:solidFill>
                <a:latin typeface="+mn-lt"/>
              </a:rPr>
              <a:t>                        </a:t>
            </a:r>
            <a:endParaRPr lang="tr-TR" sz="2800" dirty="0" smtClean="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54</a:t>
            </a:fld>
            <a:endParaRPr lang="tr-TR"/>
          </a:p>
        </p:txBody>
      </p:sp>
      <p:sp>
        <p:nvSpPr>
          <p:cNvPr id="4" name="3 Dikdörtgen"/>
          <p:cNvSpPr/>
          <p:nvPr/>
        </p:nvSpPr>
        <p:spPr>
          <a:xfrm>
            <a:off x="0" y="1556792"/>
            <a:ext cx="9144000" cy="3539430"/>
          </a:xfrm>
          <a:prstGeom prst="rect">
            <a:avLst/>
          </a:prstGeom>
        </p:spPr>
        <p:txBody>
          <a:bodyPr wrap="square">
            <a:spAutoFit/>
          </a:bodyPr>
          <a:lstStyle/>
          <a:p>
            <a:pPr algn="ctr"/>
            <a:endParaRPr lang="tr-TR" sz="2800" b="1" dirty="0" smtClean="0">
              <a:solidFill>
                <a:srgbClr val="7030A0"/>
              </a:solidFill>
            </a:endParaRPr>
          </a:p>
          <a:p>
            <a:pPr>
              <a:buFont typeface="Wingdings" pitchFamily="2" charset="2"/>
              <a:buChar char="Ø"/>
            </a:pPr>
            <a:r>
              <a:rPr lang="tr-TR" sz="2800" dirty="0" smtClean="0">
                <a:latin typeface="+mn-lt"/>
              </a:rPr>
              <a:t>1 Mart 2013 “6284 Sayılı Ailenin Korunması ve Kadına Karşı Şiddetin Önlenmesine Dair Kanun ve Uygulaması Semineri” Doç. Dr. Ayşe </a:t>
            </a:r>
            <a:r>
              <a:rPr lang="tr-TR" sz="2800" dirty="0" err="1" smtClean="0">
                <a:latin typeface="+mn-lt"/>
              </a:rPr>
              <a:t>DevrimBAŞTERZİ</a:t>
            </a:r>
            <a:r>
              <a:rPr lang="tr-TR" sz="2800" dirty="0" smtClean="0">
                <a:latin typeface="+mn-lt"/>
              </a:rPr>
              <a:t>, Doç. Dr. </a:t>
            </a:r>
            <a:r>
              <a:rPr lang="tr-TR" sz="2800" dirty="0" err="1" smtClean="0">
                <a:latin typeface="+mn-lt"/>
              </a:rPr>
              <a:t>Ayşehan</a:t>
            </a:r>
            <a:r>
              <a:rPr lang="tr-TR" sz="2800" dirty="0" smtClean="0">
                <a:latin typeface="+mn-lt"/>
              </a:rPr>
              <a:t> ÇAKICI</a:t>
            </a:r>
          </a:p>
          <a:p>
            <a:endParaRPr lang="tr-TR" sz="2800" dirty="0" smtClean="0">
              <a:latin typeface="+mn-lt"/>
            </a:endParaRPr>
          </a:p>
          <a:p>
            <a:r>
              <a:rPr lang="tr-TR" sz="2800" dirty="0" smtClean="0">
                <a:solidFill>
                  <a:srgbClr val="7030A0"/>
                </a:solidFill>
                <a:latin typeface="+mn-lt"/>
              </a:rPr>
              <a:t>Düzenleyen:MERKAM ve Mersin Barosu</a:t>
            </a:r>
          </a:p>
          <a:p>
            <a:endParaRPr lang="tr-TR" sz="2800" dirty="0" smtClean="0"/>
          </a:p>
          <a:p>
            <a:pPr>
              <a:buFont typeface="Wingdings" pitchFamily="2" charset="2"/>
              <a:buChar char="Ø"/>
            </a:pPr>
            <a:endParaRPr lang="tr-TR" sz="28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smtClean="0"/>
              <a:t>MEÜ MERKAM, 2010</a:t>
            </a:r>
            <a:endParaRPr lang="tr-T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55</a:t>
            </a:fld>
            <a:endParaRPr lang="tr-TR"/>
          </a:p>
        </p:txBody>
      </p:sp>
      <p:sp>
        <p:nvSpPr>
          <p:cNvPr id="4" name="3 Dikdörtgen"/>
          <p:cNvSpPr/>
          <p:nvPr/>
        </p:nvSpPr>
        <p:spPr>
          <a:xfrm>
            <a:off x="0" y="1556792"/>
            <a:ext cx="9144000" cy="3539430"/>
          </a:xfrm>
          <a:prstGeom prst="rect">
            <a:avLst/>
          </a:prstGeom>
        </p:spPr>
        <p:txBody>
          <a:bodyPr wrap="square">
            <a:spAutoFit/>
          </a:bodyPr>
          <a:lstStyle/>
          <a:p>
            <a:pPr>
              <a:buFont typeface="Wingdings" pitchFamily="2" charset="2"/>
              <a:buChar char="Ø"/>
            </a:pPr>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13 Eylül 2013 “</a:t>
            </a:r>
            <a:r>
              <a:rPr lang="tr-TR" sz="2800" dirty="0" err="1" smtClean="0">
                <a:latin typeface="+mn-lt"/>
              </a:rPr>
              <a:t>Mobbing</a:t>
            </a:r>
            <a:r>
              <a:rPr lang="tr-TR" sz="2800" dirty="0" smtClean="0">
                <a:latin typeface="+mn-lt"/>
              </a:rPr>
              <a:t> ve Cinsel Taciz </a:t>
            </a:r>
            <a:r>
              <a:rPr lang="tr-TR" sz="2800" dirty="0" err="1" smtClean="0">
                <a:latin typeface="+mn-lt"/>
              </a:rPr>
              <a:t>Farkındalık</a:t>
            </a:r>
            <a:r>
              <a:rPr lang="tr-TR" sz="2800" dirty="0" smtClean="0">
                <a:latin typeface="+mn-lt"/>
              </a:rPr>
              <a:t>”</a:t>
            </a:r>
          </a:p>
          <a:p>
            <a:r>
              <a:rPr lang="tr-TR" sz="2800" dirty="0" err="1" smtClean="0">
                <a:latin typeface="+mn-lt"/>
              </a:rPr>
              <a:t>Prof.Dr</a:t>
            </a:r>
            <a:r>
              <a:rPr lang="tr-TR" sz="2800" dirty="0" smtClean="0">
                <a:latin typeface="+mn-lt"/>
              </a:rPr>
              <a:t>.Ayşe Gül YILGÖR, </a:t>
            </a:r>
            <a:r>
              <a:rPr lang="tr-TR" sz="2800" dirty="0" err="1" smtClean="0">
                <a:latin typeface="+mn-lt"/>
              </a:rPr>
              <a:t>Doç.Dr</a:t>
            </a:r>
            <a:r>
              <a:rPr lang="tr-TR" sz="2800" dirty="0" smtClean="0">
                <a:latin typeface="+mn-lt"/>
              </a:rPr>
              <a:t>.Cemile ÇELİK, </a:t>
            </a:r>
            <a:r>
              <a:rPr lang="tr-TR" sz="2800" dirty="0" err="1" smtClean="0">
                <a:latin typeface="+mn-lt"/>
              </a:rPr>
              <a:t>Av.Nursen</a:t>
            </a:r>
            <a:r>
              <a:rPr lang="tr-TR" sz="2800" dirty="0" smtClean="0">
                <a:latin typeface="+mn-lt"/>
              </a:rPr>
              <a:t> YÜCESOY TEMİZKAN</a:t>
            </a:r>
          </a:p>
          <a:p>
            <a:endParaRPr lang="tr-TR" sz="2800" dirty="0" smtClean="0">
              <a:latin typeface="+mn-lt"/>
            </a:endParaRPr>
          </a:p>
          <a:p>
            <a:r>
              <a:rPr lang="tr-TR" sz="2800" dirty="0" smtClean="0">
                <a:solidFill>
                  <a:srgbClr val="7030A0"/>
                </a:solidFill>
                <a:latin typeface="+mn-lt"/>
              </a:rPr>
              <a:t>Düzenleyen:MERKAM</a:t>
            </a:r>
          </a:p>
          <a:p>
            <a:r>
              <a:rPr lang="tr-TR" sz="2800" dirty="0" smtClean="0">
                <a:solidFill>
                  <a:srgbClr val="7030A0"/>
                </a:solidFill>
                <a:latin typeface="+mn-lt"/>
              </a:rPr>
              <a:t> </a:t>
            </a:r>
            <a:endParaRPr lang="tr-TR" sz="2800" dirty="0">
              <a:solidFill>
                <a:srgbClr val="7030A0"/>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56</a:t>
            </a:fld>
            <a:endParaRPr lang="tr-TR"/>
          </a:p>
        </p:txBody>
      </p:sp>
      <p:sp>
        <p:nvSpPr>
          <p:cNvPr id="4" name="3 Dikdörtgen"/>
          <p:cNvSpPr/>
          <p:nvPr/>
        </p:nvSpPr>
        <p:spPr>
          <a:xfrm>
            <a:off x="0" y="1628800"/>
            <a:ext cx="9144000" cy="5262979"/>
          </a:xfrm>
          <a:prstGeom prst="rect">
            <a:avLst/>
          </a:prstGeom>
        </p:spPr>
        <p:txBody>
          <a:bodyPr wrap="square">
            <a:spAutoFit/>
          </a:bodyPr>
          <a:lstStyle/>
          <a:p>
            <a:pPr algn="ctr"/>
            <a:r>
              <a:rPr lang="tr-TR" sz="2800" b="1" dirty="0" smtClean="0">
                <a:solidFill>
                  <a:srgbClr val="7030A0"/>
                </a:solidFill>
                <a:latin typeface="+mn-lt"/>
              </a:rPr>
              <a:t>KONGRE VE BİLDİRİLER</a:t>
            </a:r>
          </a:p>
          <a:p>
            <a:pPr algn="ctr" eaLnBrk="1" hangingPunct="1">
              <a:buFont typeface="Arial" charset="0"/>
              <a:buNone/>
            </a:pPr>
            <a:r>
              <a:rPr lang="tr-TR" sz="2800" b="1" dirty="0" smtClean="0">
                <a:solidFill>
                  <a:srgbClr val="7030A0"/>
                </a:solidFill>
                <a:latin typeface="+mn-lt"/>
              </a:rPr>
              <a:t> </a:t>
            </a:r>
          </a:p>
          <a:p>
            <a:pPr eaLnBrk="1" hangingPunct="1">
              <a:buFont typeface="Wingdings" pitchFamily="2" charset="2"/>
              <a:buChar char="Ø"/>
            </a:pPr>
            <a:r>
              <a:rPr lang="tr-TR" sz="2800" dirty="0" smtClean="0">
                <a:latin typeface="+mn-lt"/>
              </a:rPr>
              <a:t>13-16 Ekim 2009 Dokuz Eylül Üniversitesi “Uluslararası </a:t>
            </a:r>
            <a:r>
              <a:rPr lang="tr-TR" sz="2800" dirty="0" err="1" smtClean="0">
                <a:latin typeface="+mn-lt"/>
              </a:rPr>
              <a:t>Multidisipliner</a:t>
            </a:r>
            <a:r>
              <a:rPr lang="tr-TR" sz="2800" dirty="0" smtClean="0">
                <a:latin typeface="+mn-lt"/>
              </a:rPr>
              <a:t> Kadın Kongresi”</a:t>
            </a:r>
            <a:r>
              <a:rPr lang="tr-TR" sz="2800" b="1" dirty="0" smtClean="0">
                <a:solidFill>
                  <a:srgbClr val="7030A0"/>
                </a:solidFill>
                <a:latin typeface="+mn-lt"/>
              </a:rPr>
              <a:t/>
            </a:r>
            <a:br>
              <a:rPr lang="tr-TR" sz="2800" b="1" dirty="0" smtClean="0">
                <a:solidFill>
                  <a:srgbClr val="7030A0"/>
                </a:solidFill>
                <a:latin typeface="+mn-lt"/>
              </a:rPr>
            </a:br>
            <a:endParaRPr lang="tr-TR" sz="2800" b="1" dirty="0" smtClean="0">
              <a:solidFill>
                <a:srgbClr val="7030A0"/>
              </a:solidFill>
              <a:latin typeface="+mn-lt"/>
            </a:endParaRPr>
          </a:p>
          <a:p>
            <a:pPr eaLnBrk="1" hangingPunct="1"/>
            <a:r>
              <a:rPr lang="tr-TR" sz="2800" dirty="0" smtClean="0">
                <a:latin typeface="+mn-lt"/>
              </a:rPr>
              <a:t>“Kadına Yönelik Şiddet: Uluslararası bir karşılaştırma”, Prof. Dr. Bahar Taner, Yrd. Doç. Dr. Yasemin </a:t>
            </a:r>
            <a:r>
              <a:rPr lang="tr-TR" sz="2800" dirty="0" err="1" smtClean="0">
                <a:latin typeface="+mn-lt"/>
              </a:rPr>
              <a:t>Özuğurlu</a:t>
            </a:r>
            <a:endParaRPr lang="tr-TR" sz="2800" dirty="0" smtClean="0">
              <a:latin typeface="+mn-lt"/>
            </a:endParaRPr>
          </a:p>
          <a:p>
            <a:pPr eaLnBrk="1" hangingPunct="1"/>
            <a:endParaRPr lang="tr-TR" sz="2800" dirty="0" smtClean="0">
              <a:latin typeface="+mn-lt"/>
            </a:endParaRPr>
          </a:p>
          <a:p>
            <a:pPr eaLnBrk="1" hangingPunct="1"/>
            <a:r>
              <a:rPr lang="tr-TR" sz="2800" dirty="0" smtClean="0">
                <a:latin typeface="+mn-lt"/>
              </a:rPr>
              <a:t>“Özel alan/kamusal alan ekseninde göç eden kadın kimliği: Mersin Örneği”, Doç. Dr. Nalan Yetim, Doç. Dr. Ayşe Azman</a:t>
            </a:r>
          </a:p>
          <a:p>
            <a:endParaRPr lang="tr-TR" sz="2800" b="1" dirty="0" smtClean="0">
              <a:solidFill>
                <a:srgbClr val="7030A0"/>
              </a:solidFill>
            </a:endParaRPr>
          </a:p>
          <a:p>
            <a:endParaRPr lang="tr-TR" sz="2800" b="1" dirty="0" smtClean="0">
              <a:solidFill>
                <a:srgbClr val="7030A0"/>
              </a:solidFill>
            </a:endParaRPr>
          </a:p>
        </p:txBody>
      </p:sp>
      <p:sp>
        <p:nvSpPr>
          <p:cNvPr id="5" name="4 Dikdörtgen"/>
          <p:cNvSpPr/>
          <p:nvPr/>
        </p:nvSpPr>
        <p:spPr>
          <a:xfrm>
            <a:off x="3716637" y="3244334"/>
            <a:ext cx="184731" cy="369332"/>
          </a:xfrm>
          <a:prstGeom prst="rect">
            <a:avLst/>
          </a:prstGeom>
        </p:spPr>
        <p:txBody>
          <a:bodyPr wrap="none">
            <a:spAutoFit/>
          </a:bodyPr>
          <a:lstStyle/>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t>MEÜ MERKAM, 2014</a:t>
            </a:r>
            <a:endParaRPr lang="tr-TR" dirty="0"/>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57</a:t>
            </a:fld>
            <a:endParaRPr lang="tr-TR"/>
          </a:p>
        </p:txBody>
      </p:sp>
      <p:sp>
        <p:nvSpPr>
          <p:cNvPr id="4" name="3 Dikdörtgen"/>
          <p:cNvSpPr/>
          <p:nvPr/>
        </p:nvSpPr>
        <p:spPr>
          <a:xfrm>
            <a:off x="0" y="1628800"/>
            <a:ext cx="9144000" cy="1384995"/>
          </a:xfrm>
          <a:prstGeom prst="rect">
            <a:avLst/>
          </a:prstGeom>
        </p:spPr>
        <p:txBody>
          <a:bodyPr wrap="square">
            <a:spAutoFit/>
          </a:bodyPr>
          <a:lstStyle/>
          <a:p>
            <a:pPr algn="ctr" eaLnBrk="1" hangingPunct="1">
              <a:buFont typeface="Arial" charset="0"/>
              <a:buNone/>
            </a:pPr>
            <a:r>
              <a:rPr lang="tr-TR" sz="2800" b="1" dirty="0" smtClean="0">
                <a:solidFill>
                  <a:srgbClr val="7030A0"/>
                </a:solidFill>
              </a:rPr>
              <a:t> </a:t>
            </a:r>
          </a:p>
          <a:p>
            <a:endParaRPr lang="tr-TR" sz="2800" b="1" dirty="0" smtClean="0">
              <a:solidFill>
                <a:srgbClr val="7030A0"/>
              </a:solidFill>
            </a:endParaRPr>
          </a:p>
          <a:p>
            <a:endParaRPr lang="tr-TR" sz="2800" b="1" dirty="0" smtClean="0">
              <a:solidFill>
                <a:srgbClr val="7030A0"/>
              </a:solidFill>
            </a:endParaRPr>
          </a:p>
        </p:txBody>
      </p:sp>
      <p:sp>
        <p:nvSpPr>
          <p:cNvPr id="5" name="4 Dikdörtgen"/>
          <p:cNvSpPr/>
          <p:nvPr/>
        </p:nvSpPr>
        <p:spPr>
          <a:xfrm>
            <a:off x="3716637" y="3244334"/>
            <a:ext cx="184731" cy="369332"/>
          </a:xfrm>
          <a:prstGeom prst="rect">
            <a:avLst/>
          </a:prstGeom>
        </p:spPr>
        <p:txBody>
          <a:bodyPr wrap="none">
            <a:spAutoFit/>
          </a:bodyPr>
          <a:lstStyle/>
          <a:p>
            <a:endParaRPr lang="tr-TR" dirty="0"/>
          </a:p>
        </p:txBody>
      </p:sp>
      <p:sp>
        <p:nvSpPr>
          <p:cNvPr id="6" name="5 Dikdörtgen"/>
          <p:cNvSpPr/>
          <p:nvPr/>
        </p:nvSpPr>
        <p:spPr>
          <a:xfrm>
            <a:off x="0" y="2204863"/>
            <a:ext cx="9144000" cy="3108543"/>
          </a:xfrm>
          <a:prstGeom prst="rect">
            <a:avLst/>
          </a:prstGeom>
        </p:spPr>
        <p:txBody>
          <a:bodyPr wrap="square">
            <a:spAutoFit/>
          </a:bodyPr>
          <a:lstStyle/>
          <a:p>
            <a:pPr eaLnBrk="1" hangingPunct="1">
              <a:buFont typeface="Wingdings" pitchFamily="2" charset="2"/>
              <a:buChar char="Ø"/>
            </a:pPr>
            <a:r>
              <a:rPr lang="tr-TR" dirty="0" smtClean="0"/>
              <a:t> </a:t>
            </a:r>
            <a:r>
              <a:rPr lang="tr-TR" sz="2800" dirty="0" smtClean="0">
                <a:latin typeface="+mn-lt"/>
              </a:rPr>
              <a:t>3-5 Haziran 2010  Sakarya Üniversitesi I. Uluslararası Kadın ve Sağlık Kongresi Bildiri</a:t>
            </a:r>
          </a:p>
          <a:p>
            <a:pPr eaLnBrk="1" hangingPunct="1">
              <a:buFont typeface="Arial" charset="0"/>
              <a:buNone/>
            </a:pPr>
            <a:r>
              <a:rPr lang="tr-TR" sz="2800" dirty="0" smtClean="0">
                <a:latin typeface="+mn-lt"/>
              </a:rPr>
              <a:t>“Çalışanlara Yönelik Yıldırma Davranışlarının İş Stresi ve İş Tatmini Üzerine Etkileri: Sağlık Personeli Üzerine Uygulama”</a:t>
            </a:r>
          </a:p>
          <a:p>
            <a:pPr eaLnBrk="1" hangingPunct="1">
              <a:buFont typeface="Arial" charset="0"/>
              <a:buNone/>
            </a:pPr>
            <a:endParaRPr lang="tr-TR" sz="2800" dirty="0" smtClean="0">
              <a:latin typeface="+mn-lt"/>
            </a:endParaRPr>
          </a:p>
          <a:p>
            <a:pPr eaLnBrk="1" hangingPunct="1">
              <a:buFont typeface="Arial" charset="0"/>
              <a:buNone/>
            </a:pPr>
            <a:r>
              <a:rPr lang="tr-TR" sz="2800" dirty="0" smtClean="0">
                <a:latin typeface="+mn-lt"/>
              </a:rPr>
              <a:t>Prof. Dr. Bahar TANER, Yrd. Doç. Dr. Dilek Tetik, </a:t>
            </a:r>
          </a:p>
          <a:p>
            <a:pPr eaLnBrk="1" hangingPunct="1">
              <a:buFont typeface="Arial" charset="0"/>
              <a:buNone/>
            </a:pPr>
            <a:r>
              <a:rPr lang="tr-TR" sz="2800" dirty="0" err="1" smtClean="0">
                <a:latin typeface="+mn-lt"/>
              </a:rPr>
              <a:t>Öğr</a:t>
            </a:r>
            <a:r>
              <a:rPr lang="tr-TR" sz="2800" dirty="0" smtClean="0">
                <a:latin typeface="+mn-lt"/>
              </a:rPr>
              <a:t>. Gör. Asiye UZEL, Nuray Çelik (YL)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58</a:t>
            </a:fld>
            <a:endParaRPr lang="tr-TR"/>
          </a:p>
        </p:txBody>
      </p:sp>
      <p:sp>
        <p:nvSpPr>
          <p:cNvPr id="4" name="3 Dikdörtgen"/>
          <p:cNvSpPr/>
          <p:nvPr/>
        </p:nvSpPr>
        <p:spPr>
          <a:xfrm>
            <a:off x="0" y="1628800"/>
            <a:ext cx="9144000" cy="1384995"/>
          </a:xfrm>
          <a:prstGeom prst="rect">
            <a:avLst/>
          </a:prstGeom>
        </p:spPr>
        <p:txBody>
          <a:bodyPr wrap="square">
            <a:spAutoFit/>
          </a:bodyPr>
          <a:lstStyle/>
          <a:p>
            <a:pPr algn="ctr" eaLnBrk="1" hangingPunct="1">
              <a:buFont typeface="Arial" charset="0"/>
              <a:buNone/>
            </a:pPr>
            <a:r>
              <a:rPr lang="tr-TR" sz="2800" b="1" dirty="0" smtClean="0">
                <a:solidFill>
                  <a:srgbClr val="7030A0"/>
                </a:solidFill>
              </a:rPr>
              <a:t> </a:t>
            </a:r>
          </a:p>
          <a:p>
            <a:endParaRPr lang="tr-TR" sz="2800" b="1" dirty="0" smtClean="0"/>
          </a:p>
          <a:p>
            <a:endParaRPr lang="tr-TR" sz="2800" b="1" dirty="0" smtClean="0"/>
          </a:p>
        </p:txBody>
      </p:sp>
      <p:sp>
        <p:nvSpPr>
          <p:cNvPr id="5" name="4 Dikdörtgen"/>
          <p:cNvSpPr/>
          <p:nvPr/>
        </p:nvSpPr>
        <p:spPr>
          <a:xfrm>
            <a:off x="3716637" y="3244334"/>
            <a:ext cx="184731" cy="369332"/>
          </a:xfrm>
          <a:prstGeom prst="rect">
            <a:avLst/>
          </a:prstGeom>
        </p:spPr>
        <p:txBody>
          <a:bodyPr wrap="none">
            <a:spAutoFit/>
          </a:bodyPr>
          <a:lstStyle/>
          <a:p>
            <a:endParaRPr lang="tr-TR" dirty="0"/>
          </a:p>
        </p:txBody>
      </p:sp>
      <p:sp>
        <p:nvSpPr>
          <p:cNvPr id="6" name="5 Dikdörtgen"/>
          <p:cNvSpPr/>
          <p:nvPr/>
        </p:nvSpPr>
        <p:spPr>
          <a:xfrm>
            <a:off x="0" y="2204863"/>
            <a:ext cx="9144000" cy="3108543"/>
          </a:xfrm>
          <a:prstGeom prst="rect">
            <a:avLst/>
          </a:prstGeom>
        </p:spPr>
        <p:txBody>
          <a:bodyPr wrap="square">
            <a:spAutoFit/>
          </a:bodyPr>
          <a:lstStyle/>
          <a:p>
            <a:pPr>
              <a:buFont typeface="Wingdings" pitchFamily="2" charset="2"/>
              <a:buChar char="Ø"/>
            </a:pPr>
            <a:r>
              <a:rPr lang="tr-TR" sz="2800" dirty="0" smtClean="0">
                <a:latin typeface="+mn-lt"/>
              </a:rPr>
              <a:t>20-23 Mart 2013 14.Uluslararası Akdeniz Toplantısı Araştırma Konferansı </a:t>
            </a:r>
          </a:p>
          <a:p>
            <a:r>
              <a:rPr lang="tr-TR" sz="2800" dirty="0" smtClean="0">
                <a:latin typeface="+mn-lt"/>
              </a:rPr>
              <a:t>“</a:t>
            </a:r>
            <a:r>
              <a:rPr lang="en-US" sz="2800" dirty="0" smtClean="0">
                <a:latin typeface="+mn-lt"/>
              </a:rPr>
              <a:t>Population, Development, and Women</a:t>
            </a:r>
            <a:r>
              <a:rPr lang="tr-TR" sz="2800" dirty="0" smtClean="0">
                <a:latin typeface="+mn-lt"/>
              </a:rPr>
              <a:t>” Bildiri</a:t>
            </a:r>
          </a:p>
          <a:p>
            <a:r>
              <a:rPr lang="tr-TR" sz="2800" dirty="0" smtClean="0">
                <a:latin typeface="+mn-lt"/>
              </a:rPr>
              <a:t>Prof. Dr. Bahar Taner</a:t>
            </a:r>
          </a:p>
          <a:p>
            <a:r>
              <a:rPr lang="tr-TR" sz="2800" dirty="0" err="1" smtClean="0">
                <a:latin typeface="+mn-lt"/>
              </a:rPr>
              <a:t>Öğr</a:t>
            </a:r>
            <a:r>
              <a:rPr lang="tr-TR" sz="2800" dirty="0" smtClean="0">
                <a:latin typeface="+mn-lt"/>
              </a:rPr>
              <a:t>. Gör.Tuba </a:t>
            </a:r>
            <a:r>
              <a:rPr lang="tr-TR" sz="2800" dirty="0" err="1" smtClean="0">
                <a:latin typeface="+mn-lt"/>
              </a:rPr>
              <a:t>Güner</a:t>
            </a:r>
            <a:endParaRPr lang="tr-TR" sz="2800" dirty="0" smtClean="0">
              <a:latin typeface="+mn-lt"/>
            </a:endParaRPr>
          </a:p>
          <a:p>
            <a:r>
              <a:rPr lang="tr-TR" sz="2800" dirty="0" err="1" smtClean="0">
                <a:latin typeface="+mn-lt"/>
              </a:rPr>
              <a:t>Öğr</a:t>
            </a:r>
            <a:r>
              <a:rPr lang="tr-TR" sz="2800" dirty="0" smtClean="0">
                <a:latin typeface="+mn-lt"/>
              </a:rPr>
              <a:t>. Gör. Asiye </a:t>
            </a:r>
            <a:r>
              <a:rPr lang="tr-TR" sz="2800" dirty="0" err="1" smtClean="0">
                <a:latin typeface="+mn-lt"/>
              </a:rPr>
              <a:t>Uzel</a:t>
            </a:r>
            <a:endParaRPr lang="tr-TR" sz="2800" dirty="0" smtClean="0">
              <a:latin typeface="+mn-lt"/>
            </a:endParaRPr>
          </a:p>
          <a:p>
            <a:endParaRPr lang="tr-TR" sz="2800" dirty="0" smtClean="0">
              <a:latin typeface="+mn-lt"/>
            </a:endParaRPr>
          </a:p>
        </p:txBody>
      </p:sp>
      <p:sp>
        <p:nvSpPr>
          <p:cNvPr id="7" name="6 Dikdörtgen"/>
          <p:cNvSpPr/>
          <p:nvPr/>
        </p:nvSpPr>
        <p:spPr>
          <a:xfrm flipV="1">
            <a:off x="2771800" y="4701336"/>
            <a:ext cx="4086200" cy="646331"/>
          </a:xfrm>
          <a:prstGeom prst="rect">
            <a:avLst/>
          </a:prstGeom>
        </p:spPr>
        <p:txBody>
          <a:bodyPr wrap="square">
            <a:spAutoFit/>
          </a:bodyPr>
          <a:lstStyle/>
          <a:p>
            <a:endParaRPr lang="tr-TR" b="1" dirty="0" smtClean="0">
              <a:solidFill>
                <a:srgbClr val="7030A0"/>
              </a:solidFill>
            </a:endParaRPr>
          </a:p>
          <a:p>
            <a:endParaRPr lang="tr-TR" b="1" dirty="0" smtClean="0">
              <a:solidFill>
                <a:srgbClr val="7030A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59</a:t>
            </a:fld>
            <a:endParaRPr lang="tr-TR"/>
          </a:p>
        </p:txBody>
      </p:sp>
      <p:sp>
        <p:nvSpPr>
          <p:cNvPr id="4" name="3 Dikdörtgen"/>
          <p:cNvSpPr/>
          <p:nvPr/>
        </p:nvSpPr>
        <p:spPr>
          <a:xfrm>
            <a:off x="0" y="1628800"/>
            <a:ext cx="9144000" cy="1384995"/>
          </a:xfrm>
          <a:prstGeom prst="rect">
            <a:avLst/>
          </a:prstGeom>
        </p:spPr>
        <p:txBody>
          <a:bodyPr wrap="square">
            <a:spAutoFit/>
          </a:bodyPr>
          <a:lstStyle/>
          <a:p>
            <a:pPr algn="ctr" eaLnBrk="1" hangingPunct="1">
              <a:buFont typeface="Arial" charset="0"/>
              <a:buNone/>
            </a:pPr>
            <a:r>
              <a:rPr lang="tr-TR" sz="2800" b="1" dirty="0" smtClean="0">
                <a:solidFill>
                  <a:srgbClr val="7030A0"/>
                </a:solidFill>
                <a:latin typeface="+mn-lt"/>
              </a:rPr>
              <a:t> </a:t>
            </a:r>
          </a:p>
          <a:p>
            <a:endParaRPr lang="tr-TR" sz="2800" b="1" dirty="0" smtClean="0">
              <a:latin typeface="+mn-lt"/>
            </a:endParaRPr>
          </a:p>
          <a:p>
            <a:endParaRPr lang="tr-TR" sz="2800" b="1" dirty="0" smtClean="0">
              <a:latin typeface="+mn-lt"/>
            </a:endParaRPr>
          </a:p>
        </p:txBody>
      </p:sp>
      <p:sp>
        <p:nvSpPr>
          <p:cNvPr id="5" name="4 Dikdörtgen"/>
          <p:cNvSpPr/>
          <p:nvPr/>
        </p:nvSpPr>
        <p:spPr>
          <a:xfrm>
            <a:off x="3716637" y="3244334"/>
            <a:ext cx="184731" cy="369332"/>
          </a:xfrm>
          <a:prstGeom prst="rect">
            <a:avLst/>
          </a:prstGeom>
        </p:spPr>
        <p:txBody>
          <a:bodyPr wrap="none">
            <a:spAutoFit/>
          </a:bodyPr>
          <a:lstStyle/>
          <a:p>
            <a:endParaRPr lang="tr-TR" dirty="0"/>
          </a:p>
        </p:txBody>
      </p:sp>
      <p:sp>
        <p:nvSpPr>
          <p:cNvPr id="6" name="5 Dikdörtgen"/>
          <p:cNvSpPr/>
          <p:nvPr/>
        </p:nvSpPr>
        <p:spPr>
          <a:xfrm>
            <a:off x="0" y="2204863"/>
            <a:ext cx="9144000" cy="3970318"/>
          </a:xfrm>
          <a:prstGeom prst="rect">
            <a:avLst/>
          </a:prstGeom>
        </p:spPr>
        <p:txBody>
          <a:bodyPr wrap="square">
            <a:spAutoFit/>
          </a:bodyPr>
          <a:lstStyle/>
          <a:p>
            <a:pPr>
              <a:buFont typeface="Wingdings" pitchFamily="2" charset="2"/>
              <a:buChar char="Ø"/>
            </a:pPr>
            <a:endParaRPr lang="tr-TR" sz="2800" dirty="0" smtClean="0"/>
          </a:p>
          <a:p>
            <a:pPr>
              <a:buFont typeface="Wingdings" pitchFamily="2" charset="2"/>
              <a:buChar char="Ø"/>
            </a:pPr>
            <a:r>
              <a:rPr lang="tr-TR" sz="2800" dirty="0" smtClean="0">
                <a:latin typeface="+mn-lt"/>
              </a:rPr>
              <a:t>19-20 Nisan 2014 İstanbul Yeditepe Üniversitesi ve Kadın Eserleri Kütüphanesi “Kadın Hayatlarını Yazmak: Oto Biyografi, Yaşam Anlatıları, Mitler ve Tarih Yazımı Sempozyumu Bildirisi</a:t>
            </a:r>
          </a:p>
          <a:p>
            <a:r>
              <a:rPr lang="tr-TR" sz="2800" dirty="0" smtClean="0">
                <a:latin typeface="+mn-lt"/>
              </a:rPr>
              <a:t>1-</a:t>
            </a:r>
            <a:r>
              <a:rPr lang="en-US" sz="2800" i="1" dirty="0" smtClean="0">
                <a:latin typeface="+mn-lt"/>
              </a:rPr>
              <a:t>A Robust Character Working for the Women's Rights: Joan Dunlop</a:t>
            </a:r>
            <a:endParaRPr lang="tr-TR" sz="2800" dirty="0" smtClean="0">
              <a:latin typeface="+mn-lt"/>
            </a:endParaRPr>
          </a:p>
          <a:p>
            <a:r>
              <a:rPr lang="tr-TR" sz="2800" dirty="0" smtClean="0">
                <a:latin typeface="+mn-lt"/>
              </a:rPr>
              <a:t>Prof. Dr. Bahar Taner</a:t>
            </a:r>
          </a:p>
          <a:p>
            <a:r>
              <a:rPr lang="tr-TR" sz="2800" dirty="0" err="1" smtClean="0">
                <a:latin typeface="+mn-lt"/>
              </a:rPr>
              <a:t>Okt</a:t>
            </a:r>
            <a:r>
              <a:rPr lang="tr-TR" sz="2800" dirty="0" smtClean="0">
                <a:latin typeface="+mn-lt"/>
              </a:rPr>
              <a:t>.Emel </a:t>
            </a:r>
            <a:r>
              <a:rPr lang="tr-TR" sz="2800" dirty="0" err="1" smtClean="0">
                <a:latin typeface="+mn-lt"/>
              </a:rPr>
              <a:t>Yiğitçeoğlu</a:t>
            </a:r>
            <a:endParaRPr lang="tr-TR" sz="2800" dirty="0" smtClean="0">
              <a:latin typeface="+mn-lt"/>
            </a:endParaRPr>
          </a:p>
          <a:p>
            <a:endParaRPr lang="tr-TR" sz="2800" dirty="0" smtClean="0">
              <a:latin typeface="+mn-lt"/>
            </a:endParaRPr>
          </a:p>
        </p:txBody>
      </p:sp>
      <p:sp>
        <p:nvSpPr>
          <p:cNvPr id="7" name="6 Dikdörtgen"/>
          <p:cNvSpPr/>
          <p:nvPr/>
        </p:nvSpPr>
        <p:spPr>
          <a:xfrm flipV="1">
            <a:off x="2771800" y="4701336"/>
            <a:ext cx="4086200" cy="646331"/>
          </a:xfrm>
          <a:prstGeom prst="rect">
            <a:avLst/>
          </a:prstGeom>
        </p:spPr>
        <p:txBody>
          <a:bodyPr wrap="square">
            <a:spAutoFit/>
          </a:bodyPr>
          <a:lstStyle/>
          <a:p>
            <a:endParaRPr lang="tr-TR" b="1" dirty="0" smtClean="0">
              <a:solidFill>
                <a:srgbClr val="7030A0"/>
              </a:solidFill>
            </a:endParaRPr>
          </a:p>
          <a:p>
            <a:endParaRPr lang="tr-TR" b="1" dirty="0" smtClean="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İçerik Yer Tutucusu"/>
          <p:cNvSpPr>
            <a:spLocks noGrp="1"/>
          </p:cNvSpPr>
          <p:nvPr>
            <p:ph idx="1"/>
          </p:nvPr>
        </p:nvSpPr>
        <p:spPr>
          <a:xfrm>
            <a:off x="0" y="1600200"/>
            <a:ext cx="9144000" cy="5257800"/>
          </a:xfrm>
        </p:spPr>
        <p:txBody>
          <a:bodyPr/>
          <a:lstStyle/>
          <a:p>
            <a:pPr eaLnBrk="1" hangingPunct="1">
              <a:buFont typeface="Arial" charset="0"/>
              <a:buNone/>
            </a:pPr>
            <a:r>
              <a:rPr lang="tr-TR" sz="3000" b="1" dirty="0" smtClean="0"/>
              <a:t>Bireysel Danışma ve Yönlendirme</a:t>
            </a:r>
            <a:endParaRPr lang="tr-TR" sz="3000" dirty="0" smtClean="0"/>
          </a:p>
          <a:p>
            <a:pPr eaLnBrk="1" hangingPunct="1">
              <a:buFont typeface="Wingdings" pitchFamily="2" charset="2"/>
              <a:buChar char="Ø"/>
            </a:pPr>
            <a:r>
              <a:rPr lang="tr-TR" sz="3000" dirty="0" smtClean="0"/>
              <a:t>Bireysel, sosyal, eğitimsel sorunları; alanında uzman kişilerle gizlilik temelinde ve güvenli bir ortamda konuşma fırsatı sunar.</a:t>
            </a:r>
          </a:p>
          <a:p>
            <a:pPr eaLnBrk="1" hangingPunct="1">
              <a:buFont typeface="Wingdings" pitchFamily="2" charset="2"/>
              <a:buChar char="Ø"/>
            </a:pPr>
            <a:r>
              <a:rPr lang="tr-TR" sz="3000" dirty="0" smtClean="0"/>
              <a:t>Başvuran herkesle sorunlarını belirlemek ve hedeflere ulaşmak için ortak bir çalışma yürütür.</a:t>
            </a:r>
          </a:p>
          <a:p>
            <a:pPr eaLnBrk="1" hangingPunct="1">
              <a:buFont typeface="Wingdings" pitchFamily="2" charset="2"/>
              <a:buChar char="Ø"/>
            </a:pPr>
            <a:r>
              <a:rPr lang="tr-TR" sz="3000" dirty="0" smtClean="0"/>
              <a:t>Gerekirse psikiyatrik, tıbbi, kanuni ya da sosyal hizmetler sunulması konusunda üniversite içindeki bir başka uzman ya da birime yönlendirir.</a:t>
            </a:r>
          </a:p>
          <a:p>
            <a:pPr eaLnBrk="1" hangingPunct="1">
              <a:buNone/>
            </a:pPr>
            <a:endParaRPr lang="tr-TR" sz="3000" dirty="0" smtClean="0"/>
          </a:p>
        </p:txBody>
      </p:sp>
      <p:sp>
        <p:nvSpPr>
          <p:cNvPr id="3" name="2 Slayt Numarası Yer Tutucusu"/>
          <p:cNvSpPr>
            <a:spLocks noGrp="1"/>
          </p:cNvSpPr>
          <p:nvPr>
            <p:ph type="sldNum" sz="quarter" idx="12"/>
          </p:nvPr>
        </p:nvSpPr>
        <p:spPr/>
        <p:txBody>
          <a:bodyPr/>
          <a:lstStyle/>
          <a:p>
            <a:pPr>
              <a:defRPr/>
            </a:pPr>
            <a:fld id="{DD263237-971B-4036-BEDD-CC4774DFAAB0}" type="slidenum">
              <a:rPr lang="tr-TR" smtClean="0"/>
              <a:pPr>
                <a:defRPr/>
              </a:pPr>
              <a:t>6</a:t>
            </a:fld>
            <a:endParaRPr lang="tr-TR" dirty="0"/>
          </a:p>
        </p:txBody>
      </p:sp>
      <p:sp>
        <p:nvSpPr>
          <p:cNvPr id="6" name="5 Altbilgi Yer Tutucusu"/>
          <p:cNvSpPr>
            <a:spLocks noGrp="1"/>
          </p:cNvSpPr>
          <p:nvPr>
            <p:ph type="ftr" sz="quarter" idx="11"/>
          </p:nvPr>
        </p:nvSpPr>
        <p:spPr>
          <a:xfrm>
            <a:off x="3124200" y="6492875"/>
            <a:ext cx="2895600" cy="365125"/>
          </a:xfrm>
        </p:spPr>
        <p:txBody>
          <a:bodyPr/>
          <a:lstStyle/>
          <a:p>
            <a:pPr>
              <a:defRPr/>
            </a:pPr>
            <a:r>
              <a:rPr lang="tr-TR" sz="1400" dirty="0">
                <a:solidFill>
                  <a:srgbClr val="7030A0"/>
                </a:solidFill>
              </a:rPr>
              <a:t>MEÜ MERKAM, </a:t>
            </a:r>
            <a:r>
              <a:rPr lang="tr-TR" sz="1400" dirty="0" smtClean="0">
                <a:solidFill>
                  <a:srgbClr val="7030A0"/>
                </a:solidFill>
              </a:rPr>
              <a:t>2014</a:t>
            </a:r>
            <a:endParaRPr lang="tr-TR" sz="1400" dirty="0">
              <a:solidFill>
                <a:srgbClr val="7030A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60</a:t>
            </a:fld>
            <a:endParaRPr lang="tr-TR"/>
          </a:p>
        </p:txBody>
      </p:sp>
      <p:sp>
        <p:nvSpPr>
          <p:cNvPr id="4" name="3 Dikdörtgen"/>
          <p:cNvSpPr/>
          <p:nvPr/>
        </p:nvSpPr>
        <p:spPr>
          <a:xfrm>
            <a:off x="0" y="1628800"/>
            <a:ext cx="9144000" cy="1384995"/>
          </a:xfrm>
          <a:prstGeom prst="rect">
            <a:avLst/>
          </a:prstGeom>
        </p:spPr>
        <p:txBody>
          <a:bodyPr wrap="square">
            <a:spAutoFit/>
          </a:bodyPr>
          <a:lstStyle/>
          <a:p>
            <a:pPr algn="ctr" eaLnBrk="1" hangingPunct="1">
              <a:buFont typeface="Arial" charset="0"/>
              <a:buNone/>
            </a:pPr>
            <a:r>
              <a:rPr lang="tr-TR" sz="2800" b="1" dirty="0" smtClean="0">
                <a:solidFill>
                  <a:srgbClr val="7030A0"/>
                </a:solidFill>
                <a:latin typeface="+mn-lt"/>
              </a:rPr>
              <a:t> </a:t>
            </a:r>
          </a:p>
          <a:p>
            <a:endParaRPr lang="tr-TR" sz="2800" b="1" dirty="0" smtClean="0">
              <a:latin typeface="+mn-lt"/>
            </a:endParaRPr>
          </a:p>
          <a:p>
            <a:endParaRPr lang="tr-TR" sz="2800" b="1" dirty="0" smtClean="0">
              <a:latin typeface="+mn-lt"/>
            </a:endParaRPr>
          </a:p>
        </p:txBody>
      </p:sp>
      <p:sp>
        <p:nvSpPr>
          <p:cNvPr id="5" name="4 Dikdörtgen"/>
          <p:cNvSpPr/>
          <p:nvPr/>
        </p:nvSpPr>
        <p:spPr>
          <a:xfrm>
            <a:off x="3716637" y="3244334"/>
            <a:ext cx="184731" cy="369332"/>
          </a:xfrm>
          <a:prstGeom prst="rect">
            <a:avLst/>
          </a:prstGeom>
        </p:spPr>
        <p:txBody>
          <a:bodyPr wrap="none">
            <a:spAutoFit/>
          </a:bodyPr>
          <a:lstStyle/>
          <a:p>
            <a:endParaRPr lang="tr-TR" dirty="0"/>
          </a:p>
        </p:txBody>
      </p:sp>
      <p:sp>
        <p:nvSpPr>
          <p:cNvPr id="6" name="5 Dikdörtgen"/>
          <p:cNvSpPr/>
          <p:nvPr/>
        </p:nvSpPr>
        <p:spPr>
          <a:xfrm>
            <a:off x="0" y="2204863"/>
            <a:ext cx="9144000" cy="3539430"/>
          </a:xfrm>
          <a:prstGeom prst="rect">
            <a:avLst/>
          </a:prstGeom>
        </p:spPr>
        <p:txBody>
          <a:bodyPr wrap="square">
            <a:spAutoFit/>
          </a:bodyPr>
          <a:lstStyle/>
          <a:p>
            <a:pPr>
              <a:buFont typeface="Wingdings" pitchFamily="2" charset="2"/>
              <a:buChar char="Ø"/>
            </a:pPr>
            <a:endParaRPr lang="tr-TR" sz="2800" dirty="0" smtClean="0"/>
          </a:p>
          <a:p>
            <a:pPr>
              <a:buFont typeface="Wingdings" pitchFamily="2" charset="2"/>
              <a:buChar char="Ø"/>
            </a:pPr>
            <a:r>
              <a:rPr lang="tr-TR" sz="2800" dirty="0" smtClean="0">
                <a:latin typeface="+mn-lt"/>
              </a:rPr>
              <a:t>19-20 Nisan 2014 İstanbul Yeditepe Üniversitesi ve Kadın Eserleri Kütüphanesi “Kadın Hayatlarını Yazmak: Oto Biyografi, Yaşam Anlatıları, Mitler ve Tarih Yazımı Sempozyumu Bildirisi</a:t>
            </a:r>
          </a:p>
          <a:p>
            <a:r>
              <a:rPr lang="tr-TR" sz="2800" dirty="0" smtClean="0">
                <a:latin typeface="+mn-lt"/>
              </a:rPr>
              <a:t>2- Bir Cumhuriyet Kadını: Fevziye OLGAÇAY</a:t>
            </a:r>
          </a:p>
          <a:p>
            <a:r>
              <a:rPr lang="tr-TR" sz="2800" dirty="0" smtClean="0">
                <a:latin typeface="+mn-lt"/>
              </a:rPr>
              <a:t>Prof. Dr. Bahar Taner</a:t>
            </a:r>
          </a:p>
          <a:p>
            <a:r>
              <a:rPr lang="tr-TR" sz="2800" dirty="0" err="1" smtClean="0">
                <a:latin typeface="+mn-lt"/>
              </a:rPr>
              <a:t>Dr.Nihat</a:t>
            </a:r>
            <a:r>
              <a:rPr lang="tr-TR" sz="2800" dirty="0" smtClean="0">
                <a:latin typeface="+mn-lt"/>
              </a:rPr>
              <a:t> Taner</a:t>
            </a:r>
          </a:p>
          <a:p>
            <a:endParaRPr lang="tr-TR" sz="2800" dirty="0" smtClean="0">
              <a:latin typeface="+mn-lt"/>
            </a:endParaRPr>
          </a:p>
        </p:txBody>
      </p:sp>
      <p:sp>
        <p:nvSpPr>
          <p:cNvPr id="7" name="6 Dikdörtgen"/>
          <p:cNvSpPr/>
          <p:nvPr/>
        </p:nvSpPr>
        <p:spPr>
          <a:xfrm flipV="1">
            <a:off x="2771800" y="4701336"/>
            <a:ext cx="4086200" cy="646331"/>
          </a:xfrm>
          <a:prstGeom prst="rect">
            <a:avLst/>
          </a:prstGeom>
        </p:spPr>
        <p:txBody>
          <a:bodyPr wrap="square">
            <a:spAutoFit/>
          </a:bodyPr>
          <a:lstStyle/>
          <a:p>
            <a:endParaRPr lang="tr-TR" b="1" dirty="0" smtClean="0">
              <a:solidFill>
                <a:srgbClr val="7030A0"/>
              </a:solidFill>
            </a:endParaRPr>
          </a:p>
          <a:p>
            <a:endParaRPr lang="tr-TR" b="1" dirty="0" smtClean="0">
              <a:solidFill>
                <a:srgbClr val="7030A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61</a:t>
            </a:fld>
            <a:endParaRPr lang="tr-TR"/>
          </a:p>
        </p:txBody>
      </p:sp>
      <p:sp>
        <p:nvSpPr>
          <p:cNvPr id="4" name="3 Dikdörtgen"/>
          <p:cNvSpPr/>
          <p:nvPr/>
        </p:nvSpPr>
        <p:spPr>
          <a:xfrm>
            <a:off x="0" y="1556792"/>
            <a:ext cx="9144000" cy="5262979"/>
          </a:xfrm>
          <a:prstGeom prst="rect">
            <a:avLst/>
          </a:prstGeom>
        </p:spPr>
        <p:txBody>
          <a:bodyPr wrap="square">
            <a:spAutoFit/>
          </a:bodyPr>
          <a:lstStyle/>
          <a:p>
            <a:pPr>
              <a:buFont typeface="Wingdings" pitchFamily="2" charset="2"/>
              <a:buChar char="Ø"/>
            </a:pPr>
            <a:endParaRPr lang="tr-TR" sz="2800" dirty="0" smtClean="0">
              <a:latin typeface="+mn-lt"/>
            </a:endParaRPr>
          </a:p>
          <a:p>
            <a:pPr algn="ctr"/>
            <a:r>
              <a:rPr lang="tr-TR" sz="2800" b="1" dirty="0" smtClean="0">
                <a:solidFill>
                  <a:srgbClr val="7030A0"/>
                </a:solidFill>
                <a:latin typeface="+mn-lt"/>
              </a:rPr>
              <a:t>PROJELER</a:t>
            </a:r>
          </a:p>
          <a:p>
            <a:pPr>
              <a:buFont typeface="Wingdings" pitchFamily="2" charset="2"/>
              <a:buChar char="Ø"/>
            </a:pPr>
            <a:endParaRPr lang="tr-TR" sz="2800" dirty="0" smtClean="0">
              <a:latin typeface="+mn-lt"/>
            </a:endParaRPr>
          </a:p>
          <a:p>
            <a:pPr>
              <a:buFont typeface="Wingdings" pitchFamily="2" charset="2"/>
              <a:buChar char="Ø"/>
            </a:pPr>
            <a:r>
              <a:rPr lang="tr-TR" sz="2800" dirty="0" smtClean="0">
                <a:latin typeface="+mn-lt"/>
              </a:rPr>
              <a:t>Kadına Yönelik Şiddete Sıfır Tolerans Şehri Mersin</a:t>
            </a:r>
          </a:p>
          <a:p>
            <a:r>
              <a:rPr lang="tr-TR" sz="2800" dirty="0" smtClean="0">
                <a:latin typeface="+mn-lt"/>
              </a:rPr>
              <a:t>Girişimci İş Kadınları Derneği (GİŞKAD)</a:t>
            </a:r>
          </a:p>
          <a:p>
            <a:r>
              <a:rPr lang="tr-TR" sz="2800" dirty="0" smtClean="0">
                <a:latin typeface="+mn-lt"/>
              </a:rPr>
              <a:t>MERKAM</a:t>
            </a:r>
          </a:p>
          <a:p>
            <a:r>
              <a:rPr lang="tr-TR" sz="2800" dirty="0" smtClean="0">
                <a:latin typeface="+mn-lt"/>
              </a:rPr>
              <a:t>Günebakan Derneği</a:t>
            </a:r>
          </a:p>
          <a:p>
            <a:r>
              <a:rPr lang="en-US" sz="2800" dirty="0" smtClean="0">
                <a:latin typeface="+mn-lt"/>
              </a:rPr>
              <a:t>British Council</a:t>
            </a:r>
          </a:p>
          <a:p>
            <a:r>
              <a:rPr lang="tr-TR" sz="2800" dirty="0" smtClean="0">
                <a:latin typeface="+mn-lt"/>
              </a:rPr>
              <a:t>Beyaz Lale derneği</a:t>
            </a:r>
          </a:p>
          <a:p>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endParaRPr lang="tr-TR" sz="28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62</a:t>
            </a:fld>
            <a:endParaRPr lang="tr-TR"/>
          </a:p>
        </p:txBody>
      </p:sp>
      <p:sp>
        <p:nvSpPr>
          <p:cNvPr id="4" name="3 Dikdörtgen"/>
          <p:cNvSpPr/>
          <p:nvPr/>
        </p:nvSpPr>
        <p:spPr>
          <a:xfrm>
            <a:off x="0" y="1556792"/>
            <a:ext cx="9144000" cy="4832092"/>
          </a:xfrm>
          <a:prstGeom prst="rect">
            <a:avLst/>
          </a:prstGeom>
        </p:spPr>
        <p:txBody>
          <a:bodyPr wrap="square">
            <a:spAutoFit/>
          </a:bodyPr>
          <a:lstStyle/>
          <a:p>
            <a:pPr>
              <a:buFont typeface="Wingdings" pitchFamily="2" charset="2"/>
              <a:buChar char="Ø"/>
            </a:pPr>
            <a:endParaRPr lang="tr-TR" sz="2800" dirty="0" smtClean="0"/>
          </a:p>
          <a:p>
            <a:pPr>
              <a:buFont typeface="Wingdings" pitchFamily="2" charset="2"/>
              <a:buChar char="Ø"/>
            </a:pPr>
            <a:endParaRPr lang="tr-TR" sz="2800" dirty="0" smtClean="0"/>
          </a:p>
          <a:p>
            <a:pPr>
              <a:buFont typeface="Wingdings" pitchFamily="2" charset="2"/>
              <a:buChar char="Ø"/>
            </a:pPr>
            <a:endParaRPr lang="tr-TR" sz="2800" dirty="0" smtClean="0"/>
          </a:p>
          <a:p>
            <a:pPr>
              <a:buFont typeface="Wingdings" pitchFamily="2" charset="2"/>
              <a:buChar char="Ø"/>
            </a:pPr>
            <a:r>
              <a:rPr lang="tr-TR" sz="2800" dirty="0" smtClean="0">
                <a:latin typeface="+mn-lt"/>
              </a:rPr>
              <a:t>Kadına Yönelik Şiddetle Mücadelede Yerel Ve Ulusal </a:t>
            </a:r>
            <a:r>
              <a:rPr lang="tr-TR" sz="2800" dirty="0" err="1" smtClean="0">
                <a:latin typeface="+mn-lt"/>
              </a:rPr>
              <a:t>STK'ların</a:t>
            </a:r>
            <a:r>
              <a:rPr lang="tr-TR" sz="2800" dirty="0" smtClean="0">
                <a:latin typeface="+mn-lt"/>
              </a:rPr>
              <a:t> Kapasitesinin Güçlendirilmesi</a:t>
            </a:r>
          </a:p>
          <a:p>
            <a:r>
              <a:rPr lang="tr-TR" sz="2800" dirty="0" smtClean="0">
                <a:latin typeface="+mn-lt"/>
              </a:rPr>
              <a:t>MERKAM</a:t>
            </a:r>
          </a:p>
          <a:p>
            <a:r>
              <a:rPr lang="tr-TR" sz="2800" dirty="0" smtClean="0">
                <a:latin typeface="+mn-lt"/>
              </a:rPr>
              <a:t>Günebakan Kadın Derneği</a:t>
            </a:r>
          </a:p>
          <a:p>
            <a:r>
              <a:rPr lang="es-ES" sz="2800" dirty="0" smtClean="0">
                <a:latin typeface="+mn-lt"/>
              </a:rPr>
              <a:t>Mersin T</a:t>
            </a:r>
            <a:r>
              <a:rPr lang="tr-TR" sz="2800" dirty="0" smtClean="0">
                <a:latin typeface="+mn-lt"/>
              </a:rPr>
              <a:t>i</a:t>
            </a:r>
            <a:r>
              <a:rPr lang="es-ES" sz="2800" dirty="0" smtClean="0">
                <a:latin typeface="+mn-lt"/>
              </a:rPr>
              <a:t>caret ve Sanayi Odası</a:t>
            </a:r>
            <a:endParaRPr lang="tr-TR" sz="2800" dirty="0" smtClean="0">
              <a:latin typeface="+mn-lt"/>
            </a:endParaRPr>
          </a:p>
          <a:p>
            <a:endParaRPr lang="tr-TR" sz="2800" dirty="0" smtClean="0">
              <a:latin typeface="+mn-lt"/>
            </a:endParaRPr>
          </a:p>
          <a:p>
            <a:pPr>
              <a:buFont typeface="Wingdings" pitchFamily="2" charset="2"/>
              <a:buChar char="Ø"/>
            </a:pPr>
            <a:endParaRPr lang="tr-TR" sz="2800" dirty="0" smtClean="0">
              <a:latin typeface="+mn-lt"/>
            </a:endParaRPr>
          </a:p>
          <a:p>
            <a:pPr>
              <a:buFont typeface="Wingdings" pitchFamily="2" charset="2"/>
              <a:buChar char="Ø"/>
            </a:pPr>
            <a:endParaRPr lang="tr-TR" sz="2800" dirty="0" smtClean="0">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63</a:t>
            </a:fld>
            <a:endParaRPr lang="tr-TR"/>
          </a:p>
        </p:txBody>
      </p:sp>
      <p:sp>
        <p:nvSpPr>
          <p:cNvPr id="4" name="3 Dikdörtgen"/>
          <p:cNvSpPr/>
          <p:nvPr/>
        </p:nvSpPr>
        <p:spPr>
          <a:xfrm>
            <a:off x="0" y="1556793"/>
            <a:ext cx="9144000" cy="4893647"/>
          </a:xfrm>
          <a:prstGeom prst="rect">
            <a:avLst/>
          </a:prstGeom>
        </p:spPr>
        <p:txBody>
          <a:bodyPr wrap="square">
            <a:spAutoFit/>
          </a:bodyPr>
          <a:lstStyle/>
          <a:p>
            <a:pPr algn="ctr"/>
            <a:r>
              <a:rPr lang="tr-TR" sz="2400" b="1" dirty="0" err="1" smtClean="0">
                <a:solidFill>
                  <a:srgbClr val="7030A0"/>
                </a:solidFill>
                <a:latin typeface="+mn-lt"/>
              </a:rPr>
              <a:t>NUH’un</a:t>
            </a:r>
            <a:r>
              <a:rPr lang="tr-TR" sz="2400" b="1" dirty="0" smtClean="0">
                <a:solidFill>
                  <a:srgbClr val="7030A0"/>
                </a:solidFill>
                <a:latin typeface="+mn-lt"/>
              </a:rPr>
              <a:t> Gemisinde Kadın da Vardı!</a:t>
            </a:r>
          </a:p>
          <a:p>
            <a:pPr algn="just"/>
            <a:r>
              <a:rPr lang="tr-TR" sz="2400" b="1" dirty="0" smtClean="0">
                <a:solidFill>
                  <a:srgbClr val="7030A0"/>
                </a:solidFill>
                <a:latin typeface="+mn-lt"/>
              </a:rPr>
              <a:t>GENEL AMAÇ: </a:t>
            </a:r>
          </a:p>
          <a:p>
            <a:pPr algn="just"/>
            <a:r>
              <a:rPr lang="tr-TR" sz="2400" b="1" dirty="0" smtClean="0">
                <a:solidFill>
                  <a:srgbClr val="7030A0"/>
                </a:solidFill>
                <a:latin typeface="+mn-lt"/>
              </a:rPr>
              <a:t>Toplumsal Cinsiyet Konusunda </a:t>
            </a:r>
            <a:r>
              <a:rPr lang="tr-TR" sz="2400" b="1" dirty="0" err="1" smtClean="0">
                <a:solidFill>
                  <a:srgbClr val="7030A0"/>
                </a:solidFill>
                <a:latin typeface="+mn-lt"/>
              </a:rPr>
              <a:t>Farkındalık</a:t>
            </a:r>
            <a:r>
              <a:rPr lang="tr-TR" sz="2400" b="1" dirty="0" smtClean="0">
                <a:solidFill>
                  <a:srgbClr val="7030A0"/>
                </a:solidFill>
                <a:latin typeface="+mn-lt"/>
              </a:rPr>
              <a:t> Eğitimi</a:t>
            </a:r>
          </a:p>
          <a:p>
            <a:pPr algn="just"/>
            <a:r>
              <a:rPr lang="tr-TR" sz="2400" dirty="0" smtClean="0">
                <a:solidFill>
                  <a:srgbClr val="7030A0"/>
                </a:solidFill>
                <a:latin typeface="+mn-lt"/>
              </a:rPr>
              <a:t>Mersin ilinin </a:t>
            </a:r>
            <a:r>
              <a:rPr lang="tr-TR" sz="2400" dirty="0" err="1" smtClean="0">
                <a:solidFill>
                  <a:srgbClr val="7030A0"/>
                </a:solidFill>
                <a:latin typeface="+mn-lt"/>
              </a:rPr>
              <a:t>Toroslar</a:t>
            </a:r>
            <a:r>
              <a:rPr lang="tr-TR" sz="2400" dirty="0" smtClean="0">
                <a:solidFill>
                  <a:srgbClr val="7030A0"/>
                </a:solidFill>
                <a:latin typeface="+mn-lt"/>
              </a:rPr>
              <a:t> ilçesindeki göçle gelen 150 genç kadın, 20 muhtar, 30 belediye çalışanı, 50 sağlık elemanında toplumsal cinsiyet konusunda </a:t>
            </a:r>
            <a:r>
              <a:rPr lang="tr-TR" sz="2400" dirty="0" err="1" smtClean="0">
                <a:solidFill>
                  <a:srgbClr val="7030A0"/>
                </a:solidFill>
                <a:latin typeface="+mn-lt"/>
              </a:rPr>
              <a:t>farkındalık</a:t>
            </a:r>
            <a:r>
              <a:rPr lang="tr-TR" sz="2400" dirty="0" smtClean="0">
                <a:solidFill>
                  <a:srgbClr val="7030A0"/>
                </a:solidFill>
                <a:latin typeface="+mn-lt"/>
              </a:rPr>
              <a:t> yaratmaktır.(İlk elemeden geçilmiştir).</a:t>
            </a:r>
          </a:p>
          <a:p>
            <a:r>
              <a:rPr lang="tr-TR" sz="2400" b="1" dirty="0" smtClean="0">
                <a:solidFill>
                  <a:srgbClr val="7030A0"/>
                </a:solidFill>
                <a:latin typeface="+mn-lt"/>
              </a:rPr>
              <a:t>Projenin Tarihi: </a:t>
            </a:r>
          </a:p>
          <a:p>
            <a:r>
              <a:rPr lang="tr-TR" sz="2400" dirty="0" smtClean="0">
                <a:solidFill>
                  <a:srgbClr val="7030A0"/>
                </a:solidFill>
                <a:latin typeface="+mn-lt"/>
              </a:rPr>
              <a:t>6 Temmuz 2012-6 Temmuz 2013</a:t>
            </a:r>
          </a:p>
          <a:p>
            <a:r>
              <a:rPr lang="tr-TR" sz="2400" b="1" dirty="0" smtClean="0">
                <a:solidFill>
                  <a:srgbClr val="7030A0"/>
                </a:solidFill>
                <a:latin typeface="+mn-lt"/>
              </a:rPr>
              <a:t>PROJE ORTAKLARI </a:t>
            </a:r>
          </a:p>
          <a:p>
            <a:r>
              <a:rPr lang="tr-TR" sz="2400" dirty="0" smtClean="0">
                <a:solidFill>
                  <a:srgbClr val="7030A0"/>
                </a:solidFill>
                <a:latin typeface="+mn-lt"/>
              </a:rPr>
              <a:t>Mersin Üniversitesi – MERKAM </a:t>
            </a:r>
          </a:p>
          <a:p>
            <a:r>
              <a:rPr lang="tr-TR" sz="2400" dirty="0" err="1" smtClean="0">
                <a:solidFill>
                  <a:srgbClr val="7030A0"/>
                </a:solidFill>
                <a:latin typeface="+mn-lt"/>
              </a:rPr>
              <a:t>Toroslar</a:t>
            </a:r>
            <a:r>
              <a:rPr lang="tr-TR" sz="2400" dirty="0" smtClean="0">
                <a:solidFill>
                  <a:srgbClr val="7030A0"/>
                </a:solidFill>
                <a:latin typeface="+mn-lt"/>
              </a:rPr>
              <a:t> Belediyesi</a:t>
            </a:r>
          </a:p>
          <a:p>
            <a:r>
              <a:rPr lang="tr-TR" sz="2400" dirty="0" smtClean="0">
                <a:solidFill>
                  <a:srgbClr val="7030A0"/>
                </a:solidFill>
                <a:latin typeface="+mn-lt"/>
              </a:rPr>
              <a:t>Bağımsız Kadın Derneği</a:t>
            </a:r>
          </a:p>
          <a:p>
            <a:r>
              <a:rPr lang="tr-TR" sz="2400" dirty="0" smtClean="0">
                <a:solidFill>
                  <a:srgbClr val="7030A0"/>
                </a:solidFill>
                <a:latin typeface="+mn-lt"/>
              </a:rPr>
              <a:t>Günebakan Kadın Derneği </a:t>
            </a:r>
            <a:endParaRPr lang="tr-TR" sz="2400" dirty="0">
              <a:solidFill>
                <a:srgbClr val="7030A0"/>
              </a:solidFill>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64</a:t>
            </a:fld>
            <a:endParaRPr lang="tr-TR"/>
          </a:p>
        </p:txBody>
      </p:sp>
      <p:sp>
        <p:nvSpPr>
          <p:cNvPr id="5" name="4 Dikdörtgen"/>
          <p:cNvSpPr/>
          <p:nvPr/>
        </p:nvSpPr>
        <p:spPr>
          <a:xfrm>
            <a:off x="0" y="1556792"/>
            <a:ext cx="9144000" cy="5262979"/>
          </a:xfrm>
          <a:prstGeom prst="rect">
            <a:avLst/>
          </a:prstGeom>
        </p:spPr>
        <p:txBody>
          <a:bodyPr wrap="square">
            <a:spAutoFit/>
          </a:bodyPr>
          <a:lstStyle/>
          <a:p>
            <a:pPr algn="ctr"/>
            <a:r>
              <a:rPr lang="tr-TR" sz="2800" b="1" dirty="0" smtClean="0">
                <a:solidFill>
                  <a:srgbClr val="7030A0"/>
                </a:solidFill>
                <a:latin typeface="+mn-lt"/>
              </a:rPr>
              <a:t>SERGİLER</a:t>
            </a:r>
          </a:p>
          <a:p>
            <a:pPr algn="ctr"/>
            <a:endParaRPr lang="tr-TR" sz="2800" b="1" dirty="0" smtClean="0">
              <a:solidFill>
                <a:srgbClr val="7030A0"/>
              </a:solidFill>
              <a:latin typeface="+mn-lt"/>
            </a:endParaRPr>
          </a:p>
          <a:p>
            <a:pPr>
              <a:buFont typeface="Wingdings" pitchFamily="2" charset="2"/>
              <a:buChar char="Ø"/>
            </a:pPr>
            <a:r>
              <a:rPr lang="tr-TR" sz="2800" dirty="0" smtClean="0">
                <a:latin typeface="+mn-lt"/>
              </a:rPr>
              <a:t>25 Ekim-11 Kasım 2010 10 Kasım Atatürk’ü Anma Haftası “Cumhuriyet’in Kadınları Sergisi</a:t>
            </a:r>
          </a:p>
          <a:p>
            <a:r>
              <a:rPr lang="tr-TR" sz="2800" dirty="0" smtClean="0">
                <a:solidFill>
                  <a:srgbClr val="7030A0"/>
                </a:solidFill>
                <a:latin typeface="+mn-lt"/>
              </a:rPr>
              <a:t>Düzenleyen: MERKAM</a:t>
            </a:r>
          </a:p>
          <a:p>
            <a:endParaRPr lang="tr-TR" sz="2800" dirty="0" smtClean="0">
              <a:latin typeface="+mn-lt"/>
            </a:endParaRPr>
          </a:p>
          <a:p>
            <a:pPr>
              <a:buFont typeface="Wingdings" pitchFamily="2" charset="2"/>
              <a:buChar char="Ø"/>
            </a:pPr>
            <a:r>
              <a:rPr lang="tr-TR" sz="2800" dirty="0" smtClean="0">
                <a:latin typeface="+mn-lt"/>
              </a:rPr>
              <a:t>9-17 Haziran 2011 “100. Yıl </a:t>
            </a:r>
            <a:r>
              <a:rPr lang="tr-TR" sz="2800" dirty="0" err="1" smtClean="0">
                <a:latin typeface="+mn-lt"/>
              </a:rPr>
              <a:t>Akkent</a:t>
            </a:r>
            <a:r>
              <a:rPr lang="tr-TR" sz="2800" dirty="0" smtClean="0">
                <a:latin typeface="+mn-lt"/>
              </a:rPr>
              <a:t> İlköğretim Okulu’nda “Cumhuriyet’in Kadınları Sergisi”</a:t>
            </a:r>
          </a:p>
          <a:p>
            <a:r>
              <a:rPr lang="tr-TR" sz="2800" dirty="0" smtClean="0">
                <a:solidFill>
                  <a:srgbClr val="7030A0"/>
                </a:solidFill>
                <a:latin typeface="+mn-lt"/>
              </a:rPr>
              <a:t>Düzenleyen: MERKAM</a:t>
            </a:r>
            <a:endParaRPr lang="tr-TR" sz="2800" dirty="0" smtClean="0">
              <a:latin typeface="+mn-lt"/>
            </a:endParaRPr>
          </a:p>
          <a:p>
            <a:pPr>
              <a:buFont typeface="Wingdings" pitchFamily="2" charset="2"/>
              <a:buChar char="Ø"/>
            </a:pPr>
            <a:endParaRPr lang="tr-TR" sz="2800" dirty="0" smtClean="0">
              <a:latin typeface="+mn-lt"/>
            </a:endParaRPr>
          </a:p>
          <a:p>
            <a:endParaRPr lang="tr-TR" sz="2800" dirty="0" smtClean="0">
              <a:latin typeface="+mn-lt"/>
            </a:endParaRPr>
          </a:p>
          <a:p>
            <a:pPr>
              <a:buFont typeface="Wingdings" pitchFamily="2" charset="2"/>
              <a:buChar char="Ø"/>
            </a:pPr>
            <a:endParaRPr lang="tr-TR" sz="2800" dirty="0" smtClean="0">
              <a:latin typeface="+mn-lt"/>
            </a:endParaRPr>
          </a:p>
        </p:txBody>
      </p:sp>
      <p:sp>
        <p:nvSpPr>
          <p:cNvPr id="6" name="5 Dikdörtgen"/>
          <p:cNvSpPr/>
          <p:nvPr/>
        </p:nvSpPr>
        <p:spPr>
          <a:xfrm>
            <a:off x="3210088" y="3244334"/>
            <a:ext cx="184731" cy="369332"/>
          </a:xfrm>
          <a:prstGeom prst="rect">
            <a:avLst/>
          </a:prstGeom>
        </p:spPr>
        <p:txBody>
          <a:bodyPr wrap="none">
            <a:spAutoFit/>
          </a:bodyPr>
          <a:lstStyle/>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65</a:t>
            </a:fld>
            <a:endParaRPr lang="tr-TR"/>
          </a:p>
        </p:txBody>
      </p:sp>
      <p:sp>
        <p:nvSpPr>
          <p:cNvPr id="4" name="3 Dikdörtgen"/>
          <p:cNvSpPr/>
          <p:nvPr/>
        </p:nvSpPr>
        <p:spPr>
          <a:xfrm>
            <a:off x="0" y="1556792"/>
            <a:ext cx="9144000" cy="4247317"/>
          </a:xfrm>
          <a:prstGeom prst="rect">
            <a:avLst/>
          </a:prstGeom>
        </p:spPr>
        <p:txBody>
          <a:bodyPr wrap="square">
            <a:spAutoFit/>
          </a:bodyPr>
          <a:lstStyle/>
          <a:p>
            <a:pPr algn="ctr"/>
            <a:endParaRPr lang="tr-TR" sz="2800" dirty="0" smtClean="0">
              <a:latin typeface="+mn-lt"/>
            </a:endParaRPr>
          </a:p>
          <a:p>
            <a:pPr>
              <a:buFont typeface="Wingdings" pitchFamily="2" charset="2"/>
              <a:buChar char="Ø"/>
            </a:pPr>
            <a:r>
              <a:rPr lang="tr-TR" sz="2800" dirty="0" smtClean="0">
                <a:latin typeface="+mn-lt"/>
              </a:rPr>
              <a:t>8 Mart 2012 “ Yaşamın İçinden Kadın” Fotoğraf Yarışması Sergisi </a:t>
            </a:r>
          </a:p>
          <a:p>
            <a:pPr>
              <a:buFont typeface="Wingdings" pitchFamily="2" charset="2"/>
              <a:buChar char="Ø"/>
            </a:pPr>
            <a:r>
              <a:rPr lang="tr-TR" sz="2800" dirty="0" smtClean="0">
                <a:solidFill>
                  <a:srgbClr val="7030A0"/>
                </a:solidFill>
                <a:latin typeface="+mn-lt"/>
              </a:rPr>
              <a:t>Düzenleyen: MERKAM</a:t>
            </a:r>
          </a:p>
          <a:p>
            <a:endParaRPr lang="tr-TR" sz="2800" dirty="0" smtClean="0">
              <a:solidFill>
                <a:srgbClr val="7030A0"/>
              </a:solidFill>
              <a:latin typeface="+mn-lt"/>
            </a:endParaRPr>
          </a:p>
          <a:p>
            <a:pPr>
              <a:buFont typeface="Wingdings" pitchFamily="2" charset="2"/>
              <a:buChar char="Ø"/>
            </a:pPr>
            <a:r>
              <a:rPr lang="tr-TR" sz="2800" dirty="0" smtClean="0">
                <a:latin typeface="+mn-lt"/>
              </a:rPr>
              <a:t>8-9 Mart 2012 Mersin İl Özel  İdaresi “ Yaşamın İçinden Kadın” Sergisi</a:t>
            </a:r>
          </a:p>
          <a:p>
            <a:pPr>
              <a:buFont typeface="Wingdings" pitchFamily="2" charset="2"/>
              <a:buChar char="Ø"/>
            </a:pPr>
            <a:r>
              <a:rPr lang="tr-TR" sz="2800" dirty="0" smtClean="0">
                <a:solidFill>
                  <a:srgbClr val="7030A0"/>
                </a:solidFill>
                <a:latin typeface="+mn-lt"/>
              </a:rPr>
              <a:t>Düzenleyen: MERKAM</a:t>
            </a:r>
          </a:p>
          <a:p>
            <a:endParaRPr lang="tr-TR" sz="2800" dirty="0" smtClean="0">
              <a:solidFill>
                <a:srgbClr val="7030A0"/>
              </a:solidFill>
              <a:latin typeface="+mn-lt"/>
            </a:endParaRPr>
          </a:p>
          <a:p>
            <a:endParaRPr lang="tr-TR" dirty="0" smtClean="0">
              <a:solidFill>
                <a:srgbClr val="7030A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66</a:t>
            </a:fld>
            <a:endParaRPr lang="tr-TR"/>
          </a:p>
        </p:txBody>
      </p:sp>
      <p:sp>
        <p:nvSpPr>
          <p:cNvPr id="5" name="4 Dikdörtgen"/>
          <p:cNvSpPr/>
          <p:nvPr/>
        </p:nvSpPr>
        <p:spPr>
          <a:xfrm>
            <a:off x="0" y="1628800"/>
            <a:ext cx="9144000" cy="3908762"/>
          </a:xfrm>
          <a:prstGeom prst="rect">
            <a:avLst/>
          </a:prstGeom>
        </p:spPr>
        <p:txBody>
          <a:bodyPr wrap="square">
            <a:spAutoFit/>
          </a:bodyPr>
          <a:lstStyle/>
          <a:p>
            <a:endParaRPr lang="tr-TR" sz="2800" dirty="0" smtClean="0">
              <a:latin typeface="+mn-lt"/>
            </a:endParaRPr>
          </a:p>
          <a:p>
            <a:pPr>
              <a:buFont typeface="Wingdings" pitchFamily="2" charset="2"/>
              <a:buChar char="Ø"/>
            </a:pPr>
            <a:r>
              <a:rPr lang="tr-TR" sz="2800" dirty="0" smtClean="0">
                <a:latin typeface="+mn-lt"/>
              </a:rPr>
              <a:t>4 Mart 2013 “ Yaşamın İçinden Kadın” Sergisi</a:t>
            </a:r>
          </a:p>
          <a:p>
            <a:r>
              <a:rPr lang="tr-TR" sz="2800" dirty="0" smtClean="0">
                <a:latin typeface="+mn-lt"/>
              </a:rPr>
              <a:t> </a:t>
            </a:r>
            <a:r>
              <a:rPr lang="tr-TR" sz="2800" dirty="0" smtClean="0">
                <a:solidFill>
                  <a:srgbClr val="7030A0"/>
                </a:solidFill>
                <a:latin typeface="+mn-lt"/>
              </a:rPr>
              <a:t>Düzenleyen: MERKAM</a:t>
            </a:r>
          </a:p>
          <a:p>
            <a:endParaRPr lang="tr-TR" sz="2800" dirty="0" smtClean="0">
              <a:latin typeface="+mn-lt"/>
            </a:endParaRPr>
          </a:p>
          <a:p>
            <a:pPr>
              <a:buFont typeface="Wingdings" pitchFamily="2" charset="2"/>
              <a:buChar char="Ø"/>
            </a:pPr>
            <a:r>
              <a:rPr lang="tr-TR" sz="2800" dirty="0" smtClean="0">
                <a:latin typeface="+mn-lt"/>
              </a:rPr>
              <a:t>3 Mart 2014 “ Yaşamın İçinden Kadın” Sergisi </a:t>
            </a:r>
          </a:p>
          <a:p>
            <a:r>
              <a:rPr lang="tr-TR" sz="2800" dirty="0" smtClean="0">
                <a:solidFill>
                  <a:srgbClr val="7030A0"/>
                </a:solidFill>
                <a:latin typeface="+mn-lt"/>
              </a:rPr>
              <a:t>Düzenleyen: MERKAM</a:t>
            </a:r>
          </a:p>
          <a:p>
            <a:pPr>
              <a:buFont typeface="Wingdings" pitchFamily="2" charset="2"/>
              <a:buChar char="Ø"/>
            </a:pPr>
            <a:endParaRPr lang="tr-TR" sz="2800" dirty="0" smtClean="0">
              <a:latin typeface="+mn-lt"/>
            </a:endParaRPr>
          </a:p>
          <a:p>
            <a:endParaRPr lang="tr-TR" sz="2800" dirty="0" smtClean="0">
              <a:latin typeface="+mn-lt"/>
            </a:endParaRPr>
          </a:p>
          <a:p>
            <a:pPr>
              <a:buFont typeface="Wingdings" pitchFamily="2" charset="2"/>
              <a:buChar char="Ø"/>
            </a:pPr>
            <a:endParaRPr lang="tr-TR" sz="2400" dirty="0" smtClean="0">
              <a:latin typeface="+mn-lt"/>
            </a:endParaRPr>
          </a:p>
        </p:txBody>
      </p:sp>
      <p:sp>
        <p:nvSpPr>
          <p:cNvPr id="6" name="5 Dikdörtgen"/>
          <p:cNvSpPr/>
          <p:nvPr/>
        </p:nvSpPr>
        <p:spPr>
          <a:xfrm>
            <a:off x="3210088" y="3244334"/>
            <a:ext cx="184731" cy="369332"/>
          </a:xfrm>
          <a:prstGeom prst="rect">
            <a:avLst/>
          </a:prstGeom>
        </p:spPr>
        <p:txBody>
          <a:bodyPr wrap="none">
            <a:spAutoFit/>
          </a:bodyPr>
          <a:lstStyle/>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67</a:t>
            </a:fld>
            <a:endParaRPr lang="tr-TR"/>
          </a:p>
        </p:txBody>
      </p:sp>
      <p:sp>
        <p:nvSpPr>
          <p:cNvPr id="4" name="3 Dikdörtgen"/>
          <p:cNvSpPr/>
          <p:nvPr/>
        </p:nvSpPr>
        <p:spPr>
          <a:xfrm>
            <a:off x="0" y="1556792"/>
            <a:ext cx="9144000" cy="4832092"/>
          </a:xfrm>
          <a:prstGeom prst="rect">
            <a:avLst/>
          </a:prstGeom>
        </p:spPr>
        <p:txBody>
          <a:bodyPr wrap="square">
            <a:spAutoFit/>
          </a:bodyPr>
          <a:lstStyle/>
          <a:p>
            <a:pPr algn="ctr"/>
            <a:r>
              <a:rPr lang="tr-TR" sz="2800" b="1" dirty="0" smtClean="0">
                <a:solidFill>
                  <a:srgbClr val="7030A0"/>
                </a:solidFill>
                <a:latin typeface="+mn-lt"/>
              </a:rPr>
              <a:t>TİYATRO VE FİLM GÖSTERİMİ</a:t>
            </a:r>
          </a:p>
          <a:p>
            <a:pPr algn="ctr"/>
            <a:endParaRPr lang="tr-TR" sz="2800" b="1" dirty="0" smtClean="0">
              <a:solidFill>
                <a:srgbClr val="7030A0"/>
              </a:solidFill>
              <a:latin typeface="+mn-lt"/>
            </a:endParaRPr>
          </a:p>
          <a:p>
            <a:pPr>
              <a:buFont typeface="Wingdings" pitchFamily="2" charset="2"/>
              <a:buChar char="Ø"/>
            </a:pPr>
            <a:r>
              <a:rPr lang="tr-TR" sz="2800" dirty="0" smtClean="0">
                <a:latin typeface="+mn-lt"/>
              </a:rPr>
              <a:t>21 Nisan 2009 - Hasret Çiçekleri Tiyatrosu</a:t>
            </a:r>
          </a:p>
          <a:p>
            <a:pPr>
              <a:buFont typeface="Arial" pitchFamily="34" charset="0"/>
              <a:buChar char="•"/>
            </a:pPr>
            <a:r>
              <a:rPr lang="tr-TR" sz="2800" dirty="0" smtClean="0">
                <a:solidFill>
                  <a:srgbClr val="7030A0"/>
                </a:solidFill>
                <a:latin typeface="+mn-lt"/>
              </a:rPr>
              <a:t>Düzenleyen: MERKAM ve </a:t>
            </a:r>
            <a:r>
              <a:rPr lang="tr-TR" sz="2800" dirty="0" err="1" smtClean="0">
                <a:solidFill>
                  <a:srgbClr val="7030A0"/>
                </a:solidFill>
                <a:latin typeface="+mn-lt"/>
              </a:rPr>
              <a:t>Aslanköy</a:t>
            </a:r>
            <a:r>
              <a:rPr lang="tr-TR" sz="2800" dirty="0" smtClean="0">
                <a:solidFill>
                  <a:srgbClr val="7030A0"/>
                </a:solidFill>
                <a:latin typeface="+mn-lt"/>
              </a:rPr>
              <a:t> Kadın Tiyatro Ekibi</a:t>
            </a:r>
          </a:p>
          <a:p>
            <a:endParaRPr lang="tr-TR" sz="2800" dirty="0" smtClean="0">
              <a:latin typeface="+mn-lt"/>
            </a:endParaRPr>
          </a:p>
          <a:p>
            <a:pPr>
              <a:buFont typeface="Wingdings" pitchFamily="2" charset="2"/>
              <a:buChar char="Ø"/>
            </a:pPr>
            <a:r>
              <a:rPr lang="tr-TR" sz="2800" dirty="0" smtClean="0">
                <a:latin typeface="+mn-lt"/>
              </a:rPr>
              <a:t>22 Aralık 2009 – Mor Yıllar Filmi</a:t>
            </a:r>
          </a:p>
          <a:p>
            <a:pPr>
              <a:buFont typeface="Arial" pitchFamily="34" charset="0"/>
              <a:buChar char="•"/>
            </a:pPr>
            <a:r>
              <a:rPr lang="tr-TR" sz="2800" dirty="0" smtClean="0">
                <a:solidFill>
                  <a:srgbClr val="7030A0"/>
                </a:solidFill>
                <a:latin typeface="+mn-lt"/>
              </a:rPr>
              <a:t>Düzenleyen: MERKAM</a:t>
            </a:r>
          </a:p>
          <a:p>
            <a:endParaRPr lang="tr-TR" sz="2800" dirty="0" smtClean="0">
              <a:latin typeface="+mn-lt"/>
            </a:endParaRPr>
          </a:p>
          <a:p>
            <a:endParaRPr lang="tr-TR" sz="2800" dirty="0" smtClean="0">
              <a:latin typeface="+mn-lt"/>
            </a:endParaRPr>
          </a:p>
          <a:p>
            <a:endParaRPr lang="tr-TR" sz="2800" dirty="0" smtClean="0">
              <a:latin typeface="+mn-lt"/>
            </a:endParaRPr>
          </a:p>
          <a:p>
            <a:pPr>
              <a:buFont typeface="Wingdings" pitchFamily="2" charset="2"/>
              <a:buChar char="Ø"/>
            </a:pPr>
            <a:endParaRPr lang="tr-TR" sz="2800" dirty="0" smtClean="0">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68</a:t>
            </a:fld>
            <a:endParaRPr lang="tr-TR"/>
          </a:p>
        </p:txBody>
      </p:sp>
      <p:sp>
        <p:nvSpPr>
          <p:cNvPr id="4" name="3 Dikdörtgen"/>
          <p:cNvSpPr/>
          <p:nvPr/>
        </p:nvSpPr>
        <p:spPr>
          <a:xfrm>
            <a:off x="0" y="1556792"/>
            <a:ext cx="9144000" cy="4401205"/>
          </a:xfrm>
          <a:prstGeom prst="rect">
            <a:avLst/>
          </a:prstGeom>
        </p:spPr>
        <p:txBody>
          <a:bodyPr wrap="square">
            <a:spAutoFit/>
          </a:bodyPr>
          <a:lstStyle/>
          <a:p>
            <a:endParaRPr lang="tr-TR" sz="2800" dirty="0" smtClean="0">
              <a:latin typeface="+mn-lt"/>
            </a:endParaRPr>
          </a:p>
          <a:p>
            <a:pPr>
              <a:buFont typeface="Wingdings" pitchFamily="2" charset="2"/>
              <a:buChar char="Ø"/>
            </a:pPr>
            <a:r>
              <a:rPr lang="tr-TR" sz="2800" dirty="0" smtClean="0">
                <a:latin typeface="+mn-lt"/>
              </a:rPr>
              <a:t>9 Mart 2011- Piyano</a:t>
            </a:r>
            <a:r>
              <a:rPr lang="tr-TR" sz="2800" dirty="0" smtClean="0">
                <a:solidFill>
                  <a:schemeClr val="accent6"/>
                </a:solidFill>
                <a:latin typeface="+mn-lt"/>
              </a:rPr>
              <a:t> </a:t>
            </a:r>
            <a:r>
              <a:rPr lang="tr-TR" sz="2800" dirty="0" smtClean="0">
                <a:latin typeface="+mn-lt"/>
              </a:rPr>
              <a:t>(</a:t>
            </a:r>
            <a:r>
              <a:rPr lang="tr-TR" sz="2800" dirty="0" err="1" smtClean="0">
                <a:latin typeface="+mn-lt"/>
              </a:rPr>
              <a:t>The</a:t>
            </a:r>
            <a:r>
              <a:rPr lang="tr-TR" sz="2800" dirty="0" smtClean="0">
                <a:latin typeface="+mn-lt"/>
              </a:rPr>
              <a:t> </a:t>
            </a:r>
            <a:r>
              <a:rPr lang="tr-TR" sz="2800" dirty="0" err="1" smtClean="0">
                <a:latin typeface="+mn-lt"/>
              </a:rPr>
              <a:t>Piano</a:t>
            </a:r>
            <a:r>
              <a:rPr lang="tr-TR" sz="2800" dirty="0" smtClean="0">
                <a:latin typeface="+mn-lt"/>
              </a:rPr>
              <a:t>-1993) Film</a:t>
            </a:r>
          </a:p>
          <a:p>
            <a:r>
              <a:rPr lang="tr-TR" sz="2800" dirty="0" smtClean="0">
                <a:solidFill>
                  <a:srgbClr val="7030A0"/>
                </a:solidFill>
                <a:latin typeface="+mn-lt"/>
              </a:rPr>
              <a:t>Düzenleyen: MERKAM</a:t>
            </a:r>
          </a:p>
          <a:p>
            <a:endParaRPr lang="tr-TR" sz="2800" dirty="0" smtClean="0">
              <a:latin typeface="+mn-lt"/>
            </a:endParaRPr>
          </a:p>
          <a:p>
            <a:pPr>
              <a:buFont typeface="Wingdings" pitchFamily="2" charset="2"/>
              <a:buChar char="Ø"/>
            </a:pPr>
            <a:r>
              <a:rPr lang="tr-TR" sz="2800" dirty="0" smtClean="0">
                <a:latin typeface="+mn-lt"/>
              </a:rPr>
              <a:t>25 Kasım 2011- Kelebekler Zamanında</a:t>
            </a:r>
          </a:p>
          <a:p>
            <a:r>
              <a:rPr lang="tr-TR" sz="2800" dirty="0" smtClean="0">
                <a:solidFill>
                  <a:srgbClr val="7030A0"/>
                </a:solidFill>
                <a:latin typeface="+mn-lt"/>
              </a:rPr>
              <a:t>Düzenleyen: MERKAM</a:t>
            </a:r>
          </a:p>
          <a:p>
            <a:endParaRPr lang="tr-TR" sz="2800" dirty="0" smtClean="0">
              <a:latin typeface="+mn-lt"/>
            </a:endParaRPr>
          </a:p>
          <a:p>
            <a:endParaRPr lang="tr-TR" sz="2800" dirty="0" smtClean="0">
              <a:latin typeface="+mn-lt"/>
            </a:endParaRPr>
          </a:p>
          <a:p>
            <a:endParaRPr lang="tr-TR" sz="2800" dirty="0" smtClean="0">
              <a:latin typeface="+mn-lt"/>
            </a:endParaRPr>
          </a:p>
          <a:p>
            <a:pPr>
              <a:buFont typeface="Wingdings" pitchFamily="2" charset="2"/>
              <a:buChar char="Ø"/>
            </a:pPr>
            <a:endParaRPr lang="tr-TR" sz="2800" dirty="0" smtClean="0">
              <a:latin typeface="+mn-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69</a:t>
            </a:fld>
            <a:endParaRPr lang="tr-TR"/>
          </a:p>
        </p:txBody>
      </p:sp>
      <p:sp>
        <p:nvSpPr>
          <p:cNvPr id="4" name="3 Dikdörtgen"/>
          <p:cNvSpPr/>
          <p:nvPr/>
        </p:nvSpPr>
        <p:spPr>
          <a:xfrm>
            <a:off x="0" y="1556792"/>
            <a:ext cx="9144000" cy="5693866"/>
          </a:xfrm>
          <a:prstGeom prst="rect">
            <a:avLst/>
          </a:prstGeom>
        </p:spPr>
        <p:txBody>
          <a:bodyPr wrap="square">
            <a:spAutoFit/>
          </a:bodyPr>
          <a:lstStyle/>
          <a:p>
            <a:endParaRPr lang="tr-TR" sz="2800" dirty="0" smtClean="0">
              <a:latin typeface="+mn-lt"/>
            </a:endParaRPr>
          </a:p>
          <a:p>
            <a:pPr>
              <a:buFont typeface="Wingdings" pitchFamily="2" charset="2"/>
              <a:buChar char="Ø"/>
            </a:pPr>
            <a:r>
              <a:rPr lang="tr-TR" sz="2800" dirty="0" smtClean="0">
                <a:latin typeface="+mn-lt"/>
              </a:rPr>
              <a:t>23 Kasım 2012 – Gözlerimi De Al</a:t>
            </a:r>
          </a:p>
          <a:p>
            <a:r>
              <a:rPr lang="tr-TR" sz="2800" dirty="0" smtClean="0">
                <a:solidFill>
                  <a:srgbClr val="7030A0"/>
                </a:solidFill>
                <a:latin typeface="+mn-lt"/>
              </a:rPr>
              <a:t>Düzenleyen: MERKAM</a:t>
            </a:r>
          </a:p>
          <a:p>
            <a:pPr>
              <a:buFont typeface="Wingdings" pitchFamily="2" charset="2"/>
              <a:buChar char="Ø"/>
            </a:pPr>
            <a:endParaRPr lang="tr-TR" sz="2800" dirty="0" smtClean="0">
              <a:solidFill>
                <a:srgbClr val="7030A0"/>
              </a:solidFill>
              <a:latin typeface="+mn-lt"/>
            </a:endParaRPr>
          </a:p>
          <a:p>
            <a:pPr>
              <a:buFont typeface="Wingdings" pitchFamily="2" charset="2"/>
              <a:buChar char="Ø"/>
            </a:pPr>
            <a:r>
              <a:rPr lang="tr-TR" sz="2800" dirty="0" smtClean="0">
                <a:latin typeface="+mn-lt"/>
              </a:rPr>
              <a:t>4 Nisan 2014 12. Uluslararası Gezici FİLMMOR Kadın Filmleri Festivali Film Gösterimi – İlk Yalan(</a:t>
            </a:r>
            <a:r>
              <a:rPr lang="tr-TR" sz="2800" dirty="0" err="1" smtClean="0">
                <a:latin typeface="+mn-lt"/>
              </a:rPr>
              <a:t>Lorena</a:t>
            </a:r>
            <a:r>
              <a:rPr lang="tr-TR" sz="2800" dirty="0" smtClean="0">
                <a:latin typeface="+mn-lt"/>
              </a:rPr>
              <a:t> </a:t>
            </a:r>
            <a:r>
              <a:rPr lang="tr-TR" sz="2800" dirty="0" err="1" smtClean="0">
                <a:latin typeface="+mn-lt"/>
              </a:rPr>
              <a:t>Lluch</a:t>
            </a:r>
            <a:r>
              <a:rPr lang="tr-TR" sz="2800" dirty="0" smtClean="0">
                <a:latin typeface="+mn-lt"/>
              </a:rPr>
              <a:t>)</a:t>
            </a:r>
          </a:p>
          <a:p>
            <a:pPr>
              <a:buFont typeface="Wingdings" pitchFamily="2" charset="2"/>
              <a:buChar char="Ø"/>
            </a:pPr>
            <a:r>
              <a:rPr lang="tr-TR" sz="2800" dirty="0" smtClean="0">
                <a:solidFill>
                  <a:srgbClr val="7030A0"/>
                </a:solidFill>
                <a:latin typeface="+mn-lt"/>
              </a:rPr>
              <a:t>Düzenleyen: MERKAM,</a:t>
            </a:r>
            <a:r>
              <a:rPr lang="tr-TR" sz="2800" dirty="0" smtClean="0">
                <a:latin typeface="+mn-lt"/>
              </a:rPr>
              <a:t> </a:t>
            </a:r>
            <a:r>
              <a:rPr lang="tr-TR" sz="2800" dirty="0" smtClean="0">
                <a:solidFill>
                  <a:srgbClr val="7030A0"/>
                </a:solidFill>
                <a:latin typeface="+mn-lt"/>
              </a:rPr>
              <a:t>Mersin Kadın Emeği </a:t>
            </a:r>
            <a:r>
              <a:rPr lang="tr-TR" sz="2800" dirty="0" err="1" smtClean="0">
                <a:solidFill>
                  <a:srgbClr val="7030A0"/>
                </a:solidFill>
                <a:latin typeface="+mn-lt"/>
              </a:rPr>
              <a:t>Kollektifi</a:t>
            </a:r>
            <a:r>
              <a:rPr lang="tr-TR" sz="2800" dirty="0" smtClean="0">
                <a:latin typeface="+mn-lt"/>
              </a:rPr>
              <a:t> , </a:t>
            </a:r>
            <a:r>
              <a:rPr lang="tr-TR" sz="2800" dirty="0" err="1" smtClean="0">
                <a:solidFill>
                  <a:srgbClr val="7030A0"/>
                </a:solidFill>
                <a:latin typeface="+mn-lt"/>
              </a:rPr>
              <a:t>Filmmor</a:t>
            </a:r>
            <a:endParaRPr lang="tr-TR" sz="2800" dirty="0" smtClean="0">
              <a:solidFill>
                <a:srgbClr val="7030A0"/>
              </a:solidFill>
              <a:latin typeface="+mn-lt"/>
            </a:endParaRPr>
          </a:p>
          <a:p>
            <a:endParaRPr lang="tr-TR" sz="2800" dirty="0" smtClean="0">
              <a:latin typeface="+mn-lt"/>
            </a:endParaRPr>
          </a:p>
          <a:p>
            <a:endParaRPr lang="tr-TR" sz="2800" dirty="0" smtClean="0">
              <a:latin typeface="+mn-lt"/>
            </a:endParaRPr>
          </a:p>
          <a:p>
            <a:endParaRPr lang="tr-TR" sz="2800" dirty="0" smtClean="0">
              <a:latin typeface="+mn-lt"/>
            </a:endParaRPr>
          </a:p>
          <a:p>
            <a:endParaRPr lang="tr-TR" sz="2800" dirty="0" smtClean="0">
              <a:latin typeface="+mn-lt"/>
            </a:endParaRPr>
          </a:p>
          <a:p>
            <a:pPr>
              <a:buFont typeface="Wingdings" pitchFamily="2" charset="2"/>
              <a:buChar char="Ø"/>
            </a:pPr>
            <a:endParaRPr lang="tr-TR" sz="2800" dirty="0" smtClean="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İçerik Yer Tutucusu"/>
          <p:cNvSpPr>
            <a:spLocks noGrp="1"/>
          </p:cNvSpPr>
          <p:nvPr>
            <p:ph idx="1"/>
          </p:nvPr>
        </p:nvSpPr>
        <p:spPr>
          <a:xfrm>
            <a:off x="0" y="1600200"/>
            <a:ext cx="9144000" cy="5257800"/>
          </a:xfrm>
        </p:spPr>
        <p:txBody>
          <a:bodyPr/>
          <a:lstStyle/>
          <a:p>
            <a:pPr eaLnBrk="1" hangingPunct="1">
              <a:buFont typeface="Arial" charset="0"/>
              <a:buNone/>
            </a:pPr>
            <a:r>
              <a:rPr lang="tr-TR" sz="2900" b="1" dirty="0" smtClean="0"/>
              <a:t>Araştırma ve Geliştirme</a:t>
            </a:r>
            <a:endParaRPr lang="tr-TR" sz="2900" dirty="0" smtClean="0"/>
          </a:p>
          <a:p>
            <a:pPr eaLnBrk="1" hangingPunct="1">
              <a:buFont typeface="Wingdings" pitchFamily="2" charset="2"/>
              <a:buChar char="Ø"/>
            </a:pPr>
            <a:r>
              <a:rPr lang="tr-TR" sz="2900" dirty="0" smtClean="0"/>
              <a:t>Gerçekleştirilen tüm çalışmaların etkisini değerlendirmek üzere bilimsel ve akademik çalışmalar yapmaktadır.</a:t>
            </a:r>
          </a:p>
          <a:p>
            <a:pPr eaLnBrk="1" hangingPunct="1">
              <a:buFont typeface="Wingdings" pitchFamily="2" charset="2"/>
              <a:buChar char="Ø"/>
            </a:pPr>
            <a:r>
              <a:rPr lang="tr-TR" sz="2900" dirty="0" smtClean="0"/>
              <a:t>Belirli sürelerde öğrencilerin ilgi, ihtiyaç ve beklentilerini belirlemeye yönelik çalışmalar yapmaktadır.</a:t>
            </a:r>
          </a:p>
          <a:p>
            <a:pPr eaLnBrk="1" hangingPunct="1">
              <a:buFont typeface="Wingdings" pitchFamily="2" charset="2"/>
              <a:buChar char="Ø"/>
            </a:pPr>
            <a:r>
              <a:rPr lang="tr-TR" sz="2900" dirty="0" smtClean="0"/>
              <a:t>Güncel bilgiler ışığında, hizmetlerini sürekli olarak yenilemektedir. </a:t>
            </a:r>
          </a:p>
          <a:p>
            <a:pPr eaLnBrk="1" hangingPunct="1">
              <a:buFont typeface="Wingdings" pitchFamily="2" charset="2"/>
              <a:buChar char="Ø"/>
            </a:pPr>
            <a:r>
              <a:rPr lang="tr-TR" sz="2900" dirty="0" smtClean="0"/>
              <a:t>Alanında yaptığı tüm bilimsel çalışmaları yayınlayarak ilgili alanlara katkı sunmaya çalışmaktadır.</a:t>
            </a:r>
          </a:p>
          <a:p>
            <a:pPr eaLnBrk="1" hangingPunct="1"/>
            <a:endParaRPr lang="tr-TR" sz="2900" dirty="0" smtClean="0"/>
          </a:p>
        </p:txBody>
      </p:sp>
      <p:sp>
        <p:nvSpPr>
          <p:cNvPr id="3" name="2 Slayt Numarası Yer Tutucusu"/>
          <p:cNvSpPr>
            <a:spLocks noGrp="1"/>
          </p:cNvSpPr>
          <p:nvPr>
            <p:ph type="sldNum" sz="quarter" idx="12"/>
          </p:nvPr>
        </p:nvSpPr>
        <p:spPr/>
        <p:txBody>
          <a:bodyPr/>
          <a:lstStyle/>
          <a:p>
            <a:pPr>
              <a:defRPr/>
            </a:pPr>
            <a:fld id="{A7147E42-577A-4B52-B79D-8ECA77E62059}" type="slidenum">
              <a:rPr lang="tr-TR" smtClean="0"/>
              <a:pPr>
                <a:defRPr/>
              </a:pPr>
              <a:t>7</a:t>
            </a:fld>
            <a:endParaRPr lang="tr-TR"/>
          </a:p>
        </p:txBody>
      </p:sp>
      <p:sp>
        <p:nvSpPr>
          <p:cNvPr id="5" name="5 Altbilgi Yer Tutucusu"/>
          <p:cNvSpPr>
            <a:spLocks noGrp="1"/>
          </p:cNvSpPr>
          <p:nvPr>
            <p:ph type="ftr" sz="quarter" idx="11"/>
          </p:nvPr>
        </p:nvSpPr>
        <p:spPr>
          <a:xfrm>
            <a:off x="3124200" y="6492875"/>
            <a:ext cx="2895600" cy="365125"/>
          </a:xfrm>
        </p:spPr>
        <p:txBody>
          <a:bodyPr/>
          <a:lstStyle/>
          <a:p>
            <a:pPr>
              <a:defRPr/>
            </a:pPr>
            <a:r>
              <a:rPr lang="tr-TR" sz="1400" dirty="0">
                <a:solidFill>
                  <a:srgbClr val="7030A0"/>
                </a:solidFill>
              </a:rPr>
              <a:t>MEÜ MERKAM, </a:t>
            </a:r>
            <a:r>
              <a:rPr lang="tr-TR" sz="1400" dirty="0" smtClean="0">
                <a:solidFill>
                  <a:srgbClr val="7030A0"/>
                </a:solidFill>
              </a:rPr>
              <a:t>2014</a:t>
            </a:r>
            <a:endParaRPr lang="tr-TR" sz="1400" dirty="0">
              <a:solidFill>
                <a:srgbClr val="7030A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txBox="1">
            <a:spLocks noGrp="1"/>
          </p:cNvSpPr>
          <p:nvPr/>
        </p:nvSpPr>
        <p:spPr>
          <a:xfrm>
            <a:off x="6553200" y="6519863"/>
            <a:ext cx="2133600" cy="365125"/>
          </a:xfrm>
          <a:prstGeom prst="rect">
            <a:avLst/>
          </a:prstGeom>
          <a:noFill/>
        </p:spPr>
        <p:txBody>
          <a:bodyPr anchor="ctr"/>
          <a:lstStyle/>
          <a:p>
            <a:pPr algn="r" fontAlgn="auto">
              <a:spcBef>
                <a:spcPts val="0"/>
              </a:spcBef>
              <a:spcAft>
                <a:spcPts val="0"/>
              </a:spcAft>
              <a:defRPr/>
            </a:pPr>
            <a:fld id="{680DA3A0-830E-4437-8B17-5857B6CC5DAB}" type="slidenum">
              <a:rPr lang="tr-TR" sz="1200">
                <a:solidFill>
                  <a:schemeClr val="tx1">
                    <a:tint val="75000"/>
                  </a:schemeClr>
                </a:solidFill>
                <a:latin typeface="+mn-lt"/>
                <a:cs typeface="+mn-cs"/>
              </a:rPr>
              <a:pPr algn="r" fontAlgn="auto">
                <a:spcBef>
                  <a:spcPts val="0"/>
                </a:spcBef>
                <a:spcAft>
                  <a:spcPts val="0"/>
                </a:spcAft>
                <a:defRPr/>
              </a:pPr>
              <a:t>70</a:t>
            </a:fld>
            <a:endParaRPr lang="tr-TR" sz="1200" dirty="0">
              <a:solidFill>
                <a:schemeClr val="tx1">
                  <a:tint val="75000"/>
                </a:schemeClr>
              </a:solidFill>
              <a:latin typeface="+mn-lt"/>
              <a:cs typeface="+mn-cs"/>
            </a:endParaRPr>
          </a:p>
        </p:txBody>
      </p:sp>
      <p:sp>
        <p:nvSpPr>
          <p:cNvPr id="7" name="5 Altbilgi Yer Tutucusu"/>
          <p:cNvSpPr txBox="1">
            <a:spLocks noGrp="1"/>
          </p:cNvSpPr>
          <p:nvPr/>
        </p:nvSpPr>
        <p:spPr>
          <a:xfrm>
            <a:off x="3124200" y="6492875"/>
            <a:ext cx="2895600" cy="365125"/>
          </a:xfrm>
          <a:prstGeom prst="rect">
            <a:avLst/>
          </a:prstGeom>
          <a:noFill/>
        </p:spPr>
        <p:txBody>
          <a:bodyPr anchor="ctr"/>
          <a:lstStyle/>
          <a:p>
            <a:pPr algn="ctr" fontAlgn="auto">
              <a:spcBef>
                <a:spcPts val="0"/>
              </a:spcBef>
              <a:spcAft>
                <a:spcPts val="0"/>
              </a:spcAft>
              <a:defRPr/>
            </a:pPr>
            <a:r>
              <a:rPr lang="tr-TR" sz="1200" dirty="0">
                <a:solidFill>
                  <a:srgbClr val="7030A0"/>
                </a:solidFill>
                <a:latin typeface="+mn-lt"/>
                <a:cs typeface="+mn-cs"/>
              </a:rPr>
              <a:t>MEÜ MERKAM, </a:t>
            </a:r>
            <a:r>
              <a:rPr lang="tr-TR" sz="1200" dirty="0" smtClean="0">
                <a:solidFill>
                  <a:srgbClr val="7030A0"/>
                </a:solidFill>
                <a:latin typeface="+mn-lt"/>
                <a:cs typeface="+mn-cs"/>
              </a:rPr>
              <a:t>2014</a:t>
            </a:r>
            <a:endParaRPr lang="tr-TR" sz="1200" dirty="0">
              <a:solidFill>
                <a:srgbClr val="7030A0"/>
              </a:solidFill>
              <a:latin typeface="+mn-lt"/>
              <a:cs typeface="+mn-cs"/>
            </a:endParaRPr>
          </a:p>
        </p:txBody>
      </p:sp>
      <p:sp>
        <p:nvSpPr>
          <p:cNvPr id="65540" name="3 İçerik Yer Tutucusu"/>
          <p:cNvSpPr>
            <a:spLocks/>
          </p:cNvSpPr>
          <p:nvPr/>
        </p:nvSpPr>
        <p:spPr bwMode="auto">
          <a:xfrm>
            <a:off x="323850" y="1700213"/>
            <a:ext cx="8280400" cy="5805487"/>
          </a:xfrm>
          <a:prstGeom prst="rect">
            <a:avLst/>
          </a:prstGeom>
          <a:noFill/>
          <a:ln w="9525">
            <a:noFill/>
            <a:miter lim="800000"/>
            <a:headEnd/>
            <a:tailEnd/>
          </a:ln>
        </p:spPr>
        <p:txBody>
          <a:bodyPr/>
          <a:lstStyle/>
          <a:p>
            <a:pPr marL="609600" indent="-609600" algn="ctr">
              <a:spcBef>
                <a:spcPct val="20000"/>
              </a:spcBef>
              <a:buFont typeface="Arial" charset="0"/>
              <a:buNone/>
            </a:pPr>
            <a:endParaRPr lang="tr-TR" sz="3200" b="1">
              <a:latin typeface="Calibri" pitchFamily="34" charset="0"/>
            </a:endParaRPr>
          </a:p>
          <a:p>
            <a:pPr marL="609600" indent="-609600" algn="ctr">
              <a:spcBef>
                <a:spcPct val="20000"/>
              </a:spcBef>
              <a:buFont typeface="Arial" charset="0"/>
              <a:buNone/>
            </a:pPr>
            <a:r>
              <a:rPr lang="tr-TR" sz="2800" b="1">
                <a:latin typeface="Calibri" pitchFamily="34" charset="0"/>
              </a:rPr>
              <a:t>                                                    </a:t>
            </a:r>
            <a:r>
              <a:rPr lang="tr-TR" sz="2400">
                <a:latin typeface="Calibri" pitchFamily="34" charset="0"/>
              </a:rPr>
              <a:t>         </a:t>
            </a:r>
          </a:p>
        </p:txBody>
      </p:sp>
      <p:sp>
        <p:nvSpPr>
          <p:cNvPr id="65541" name="Rectangle 5"/>
          <p:cNvSpPr>
            <a:spLocks noChangeArrowheads="1"/>
          </p:cNvSpPr>
          <p:nvPr/>
        </p:nvSpPr>
        <p:spPr bwMode="auto">
          <a:xfrm>
            <a:off x="107950" y="1557338"/>
            <a:ext cx="9036050" cy="460375"/>
          </a:xfrm>
          <a:prstGeom prst="rect">
            <a:avLst/>
          </a:prstGeom>
          <a:noFill/>
          <a:ln w="9525">
            <a:noFill/>
            <a:miter lim="800000"/>
            <a:headEnd/>
            <a:tailEnd/>
          </a:ln>
        </p:spPr>
        <p:txBody>
          <a:bodyPr>
            <a:spAutoFit/>
          </a:bodyPr>
          <a:lstStyle/>
          <a:p>
            <a:pPr algn="ctr"/>
            <a:r>
              <a:rPr lang="tr-TR" sz="2400" b="1" dirty="0">
                <a:solidFill>
                  <a:srgbClr val="7030A0"/>
                </a:solidFill>
              </a:rPr>
              <a:t>Mersin33 </a:t>
            </a:r>
            <a:r>
              <a:rPr lang="tr-TR" sz="2400" b="1" dirty="0" smtClean="0">
                <a:solidFill>
                  <a:srgbClr val="7030A0"/>
                </a:solidFill>
              </a:rPr>
              <a:t>Kadın Gazetesinde </a:t>
            </a:r>
            <a:r>
              <a:rPr lang="tr-TR" sz="2400" b="1" dirty="0">
                <a:solidFill>
                  <a:srgbClr val="7030A0"/>
                </a:solidFill>
              </a:rPr>
              <a:t>Yayınlanan Yazılar</a:t>
            </a:r>
          </a:p>
        </p:txBody>
      </p:sp>
      <p:graphicFrame>
        <p:nvGraphicFramePr>
          <p:cNvPr id="6" name="5 Tablo"/>
          <p:cNvGraphicFramePr>
            <a:graphicFrameLocks noGrp="1"/>
          </p:cNvGraphicFramePr>
          <p:nvPr/>
        </p:nvGraphicFramePr>
        <p:xfrm>
          <a:off x="250825" y="2066925"/>
          <a:ext cx="8712968" cy="4386725"/>
        </p:xfrm>
        <a:graphic>
          <a:graphicData uri="http://schemas.openxmlformats.org/drawingml/2006/table">
            <a:tbl>
              <a:tblPr firstRow="1" bandRow="1">
                <a:tableStyleId>{93296810-A885-4BE3-A3E7-6D5BEEA58F35}</a:tableStyleId>
              </a:tblPr>
              <a:tblGrid>
                <a:gridCol w="5618855"/>
                <a:gridCol w="3094113"/>
              </a:tblGrid>
              <a:tr h="319882">
                <a:tc>
                  <a:txBody>
                    <a:bodyPr/>
                    <a:lstStyle/>
                    <a:p>
                      <a:r>
                        <a:rPr lang="tr-TR" sz="1600" dirty="0" smtClean="0"/>
                        <a:t>Yayınlanan Yazının</a:t>
                      </a:r>
                      <a:r>
                        <a:rPr lang="tr-TR" sz="1600" baseline="0" dirty="0" smtClean="0"/>
                        <a:t> Başlığı</a:t>
                      </a:r>
                      <a:endParaRPr lang="tr-TR" sz="1600" dirty="0"/>
                    </a:p>
                  </a:txBody>
                  <a:tcPr/>
                </a:tc>
                <a:tc>
                  <a:txBody>
                    <a:bodyPr/>
                    <a:lstStyle/>
                    <a:p>
                      <a:r>
                        <a:rPr lang="tr-TR" sz="1600" dirty="0" smtClean="0"/>
                        <a:t>Hazırlayan</a:t>
                      </a:r>
                      <a:endParaRPr lang="tr-TR" sz="1600" dirty="0"/>
                    </a:p>
                  </a:txBody>
                  <a:tcPr/>
                </a:tc>
              </a:tr>
              <a:tr h="319882">
                <a:tc>
                  <a:txBody>
                    <a:bodyPr/>
                    <a:lstStyle/>
                    <a:p>
                      <a:r>
                        <a:rPr lang="tr-TR" sz="1600" dirty="0" smtClean="0"/>
                        <a:t>8 Mart Dünya Kadınlar Günü</a:t>
                      </a:r>
                      <a:endParaRPr lang="tr-TR" sz="1600" dirty="0"/>
                    </a:p>
                  </a:txBody>
                  <a:tcPr/>
                </a:tc>
                <a:tc>
                  <a:txBody>
                    <a:bodyPr/>
                    <a:lstStyle/>
                    <a:p>
                      <a:r>
                        <a:rPr lang="tr-TR" sz="1600" dirty="0" smtClean="0"/>
                        <a:t>Prof. Dr. Bahar Taner</a:t>
                      </a:r>
                      <a:endParaRPr lang="tr-TR" sz="1600" dirty="0"/>
                    </a:p>
                  </a:txBody>
                  <a:tcPr/>
                </a:tc>
              </a:tr>
              <a:tr h="265544">
                <a:tc>
                  <a:txBody>
                    <a:bodyPr/>
                    <a:lstStyle/>
                    <a:p>
                      <a:r>
                        <a:rPr lang="tr-TR" sz="1600" dirty="0" smtClean="0"/>
                        <a:t>Kadına Yönelik Şiddete Senenin Her Günü Hayır!</a:t>
                      </a:r>
                      <a:endParaRPr lang="tr-TR" sz="1600" dirty="0"/>
                    </a:p>
                  </a:txBody>
                  <a:tcPr/>
                </a:tc>
                <a:tc>
                  <a:txBody>
                    <a:bodyPr/>
                    <a:lstStyle/>
                    <a:p>
                      <a:r>
                        <a:rPr lang="tr-TR" sz="1600" dirty="0" smtClean="0"/>
                        <a:t>Prof. Dr. Bahar Taner</a:t>
                      </a:r>
                      <a:endParaRPr lang="tr-TR" sz="1600" dirty="0"/>
                    </a:p>
                  </a:txBody>
                  <a:tcPr/>
                </a:tc>
              </a:tr>
              <a:tr h="319882">
                <a:tc>
                  <a:txBody>
                    <a:bodyPr/>
                    <a:lstStyle/>
                    <a:p>
                      <a:r>
                        <a:rPr lang="tr-TR" sz="1600" dirty="0" smtClean="0"/>
                        <a:t>Bu Görev Hepimizin!</a:t>
                      </a:r>
                      <a:endParaRPr lang="tr-TR" sz="1600" dirty="0"/>
                    </a:p>
                  </a:txBody>
                  <a:tcPr/>
                </a:tc>
                <a:tc>
                  <a:txBody>
                    <a:bodyPr/>
                    <a:lstStyle/>
                    <a:p>
                      <a:r>
                        <a:rPr lang="tr-TR" sz="1600" dirty="0" smtClean="0"/>
                        <a:t>Prof. Dr. Bahar Taner</a:t>
                      </a:r>
                      <a:endParaRPr lang="tr-TR" sz="1600" dirty="0"/>
                    </a:p>
                  </a:txBody>
                  <a:tcPr/>
                </a:tc>
              </a:tr>
              <a:tr h="319882">
                <a:tc>
                  <a:txBody>
                    <a:bodyPr/>
                    <a:lstStyle/>
                    <a:p>
                      <a:r>
                        <a:rPr lang="tr-TR" sz="1600" dirty="0" smtClean="0"/>
                        <a:t>MERKAM kimdir? (Röportaj)</a:t>
                      </a:r>
                      <a:endParaRPr lang="tr-TR" sz="1600" dirty="0"/>
                    </a:p>
                  </a:txBody>
                  <a:tcPr/>
                </a:tc>
                <a:tc>
                  <a:txBody>
                    <a:bodyPr/>
                    <a:lstStyle/>
                    <a:p>
                      <a:r>
                        <a:rPr lang="tr-TR" sz="1600" dirty="0" smtClean="0"/>
                        <a:t>Prof. Dr. Bahar Taner</a:t>
                      </a:r>
                      <a:endParaRPr lang="tr-TR" sz="1600" dirty="0"/>
                    </a:p>
                  </a:txBody>
                  <a:tcPr/>
                </a:tc>
              </a:tr>
              <a:tr h="319882">
                <a:tc>
                  <a:txBody>
                    <a:bodyPr/>
                    <a:lstStyle/>
                    <a:p>
                      <a:r>
                        <a:rPr lang="tr-TR" sz="1600" dirty="0" smtClean="0"/>
                        <a:t>Mersin’de Kadın Sorunları</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Prof. Dr. Bahar Taner</a:t>
                      </a:r>
                    </a:p>
                  </a:txBody>
                  <a:tcPr/>
                </a:tc>
              </a:tr>
              <a:tr h="363365">
                <a:tc>
                  <a:txBody>
                    <a:bodyPr/>
                    <a:lstStyle/>
                    <a:p>
                      <a:r>
                        <a:rPr lang="tr-TR" sz="1600" dirty="0" smtClean="0"/>
                        <a:t>Kadınların Ekonomik Yaşama Katılımlarında Ayrımcılık</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Doç. Dr. Ayşe Gül </a:t>
                      </a:r>
                      <a:r>
                        <a:rPr lang="tr-TR" sz="1600" dirty="0" err="1" smtClean="0"/>
                        <a:t>Yılgör</a:t>
                      </a:r>
                      <a:endParaRPr lang="tr-TR" sz="1600" dirty="0" smtClean="0"/>
                    </a:p>
                  </a:txBody>
                  <a:tcPr/>
                </a:tc>
              </a:tr>
              <a:tr h="319882">
                <a:tc>
                  <a:txBody>
                    <a:bodyPr/>
                    <a:lstStyle/>
                    <a:p>
                      <a:r>
                        <a:rPr lang="tr-TR" sz="1600" dirty="0" smtClean="0"/>
                        <a:t>Dünya Aile Zirvesi+5</a:t>
                      </a:r>
                      <a:endParaRPr lang="tr-TR" sz="1600" dirty="0"/>
                    </a:p>
                  </a:txBody>
                  <a:tcPr/>
                </a:tc>
                <a:tc>
                  <a:txBody>
                    <a:bodyPr/>
                    <a:lstStyle/>
                    <a:p>
                      <a:r>
                        <a:rPr lang="tr-TR" sz="1600" dirty="0" err="1" smtClean="0"/>
                        <a:t>Öğr</a:t>
                      </a:r>
                      <a:r>
                        <a:rPr lang="tr-TR" sz="1600" dirty="0" smtClean="0"/>
                        <a:t>. Gör. Feyza </a:t>
                      </a:r>
                      <a:r>
                        <a:rPr lang="tr-TR" sz="1600" dirty="0" err="1" smtClean="0"/>
                        <a:t>Toktaş</a:t>
                      </a:r>
                      <a:endParaRPr lang="tr-TR" sz="1600" dirty="0"/>
                    </a:p>
                  </a:txBody>
                  <a:tcPr/>
                </a:tc>
              </a:tr>
              <a:tr h="319882">
                <a:tc>
                  <a:txBody>
                    <a:bodyPr/>
                    <a:lstStyle/>
                    <a:p>
                      <a:r>
                        <a:rPr lang="tr-TR" sz="1600" dirty="0" smtClean="0"/>
                        <a:t>Göç Eden Kadının Kentli Kimliğini Kazanması</a:t>
                      </a:r>
                      <a:endParaRPr lang="tr-TR" sz="1600" dirty="0"/>
                    </a:p>
                  </a:txBody>
                  <a:tcPr/>
                </a:tc>
                <a:tc>
                  <a:txBody>
                    <a:bodyPr/>
                    <a:lstStyle/>
                    <a:p>
                      <a:r>
                        <a:rPr lang="tr-TR" sz="1600" dirty="0" smtClean="0"/>
                        <a:t>Doç. Dr. Ayşe Azman</a:t>
                      </a:r>
                      <a:endParaRPr lang="tr-TR" sz="1600" dirty="0"/>
                    </a:p>
                  </a:txBody>
                  <a:tcPr/>
                </a:tc>
              </a:tr>
              <a:tr h="319882">
                <a:tc>
                  <a:txBody>
                    <a:bodyPr/>
                    <a:lstStyle/>
                    <a:p>
                      <a:r>
                        <a:rPr lang="tr-TR" sz="1600" dirty="0" smtClean="0"/>
                        <a:t>Şiddet Biter mi?</a:t>
                      </a:r>
                      <a:endParaRPr lang="tr-TR" sz="1600" dirty="0"/>
                    </a:p>
                  </a:txBody>
                  <a:tcPr/>
                </a:tc>
                <a:tc>
                  <a:txBody>
                    <a:bodyPr/>
                    <a:lstStyle/>
                    <a:p>
                      <a:r>
                        <a:rPr lang="tr-TR" sz="1600" dirty="0" err="1" smtClean="0"/>
                        <a:t>Öğr</a:t>
                      </a:r>
                      <a:r>
                        <a:rPr lang="tr-TR" sz="1600" dirty="0" smtClean="0"/>
                        <a:t>. Gör. Asiye </a:t>
                      </a:r>
                      <a:r>
                        <a:rPr lang="tr-TR" sz="1600" dirty="0" err="1" smtClean="0"/>
                        <a:t>Uzel</a:t>
                      </a:r>
                      <a:endParaRPr lang="tr-TR" sz="1600" dirty="0"/>
                    </a:p>
                  </a:txBody>
                  <a:tcPr/>
                </a:tc>
              </a:tr>
              <a:tr h="290304">
                <a:tc>
                  <a:txBody>
                    <a:bodyPr/>
                    <a:lstStyle/>
                    <a:p>
                      <a:r>
                        <a:rPr lang="tr-TR" sz="1600" dirty="0" smtClean="0"/>
                        <a:t>Üreme Sağlığı Hizmetlerinde Toplumsal Cinsiyet Faktörü</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Öğr</a:t>
                      </a:r>
                      <a:r>
                        <a:rPr lang="tr-TR" sz="1600" dirty="0" smtClean="0"/>
                        <a:t>. Gör. Asiye </a:t>
                      </a:r>
                      <a:r>
                        <a:rPr lang="tr-TR" sz="1600" dirty="0" err="1" smtClean="0"/>
                        <a:t>Uzel</a:t>
                      </a:r>
                      <a:endParaRPr lang="tr-TR" sz="1600" dirty="0" smtClean="0"/>
                    </a:p>
                  </a:txBody>
                  <a:tcPr/>
                </a:tc>
              </a:tr>
              <a:tr h="319882">
                <a:tc>
                  <a:txBody>
                    <a:bodyPr/>
                    <a:lstStyle/>
                    <a:p>
                      <a:r>
                        <a:rPr lang="tr-TR" sz="1600" dirty="0" smtClean="0"/>
                        <a:t>Gün Işığına Hasret Kadınlarımız</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Ümit </a:t>
                      </a:r>
                      <a:r>
                        <a:rPr lang="tr-TR" sz="1600" dirty="0" err="1" smtClean="0"/>
                        <a:t>Kurçeren</a:t>
                      </a:r>
                      <a:r>
                        <a:rPr lang="tr-TR" sz="1600" dirty="0" smtClean="0"/>
                        <a:t> Mut MYO Öğrencisi</a:t>
                      </a:r>
                    </a:p>
                  </a:txBody>
                  <a:tcPr/>
                </a:tc>
              </a:tr>
              <a:tr h="319882">
                <a:tc>
                  <a:txBody>
                    <a:bodyPr/>
                    <a:lstStyle/>
                    <a:p>
                      <a:r>
                        <a:rPr lang="tr-TR" sz="1600" dirty="0" smtClean="0"/>
                        <a:t>Toplumsal</a:t>
                      </a:r>
                      <a:r>
                        <a:rPr lang="tr-TR" sz="1600" baseline="0" dirty="0" smtClean="0"/>
                        <a:t> Cinsiyete Duyarlı Bütçeleme</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Yrd. Doç. Dr. Yasemin </a:t>
                      </a:r>
                      <a:r>
                        <a:rPr lang="tr-TR" sz="1600" dirty="0" err="1" smtClean="0"/>
                        <a:t>Özuğurlu</a:t>
                      </a:r>
                      <a:endParaRPr lang="tr-TR" sz="1600" dirty="0" smtClean="0"/>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txBox="1">
            <a:spLocks noGrp="1"/>
          </p:cNvSpPr>
          <p:nvPr/>
        </p:nvSpPr>
        <p:spPr>
          <a:xfrm>
            <a:off x="6553200" y="6519863"/>
            <a:ext cx="2133600" cy="365125"/>
          </a:xfrm>
          <a:prstGeom prst="rect">
            <a:avLst/>
          </a:prstGeom>
          <a:noFill/>
        </p:spPr>
        <p:txBody>
          <a:bodyPr anchor="ctr"/>
          <a:lstStyle/>
          <a:p>
            <a:pPr algn="r" fontAlgn="auto">
              <a:spcBef>
                <a:spcPts val="0"/>
              </a:spcBef>
              <a:spcAft>
                <a:spcPts val="0"/>
              </a:spcAft>
              <a:defRPr/>
            </a:pPr>
            <a:fld id="{680DA3A0-830E-4437-8B17-5857B6CC5DAB}" type="slidenum">
              <a:rPr lang="tr-TR" sz="1200">
                <a:solidFill>
                  <a:schemeClr val="tx1">
                    <a:tint val="75000"/>
                  </a:schemeClr>
                </a:solidFill>
                <a:latin typeface="+mn-lt"/>
                <a:cs typeface="+mn-cs"/>
              </a:rPr>
              <a:pPr algn="r" fontAlgn="auto">
                <a:spcBef>
                  <a:spcPts val="0"/>
                </a:spcBef>
                <a:spcAft>
                  <a:spcPts val="0"/>
                </a:spcAft>
                <a:defRPr/>
              </a:pPr>
              <a:t>71</a:t>
            </a:fld>
            <a:endParaRPr lang="tr-TR" sz="1200" dirty="0">
              <a:solidFill>
                <a:schemeClr val="tx1">
                  <a:tint val="75000"/>
                </a:schemeClr>
              </a:solidFill>
              <a:latin typeface="+mn-lt"/>
              <a:cs typeface="+mn-cs"/>
            </a:endParaRPr>
          </a:p>
        </p:txBody>
      </p:sp>
      <p:sp>
        <p:nvSpPr>
          <p:cNvPr id="7" name="5 Altbilgi Yer Tutucusu"/>
          <p:cNvSpPr txBox="1">
            <a:spLocks noGrp="1"/>
          </p:cNvSpPr>
          <p:nvPr/>
        </p:nvSpPr>
        <p:spPr>
          <a:xfrm>
            <a:off x="3124200" y="6492875"/>
            <a:ext cx="2895600" cy="365125"/>
          </a:xfrm>
          <a:prstGeom prst="rect">
            <a:avLst/>
          </a:prstGeom>
          <a:noFill/>
        </p:spPr>
        <p:txBody>
          <a:bodyPr anchor="ctr"/>
          <a:lstStyle/>
          <a:p>
            <a:pPr algn="ctr" fontAlgn="auto">
              <a:spcBef>
                <a:spcPts val="0"/>
              </a:spcBef>
              <a:spcAft>
                <a:spcPts val="0"/>
              </a:spcAft>
              <a:defRPr/>
            </a:pPr>
            <a:r>
              <a:rPr lang="tr-TR" sz="1200" dirty="0">
                <a:solidFill>
                  <a:srgbClr val="7030A0"/>
                </a:solidFill>
                <a:latin typeface="+mn-lt"/>
                <a:cs typeface="+mn-cs"/>
              </a:rPr>
              <a:t>MEÜ MERKAM, </a:t>
            </a:r>
            <a:r>
              <a:rPr lang="tr-TR" sz="1200" dirty="0" smtClean="0">
                <a:solidFill>
                  <a:srgbClr val="7030A0"/>
                </a:solidFill>
                <a:latin typeface="+mn-lt"/>
                <a:cs typeface="+mn-cs"/>
              </a:rPr>
              <a:t>2014</a:t>
            </a:r>
            <a:endParaRPr lang="tr-TR" sz="1200" dirty="0">
              <a:solidFill>
                <a:srgbClr val="7030A0"/>
              </a:solidFill>
              <a:latin typeface="+mn-lt"/>
              <a:cs typeface="+mn-cs"/>
            </a:endParaRPr>
          </a:p>
        </p:txBody>
      </p:sp>
      <p:sp>
        <p:nvSpPr>
          <p:cNvPr id="65540" name="3 İçerik Yer Tutucusu"/>
          <p:cNvSpPr>
            <a:spLocks/>
          </p:cNvSpPr>
          <p:nvPr/>
        </p:nvSpPr>
        <p:spPr bwMode="auto">
          <a:xfrm>
            <a:off x="323850" y="1700213"/>
            <a:ext cx="8280400" cy="5805487"/>
          </a:xfrm>
          <a:prstGeom prst="rect">
            <a:avLst/>
          </a:prstGeom>
          <a:noFill/>
          <a:ln w="9525">
            <a:noFill/>
            <a:miter lim="800000"/>
            <a:headEnd/>
            <a:tailEnd/>
          </a:ln>
        </p:spPr>
        <p:txBody>
          <a:bodyPr/>
          <a:lstStyle/>
          <a:p>
            <a:pPr marL="609600" indent="-609600" algn="ctr">
              <a:spcBef>
                <a:spcPct val="20000"/>
              </a:spcBef>
              <a:buFont typeface="Arial" charset="0"/>
              <a:buNone/>
            </a:pPr>
            <a:endParaRPr lang="tr-TR" sz="3200" b="1">
              <a:latin typeface="Calibri" pitchFamily="34" charset="0"/>
            </a:endParaRPr>
          </a:p>
          <a:p>
            <a:pPr marL="609600" indent="-609600" algn="ctr">
              <a:spcBef>
                <a:spcPct val="20000"/>
              </a:spcBef>
              <a:buFont typeface="Arial" charset="0"/>
              <a:buNone/>
            </a:pPr>
            <a:r>
              <a:rPr lang="tr-TR" sz="2800" b="1">
                <a:latin typeface="Calibri" pitchFamily="34" charset="0"/>
              </a:rPr>
              <a:t>                                                    </a:t>
            </a:r>
            <a:r>
              <a:rPr lang="tr-TR" sz="2400">
                <a:latin typeface="Calibri" pitchFamily="34" charset="0"/>
              </a:rPr>
              <a:t>         </a:t>
            </a:r>
          </a:p>
        </p:txBody>
      </p:sp>
      <p:sp>
        <p:nvSpPr>
          <p:cNvPr id="65541" name="Rectangle 5"/>
          <p:cNvSpPr>
            <a:spLocks noChangeArrowheads="1"/>
          </p:cNvSpPr>
          <p:nvPr/>
        </p:nvSpPr>
        <p:spPr bwMode="auto">
          <a:xfrm>
            <a:off x="107950" y="1557338"/>
            <a:ext cx="9036050" cy="460375"/>
          </a:xfrm>
          <a:prstGeom prst="rect">
            <a:avLst/>
          </a:prstGeom>
          <a:noFill/>
          <a:ln w="9525">
            <a:noFill/>
            <a:miter lim="800000"/>
            <a:headEnd/>
            <a:tailEnd/>
          </a:ln>
        </p:spPr>
        <p:txBody>
          <a:bodyPr>
            <a:spAutoFit/>
          </a:bodyPr>
          <a:lstStyle/>
          <a:p>
            <a:pPr algn="ctr"/>
            <a:r>
              <a:rPr lang="tr-TR" sz="2400" b="1" dirty="0">
                <a:solidFill>
                  <a:srgbClr val="7030A0"/>
                </a:solidFill>
              </a:rPr>
              <a:t>Mersin33 </a:t>
            </a:r>
            <a:r>
              <a:rPr lang="tr-TR" sz="2400" b="1" dirty="0" smtClean="0">
                <a:solidFill>
                  <a:srgbClr val="7030A0"/>
                </a:solidFill>
              </a:rPr>
              <a:t>Kadın Gazetesinde </a:t>
            </a:r>
            <a:r>
              <a:rPr lang="tr-TR" sz="2400" b="1" dirty="0">
                <a:solidFill>
                  <a:srgbClr val="7030A0"/>
                </a:solidFill>
              </a:rPr>
              <a:t>Yayınlanan Yazılar</a:t>
            </a:r>
          </a:p>
        </p:txBody>
      </p:sp>
      <p:graphicFrame>
        <p:nvGraphicFramePr>
          <p:cNvPr id="6" name="5 Tablo"/>
          <p:cNvGraphicFramePr>
            <a:graphicFrameLocks noGrp="1"/>
          </p:cNvGraphicFramePr>
          <p:nvPr/>
        </p:nvGraphicFramePr>
        <p:xfrm>
          <a:off x="0" y="1524511"/>
          <a:ext cx="9143999" cy="3824203"/>
        </p:xfrm>
        <a:graphic>
          <a:graphicData uri="http://schemas.openxmlformats.org/drawingml/2006/table">
            <a:tbl>
              <a:tblPr firstRow="1" bandRow="1">
                <a:tableStyleId>{93296810-A885-4BE3-A3E7-6D5BEEA58F35}</a:tableStyleId>
              </a:tblPr>
              <a:tblGrid>
                <a:gridCol w="5224341"/>
                <a:gridCol w="3919658"/>
              </a:tblGrid>
              <a:tr h="331290">
                <a:tc>
                  <a:txBody>
                    <a:bodyPr/>
                    <a:lstStyle/>
                    <a:p>
                      <a:r>
                        <a:rPr lang="tr-TR" sz="1600" dirty="0" smtClean="0"/>
                        <a:t>Yayınlanan Yazının</a:t>
                      </a:r>
                      <a:r>
                        <a:rPr lang="tr-TR" sz="1600" baseline="0" dirty="0" smtClean="0"/>
                        <a:t> Başlığı</a:t>
                      </a:r>
                      <a:endParaRPr lang="tr-TR" sz="1600" dirty="0"/>
                    </a:p>
                  </a:txBody>
                  <a:tcPr/>
                </a:tc>
                <a:tc>
                  <a:txBody>
                    <a:bodyPr/>
                    <a:lstStyle/>
                    <a:p>
                      <a:r>
                        <a:rPr lang="tr-TR" sz="1600" dirty="0" smtClean="0"/>
                        <a:t>Hazırlayan</a:t>
                      </a:r>
                      <a:endParaRPr lang="tr-TR" sz="1600" dirty="0"/>
                    </a:p>
                  </a:txBody>
                  <a:tcPr/>
                </a:tc>
              </a:tr>
              <a:tr h="331290">
                <a:tc>
                  <a:txBody>
                    <a:bodyPr/>
                    <a:lstStyle/>
                    <a:p>
                      <a:r>
                        <a:rPr lang="tr-TR" sz="1600" dirty="0" smtClean="0"/>
                        <a:t>8 Martlarda Eğitimli Kadın Olmak</a:t>
                      </a:r>
                      <a:endParaRPr lang="tr-TR" sz="1600" dirty="0"/>
                    </a:p>
                  </a:txBody>
                  <a:tcPr/>
                </a:tc>
                <a:tc>
                  <a:txBody>
                    <a:bodyPr/>
                    <a:lstStyle/>
                    <a:p>
                      <a:r>
                        <a:rPr lang="tr-TR" sz="1600" dirty="0" smtClean="0"/>
                        <a:t>Öğr. Gör. Feyza Toktaş</a:t>
                      </a:r>
                      <a:endParaRPr lang="tr-TR" sz="1600" dirty="0"/>
                    </a:p>
                  </a:txBody>
                  <a:tcPr/>
                </a:tc>
              </a:tr>
              <a:tr h="572228">
                <a:tc>
                  <a:txBody>
                    <a:bodyPr/>
                    <a:lstStyle/>
                    <a:p>
                      <a:r>
                        <a:rPr lang="tr-TR" sz="1600" dirty="0" smtClean="0"/>
                        <a:t>Kadın-Erkek İlişkisinde Yeni Fark Edilen Tehdit:</a:t>
                      </a:r>
                      <a:r>
                        <a:rPr lang="tr-TR" sz="1600" baseline="0" dirty="0" smtClean="0"/>
                        <a:t> </a:t>
                      </a:r>
                      <a:r>
                        <a:rPr lang="tr-TR" sz="1600" dirty="0" smtClean="0"/>
                        <a:t>Flört Şiddeti </a:t>
                      </a:r>
                      <a:endParaRPr lang="tr-TR" sz="1600" dirty="0"/>
                    </a:p>
                  </a:txBody>
                  <a:tcPr/>
                </a:tc>
                <a:tc>
                  <a:txBody>
                    <a:bodyPr/>
                    <a:lstStyle/>
                    <a:p>
                      <a:r>
                        <a:rPr lang="tr-TR" sz="1600" dirty="0" smtClean="0"/>
                        <a:t>Yrd. Doç. Dr. Duygu </a:t>
                      </a:r>
                      <a:r>
                        <a:rPr lang="tr-TR" sz="1600" dirty="0" err="1" smtClean="0"/>
                        <a:t>Vefikuluçay</a:t>
                      </a:r>
                      <a:endParaRPr lang="tr-TR" sz="1600" dirty="0"/>
                    </a:p>
                  </a:txBody>
                  <a:tcPr/>
                </a:tc>
              </a:tr>
              <a:tr h="572228">
                <a:tc>
                  <a:txBody>
                    <a:bodyPr/>
                    <a:lstStyle/>
                    <a:p>
                      <a:r>
                        <a:rPr lang="tr-TR" sz="1600" dirty="0" smtClean="0"/>
                        <a:t>Ataerkil  Şiddet ve Çözümlemeler</a:t>
                      </a:r>
                      <a:endParaRPr lang="tr-TR" sz="1600" dirty="0"/>
                    </a:p>
                  </a:txBody>
                  <a:tcPr/>
                </a:tc>
                <a:tc>
                  <a:txBody>
                    <a:bodyPr/>
                    <a:lstStyle/>
                    <a:p>
                      <a:r>
                        <a:rPr lang="tr-TR" sz="1600" dirty="0" smtClean="0"/>
                        <a:t>ME.Ü</a:t>
                      </a:r>
                      <a:r>
                        <a:rPr lang="tr-TR" sz="1600" baseline="0" dirty="0" smtClean="0"/>
                        <a:t> Kadın Araştırmaları YL Ar. Gör. Özen Kurtuluş</a:t>
                      </a:r>
                      <a:endParaRPr lang="tr-TR" sz="1600" dirty="0"/>
                    </a:p>
                  </a:txBody>
                  <a:tcPr/>
                </a:tc>
              </a:tr>
              <a:tr h="539255">
                <a:tc>
                  <a:txBody>
                    <a:bodyPr/>
                    <a:lstStyle/>
                    <a:p>
                      <a:pPr algn="l"/>
                      <a:r>
                        <a:rPr lang="tr-TR" sz="1600" b="0" dirty="0" smtClean="0">
                          <a:solidFill>
                            <a:schemeClr val="tx1"/>
                          </a:solidFill>
                        </a:rPr>
                        <a:t>Kadının</a:t>
                      </a:r>
                      <a:r>
                        <a:rPr lang="tr-TR" sz="1600" b="0" baseline="0" dirty="0" smtClean="0">
                          <a:solidFill>
                            <a:schemeClr val="tx1"/>
                          </a:solidFill>
                        </a:rPr>
                        <a:t> Görünmeyen Emeği Siyasete Katılımına Engel</a:t>
                      </a:r>
                      <a:endParaRPr lang="tr-TR" sz="16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err="1" smtClean="0">
                          <a:solidFill>
                            <a:schemeClr val="tx1"/>
                          </a:solidFill>
                        </a:rPr>
                        <a:t>Prof.Dr</a:t>
                      </a:r>
                      <a:r>
                        <a:rPr lang="tr-TR" sz="1600" b="0" dirty="0" smtClean="0">
                          <a:solidFill>
                            <a:schemeClr val="tx1"/>
                          </a:solidFill>
                        </a:rPr>
                        <a:t>.Ayşe Gül YILGÖR</a:t>
                      </a:r>
                    </a:p>
                  </a:txBody>
                  <a:tcPr/>
                </a:tc>
              </a:tr>
              <a:tr h="873401">
                <a:tc>
                  <a:txBody>
                    <a:bodyPr/>
                    <a:lstStyle/>
                    <a:p>
                      <a:r>
                        <a:rPr lang="tr-TR" sz="1800" b="0" kern="1200" dirty="0" smtClean="0">
                          <a:solidFill>
                            <a:schemeClr val="tx1"/>
                          </a:solidFill>
                          <a:latin typeface="+mn-lt"/>
                          <a:ea typeface="+mn-ea"/>
                          <a:cs typeface="+mn-cs"/>
                        </a:rPr>
                        <a:t>Karanlık Kıta: Kadın…</a:t>
                      </a:r>
                    </a:p>
                    <a:p>
                      <a:r>
                        <a:rPr lang="tr-TR" sz="1800" b="0" kern="1200" dirty="0" smtClean="0">
                          <a:solidFill>
                            <a:schemeClr val="tx1"/>
                          </a:solidFill>
                          <a:latin typeface="+mn-lt"/>
                          <a:ea typeface="+mn-ea"/>
                          <a:cs typeface="+mn-cs"/>
                        </a:rPr>
                        <a:t>  </a:t>
                      </a:r>
                    </a:p>
                    <a:p>
                      <a:pPr algn="l"/>
                      <a:endParaRPr lang="tr-TR" sz="16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ME.Ü</a:t>
                      </a:r>
                      <a:r>
                        <a:rPr lang="tr-TR" sz="1600" baseline="0" dirty="0" smtClean="0"/>
                        <a:t> Kadın Araştırmaları YL Ar. Gör. Özen Kurtuluş</a:t>
                      </a:r>
                      <a:endParaRPr lang="tr-TR"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b="0" dirty="0" smtClean="0">
                        <a:solidFill>
                          <a:schemeClr val="tx1"/>
                        </a:solidFill>
                      </a:endParaRPr>
                    </a:p>
                  </a:txBody>
                  <a:tcPr/>
                </a:tc>
              </a:tr>
              <a:tr h="572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Toplam</a:t>
                      </a:r>
                    </a:p>
                    <a:p>
                      <a:pPr algn="l"/>
                      <a:endParaRPr lang="tr-TR" sz="16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tx1"/>
                          </a:solidFill>
                        </a:rPr>
                        <a:t>17</a:t>
                      </a:r>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72</a:t>
            </a:fld>
            <a:endParaRPr lang="tr-TR"/>
          </a:p>
        </p:txBody>
      </p:sp>
      <p:pic>
        <p:nvPicPr>
          <p:cNvPr id="4" name="Picture 2" descr="C:\Users\feyzatoktas\Desktop\merkam broşür iç yüz.jpg"/>
          <p:cNvPicPr>
            <a:picLocks noChangeAspect="1" noChangeArrowheads="1"/>
          </p:cNvPicPr>
          <p:nvPr/>
        </p:nvPicPr>
        <p:blipFill>
          <a:blip r:embed="rId2" cstate="print"/>
          <a:srcRect/>
          <a:stretch>
            <a:fillRect/>
          </a:stretch>
        </p:blipFill>
        <p:spPr bwMode="auto">
          <a:xfrm>
            <a:off x="-18588" y="0"/>
            <a:ext cx="9127092" cy="645333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73</a:t>
            </a:fld>
            <a:endParaRPr lang="tr-TR"/>
          </a:p>
        </p:txBody>
      </p:sp>
      <p:pic>
        <p:nvPicPr>
          <p:cNvPr id="4" name="Picture 2" descr="C:\Users\feyzatoktas\Desktop\merkam broşür iç yüz2.jpg"/>
          <p:cNvPicPr>
            <a:picLocks noChangeAspect="1" noChangeArrowheads="1"/>
          </p:cNvPicPr>
          <p:nvPr/>
        </p:nvPicPr>
        <p:blipFill>
          <a:blip r:embed="rId2" cstate="print"/>
          <a:srcRect/>
          <a:stretch>
            <a:fillRect/>
          </a:stretch>
        </p:blipFill>
        <p:spPr bwMode="auto">
          <a:xfrm>
            <a:off x="-36512" y="-27384"/>
            <a:ext cx="9165821" cy="648072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74</a:t>
            </a:fld>
            <a:endParaRPr lang="tr-TR"/>
          </a:p>
        </p:txBody>
      </p:sp>
      <p:sp>
        <p:nvSpPr>
          <p:cNvPr id="4" name="3 Dikdörtgen"/>
          <p:cNvSpPr/>
          <p:nvPr/>
        </p:nvSpPr>
        <p:spPr>
          <a:xfrm>
            <a:off x="0" y="1484784"/>
            <a:ext cx="9144000" cy="5324535"/>
          </a:xfrm>
          <a:prstGeom prst="rect">
            <a:avLst/>
          </a:prstGeom>
        </p:spPr>
        <p:txBody>
          <a:bodyPr wrap="square">
            <a:spAutoFit/>
          </a:bodyPr>
          <a:lstStyle/>
          <a:p>
            <a:pPr eaLnBrk="1" hangingPunct="1">
              <a:buFont typeface="Arial" pitchFamily="34" charset="0"/>
              <a:buNone/>
            </a:pPr>
            <a:r>
              <a:rPr lang="tr-TR" sz="2000" b="1" dirty="0" smtClean="0">
                <a:latin typeface="+mn-lt"/>
              </a:rPr>
              <a:t>Adres</a:t>
            </a:r>
            <a:r>
              <a:rPr lang="tr-TR" sz="2000" dirty="0" smtClean="0">
                <a:latin typeface="+mn-lt"/>
              </a:rPr>
              <a:t/>
            </a:r>
            <a:br>
              <a:rPr lang="tr-TR" sz="2000" dirty="0" smtClean="0">
                <a:latin typeface="+mn-lt"/>
              </a:rPr>
            </a:br>
            <a:r>
              <a:rPr lang="tr-TR" sz="2000" dirty="0" smtClean="0">
                <a:latin typeface="+mn-lt"/>
              </a:rPr>
              <a:t>Mersin Üniversitesi Kadın Sorunlarını Araştırma ve Uygulama Merkezi (MERKAM)</a:t>
            </a:r>
            <a:br>
              <a:rPr lang="tr-TR" sz="2000" dirty="0" smtClean="0">
                <a:latin typeface="+mn-lt"/>
              </a:rPr>
            </a:br>
            <a:r>
              <a:rPr lang="tr-TR" sz="2000" dirty="0" smtClean="0">
                <a:latin typeface="+mn-lt"/>
              </a:rPr>
              <a:t>İktisadi ve İdari Bilimler Fakültesi </a:t>
            </a:r>
            <a:br>
              <a:rPr lang="tr-TR" sz="2000" dirty="0" smtClean="0">
                <a:latin typeface="+mn-lt"/>
              </a:rPr>
            </a:br>
            <a:r>
              <a:rPr lang="tr-TR" sz="2000" dirty="0" smtClean="0">
                <a:latin typeface="+mn-lt"/>
              </a:rPr>
              <a:t>Çiftlikköy Kampusu  </a:t>
            </a:r>
            <a:r>
              <a:rPr lang="tr-TR" sz="2000" dirty="0" err="1" smtClean="0">
                <a:latin typeface="+mn-lt"/>
              </a:rPr>
              <a:t>Mezitli</a:t>
            </a:r>
            <a:r>
              <a:rPr lang="tr-TR" sz="2000" dirty="0" smtClean="0">
                <a:latin typeface="+mn-lt"/>
              </a:rPr>
              <a:t>/MERSİN </a:t>
            </a:r>
          </a:p>
          <a:p>
            <a:pPr eaLnBrk="1" hangingPunct="1">
              <a:buFont typeface="Arial" pitchFamily="34" charset="0"/>
              <a:buNone/>
            </a:pPr>
            <a:r>
              <a:rPr lang="tr-TR" sz="2000" b="1" dirty="0" smtClean="0">
                <a:latin typeface="+mn-lt"/>
              </a:rPr>
              <a:t>WEB adresi</a:t>
            </a:r>
            <a:r>
              <a:rPr lang="tr-TR" sz="2000" dirty="0" smtClean="0">
                <a:latin typeface="+mn-lt"/>
              </a:rPr>
              <a:t/>
            </a:r>
            <a:br>
              <a:rPr lang="tr-TR" sz="2000" dirty="0" smtClean="0">
                <a:latin typeface="+mn-lt"/>
              </a:rPr>
            </a:br>
            <a:r>
              <a:rPr lang="tr-TR" sz="2000" dirty="0" smtClean="0">
                <a:latin typeface="+mn-lt"/>
              </a:rPr>
              <a:t>http://merkam.mersin.edu.tr</a:t>
            </a:r>
          </a:p>
          <a:p>
            <a:pPr eaLnBrk="1" hangingPunct="1">
              <a:buNone/>
            </a:pPr>
            <a:r>
              <a:rPr lang="tr-TR" sz="2000" b="1" dirty="0" smtClean="0">
                <a:latin typeface="+mn-lt"/>
              </a:rPr>
              <a:t>Mail adresi</a:t>
            </a:r>
            <a:r>
              <a:rPr lang="tr-TR" sz="2000" dirty="0" smtClean="0">
                <a:latin typeface="+mn-lt"/>
              </a:rPr>
              <a:t/>
            </a:r>
            <a:br>
              <a:rPr lang="tr-TR" sz="2000" dirty="0" smtClean="0">
                <a:latin typeface="+mn-lt"/>
              </a:rPr>
            </a:br>
            <a:r>
              <a:rPr lang="tr-TR" sz="2000" dirty="0" err="1" smtClean="0">
                <a:latin typeface="+mn-lt"/>
                <a:hlinkClick r:id="rId2"/>
              </a:rPr>
              <a:t>merkam</a:t>
            </a:r>
            <a:r>
              <a:rPr lang="tr-TR" sz="2000" dirty="0" smtClean="0">
                <a:latin typeface="+mn-lt"/>
                <a:hlinkClick r:id="rId2"/>
              </a:rPr>
              <a:t>@mersin.edu.tr</a:t>
            </a:r>
            <a:r>
              <a:rPr lang="tr-TR" sz="2000" dirty="0" smtClean="0">
                <a:latin typeface="+mn-lt"/>
              </a:rPr>
              <a:t> </a:t>
            </a:r>
          </a:p>
          <a:p>
            <a:pPr eaLnBrk="1" hangingPunct="1">
              <a:buNone/>
            </a:pPr>
            <a:r>
              <a:rPr lang="tr-TR" sz="2000" dirty="0" smtClean="0">
                <a:latin typeface="+mn-lt"/>
              </a:rPr>
              <a:t>	</a:t>
            </a:r>
            <a:r>
              <a:rPr lang="tr-TR" sz="2000" dirty="0" smtClean="0">
                <a:latin typeface="+mn-lt"/>
                <a:hlinkClick r:id="rId3"/>
              </a:rPr>
              <a:t>mersin33@</a:t>
            </a:r>
            <a:r>
              <a:rPr lang="tr-TR" sz="2000" dirty="0" err="1" smtClean="0">
                <a:latin typeface="+mn-lt"/>
                <a:hlinkClick r:id="rId3"/>
              </a:rPr>
              <a:t>gmail</a:t>
            </a:r>
            <a:r>
              <a:rPr lang="tr-TR" sz="2000" dirty="0" smtClean="0">
                <a:latin typeface="+mn-lt"/>
                <a:hlinkClick r:id="rId3"/>
              </a:rPr>
              <a:t>.com</a:t>
            </a:r>
            <a:r>
              <a:rPr lang="tr-TR" sz="2000" dirty="0" smtClean="0">
                <a:latin typeface="+mn-lt"/>
              </a:rPr>
              <a:t> </a:t>
            </a:r>
          </a:p>
          <a:p>
            <a:pPr eaLnBrk="1" hangingPunct="1">
              <a:buFont typeface="Arial" pitchFamily="34" charset="0"/>
              <a:buNone/>
            </a:pPr>
            <a:r>
              <a:rPr lang="tr-TR" sz="2000" b="1" dirty="0" smtClean="0">
                <a:latin typeface="+mn-lt"/>
              </a:rPr>
              <a:t>Telefon</a:t>
            </a:r>
            <a:r>
              <a:rPr lang="tr-TR" sz="2000" dirty="0" smtClean="0">
                <a:latin typeface="+mn-lt"/>
              </a:rPr>
              <a:t/>
            </a:r>
            <a:br>
              <a:rPr lang="tr-TR" sz="2000" dirty="0" smtClean="0">
                <a:latin typeface="+mn-lt"/>
              </a:rPr>
            </a:br>
            <a:r>
              <a:rPr lang="tr-TR" sz="2000" dirty="0" smtClean="0">
                <a:latin typeface="+mn-lt"/>
              </a:rPr>
              <a:t>0 324 361 00 01 – 5337</a:t>
            </a:r>
          </a:p>
          <a:p>
            <a:pPr eaLnBrk="1" hangingPunct="1">
              <a:buFont typeface="Arial" pitchFamily="34" charset="0"/>
              <a:buNone/>
            </a:pPr>
            <a:r>
              <a:rPr lang="tr-TR" sz="2000" b="1" dirty="0" smtClean="0">
                <a:latin typeface="+mn-lt"/>
              </a:rPr>
              <a:t>Faks</a:t>
            </a:r>
            <a:r>
              <a:rPr lang="tr-TR" sz="2000" dirty="0" smtClean="0">
                <a:latin typeface="+mn-lt"/>
              </a:rPr>
              <a:t/>
            </a:r>
            <a:br>
              <a:rPr lang="tr-TR" sz="2000" dirty="0" smtClean="0">
                <a:latin typeface="+mn-lt"/>
              </a:rPr>
            </a:br>
            <a:r>
              <a:rPr lang="tr-TR" sz="2000" dirty="0" smtClean="0">
                <a:latin typeface="+mn-lt"/>
              </a:rPr>
              <a:t>0 324 361 00 56</a:t>
            </a:r>
          </a:p>
          <a:p>
            <a:pPr eaLnBrk="1" hangingPunct="1">
              <a:buNone/>
            </a:pPr>
            <a:r>
              <a:rPr lang="tr-TR" sz="2000" b="1" dirty="0" err="1" smtClean="0">
                <a:latin typeface="+mn-lt"/>
              </a:rPr>
              <a:t>Facebook</a:t>
            </a:r>
            <a:r>
              <a:rPr lang="tr-TR" sz="2000" b="1" dirty="0" smtClean="0">
                <a:latin typeface="+mn-lt"/>
              </a:rPr>
              <a:t> Adresi (</a:t>
            </a:r>
            <a:r>
              <a:rPr lang="tr-TR" sz="2000" b="1" dirty="0" err="1" smtClean="0">
                <a:latin typeface="+mn-lt"/>
              </a:rPr>
              <a:t>mersinüniversitesimerkam</a:t>
            </a:r>
            <a:r>
              <a:rPr lang="tr-TR" sz="2000" b="1" dirty="0" smtClean="0">
                <a:latin typeface="+mn-lt"/>
              </a:rPr>
              <a:t>)</a:t>
            </a:r>
            <a:r>
              <a:rPr lang="tr-TR" sz="2000" dirty="0" smtClean="0">
                <a:latin typeface="+mn-lt"/>
              </a:rPr>
              <a:t/>
            </a:r>
            <a:br>
              <a:rPr lang="tr-TR" sz="2000" dirty="0" smtClean="0">
                <a:latin typeface="+mn-lt"/>
              </a:rPr>
            </a:br>
            <a:r>
              <a:rPr lang="tr-TR" sz="2000" dirty="0" smtClean="0">
                <a:latin typeface="+mn-lt"/>
                <a:hlinkClick r:id="rId4"/>
              </a:rPr>
              <a:t>merkam33@</a:t>
            </a:r>
            <a:r>
              <a:rPr lang="tr-TR" sz="2000" dirty="0" err="1" smtClean="0">
                <a:latin typeface="+mn-lt"/>
                <a:hlinkClick r:id="rId4"/>
              </a:rPr>
              <a:t>gmail</a:t>
            </a:r>
            <a:r>
              <a:rPr lang="tr-TR" sz="2000" dirty="0" smtClean="0">
                <a:latin typeface="+mn-lt"/>
                <a:hlinkClick r:id="rId4"/>
              </a:rPr>
              <a:t>.com</a:t>
            </a:r>
            <a:r>
              <a:rPr lang="tr-TR" sz="2000" dirty="0" smtClean="0">
                <a:latin typeface="+mn-lt"/>
              </a:rPr>
              <a:t> </a:t>
            </a:r>
          </a:p>
          <a:p>
            <a:pPr eaLnBrk="1" hangingPunct="1">
              <a:buFont typeface="Arial" pitchFamily="34" charset="0"/>
              <a:buNone/>
            </a:pPr>
            <a:r>
              <a:rPr lang="tr-TR" sz="2000" dirty="0" smtClean="0">
                <a:latin typeface="+mn-lt"/>
              </a:rPr>
              <a:t/>
            </a:r>
            <a:br>
              <a:rPr lang="tr-TR" sz="2000" dirty="0" smtClean="0">
                <a:latin typeface="+mn-lt"/>
              </a:rPr>
            </a:br>
            <a:endParaRPr lang="tr-TR" sz="2000" dirty="0">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r>
              <a:rPr lang="tr-TR" dirty="0" smtClean="0">
                <a:solidFill>
                  <a:srgbClr val="7030A0"/>
                </a:solidFill>
              </a:rPr>
              <a:t>MEÜ MERKAM, 2014</a:t>
            </a:r>
            <a:endParaRPr lang="tr-TR" dirty="0">
              <a:solidFill>
                <a:srgbClr val="7030A0"/>
              </a:solidFill>
            </a:endParaRPr>
          </a:p>
        </p:txBody>
      </p:sp>
      <p:sp>
        <p:nvSpPr>
          <p:cNvPr id="3" name="2 Slayt Numarası Yer Tutucusu"/>
          <p:cNvSpPr>
            <a:spLocks noGrp="1"/>
          </p:cNvSpPr>
          <p:nvPr>
            <p:ph type="sldNum" sz="quarter" idx="12"/>
          </p:nvPr>
        </p:nvSpPr>
        <p:spPr/>
        <p:txBody>
          <a:bodyPr/>
          <a:lstStyle/>
          <a:p>
            <a:pPr>
              <a:defRPr/>
            </a:pPr>
            <a:fld id="{D5F1ECD9-6E3E-482A-A0F5-26336DAF974B}" type="slidenum">
              <a:rPr lang="tr-TR" smtClean="0"/>
              <a:pPr>
                <a:defRPr/>
              </a:pPr>
              <a:t>75</a:t>
            </a:fld>
            <a:endParaRPr lang="tr-TR"/>
          </a:p>
        </p:txBody>
      </p:sp>
      <p:sp>
        <p:nvSpPr>
          <p:cNvPr id="4" name="3 Dikdörtgen"/>
          <p:cNvSpPr/>
          <p:nvPr/>
        </p:nvSpPr>
        <p:spPr>
          <a:xfrm>
            <a:off x="0" y="3212976"/>
            <a:ext cx="9143999" cy="584775"/>
          </a:xfrm>
          <a:prstGeom prst="rect">
            <a:avLst/>
          </a:prstGeom>
        </p:spPr>
        <p:txBody>
          <a:bodyPr wrap="square">
            <a:spAutoFit/>
          </a:bodyPr>
          <a:lstStyle/>
          <a:p>
            <a:pPr algn="ctr"/>
            <a:r>
              <a:rPr lang="tr-TR" sz="3200" b="1" dirty="0" smtClean="0">
                <a:solidFill>
                  <a:srgbClr val="7030A0"/>
                </a:solidFill>
                <a:latin typeface="+mn-lt"/>
              </a:rPr>
              <a:t>TEŞEKKÜRLER</a:t>
            </a:r>
            <a:endParaRPr lang="tr-TR" sz="3200" b="1" dirty="0">
              <a:solidFill>
                <a:srgbClr val="7030A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İçerik Yer Tutucusu"/>
          <p:cNvSpPr>
            <a:spLocks noGrp="1"/>
          </p:cNvSpPr>
          <p:nvPr>
            <p:ph idx="1"/>
          </p:nvPr>
        </p:nvSpPr>
        <p:spPr>
          <a:xfrm>
            <a:off x="0" y="1527175"/>
            <a:ext cx="9144000" cy="5357813"/>
          </a:xfrm>
        </p:spPr>
        <p:txBody>
          <a:bodyPr/>
          <a:lstStyle/>
          <a:p>
            <a:pPr algn="ctr" eaLnBrk="1" hangingPunct="1">
              <a:buFont typeface="Arial" charset="0"/>
              <a:buNone/>
            </a:pPr>
            <a:r>
              <a:rPr lang="tr-TR" sz="2900" b="1" dirty="0" smtClean="0">
                <a:solidFill>
                  <a:srgbClr val="7030A0"/>
                </a:solidFill>
              </a:rPr>
              <a:t>MERKAM Yönetmeliği Çerçevesindeki Görevler</a:t>
            </a:r>
            <a:endParaRPr lang="tr-TR" sz="2900" dirty="0" smtClean="0"/>
          </a:p>
          <a:p>
            <a:pPr eaLnBrk="1" hangingPunct="1">
              <a:buFont typeface="Wingdings" pitchFamily="2" charset="2"/>
              <a:buChar char="Ø"/>
            </a:pPr>
            <a:r>
              <a:rPr lang="tr-TR" sz="2900" dirty="0" smtClean="0"/>
              <a:t>Eğitim, kültür, hukuk ve sağlık alanlarında kadın sorunlarına ilişkin bilimsel araştırma ve kültürel projeler yapmak ve bunların uygulanmasını sağlamak, </a:t>
            </a:r>
          </a:p>
          <a:p>
            <a:pPr eaLnBrk="1" hangingPunct="1">
              <a:buFont typeface="Wingdings" pitchFamily="2" charset="2"/>
              <a:buChar char="Ø"/>
            </a:pPr>
            <a:r>
              <a:rPr lang="tr-TR" sz="2900" dirty="0" smtClean="0"/>
              <a:t>Yurt içinde/dışında Kadın sorunları ile ilgili konularda toplumsal cinsiyet bakış açısıyla araştırmalar ve eğitim toplantıları yapmak, yapılan çalışmaları desteklemek, </a:t>
            </a:r>
          </a:p>
          <a:p>
            <a:pPr eaLnBrk="1" hangingPunct="1">
              <a:buFont typeface="Wingdings" pitchFamily="2" charset="2"/>
              <a:buChar char="Ø"/>
            </a:pPr>
            <a:r>
              <a:rPr lang="tr-TR" sz="2900" dirty="0" smtClean="0"/>
              <a:t>Kadın sorunları ile ilgili kurum ve kuruluşların çalışmalarına katkıda bulunmak, ortak proje yürütmek, danışmanlık hizmetleri vermek ve iletişim ağı oluşturmak, </a:t>
            </a:r>
          </a:p>
        </p:txBody>
      </p:sp>
      <p:sp>
        <p:nvSpPr>
          <p:cNvPr id="3" name="2 Slayt Numarası Yer Tutucusu"/>
          <p:cNvSpPr>
            <a:spLocks noGrp="1"/>
          </p:cNvSpPr>
          <p:nvPr>
            <p:ph type="sldNum" sz="quarter" idx="12"/>
          </p:nvPr>
        </p:nvSpPr>
        <p:spPr/>
        <p:txBody>
          <a:bodyPr/>
          <a:lstStyle/>
          <a:p>
            <a:pPr>
              <a:defRPr/>
            </a:pPr>
            <a:fld id="{876481EC-FBC0-4D22-B127-6064DBEACBA0}" type="slidenum">
              <a:rPr lang="tr-TR" smtClean="0"/>
              <a:pPr>
                <a:defRPr/>
              </a:pPr>
              <a:t>8</a:t>
            </a:fld>
            <a:endParaRPr lang="tr-TR"/>
          </a:p>
        </p:txBody>
      </p:sp>
      <p:sp>
        <p:nvSpPr>
          <p:cNvPr id="6" name="5 Altbilgi Yer Tutucusu"/>
          <p:cNvSpPr>
            <a:spLocks noGrp="1"/>
          </p:cNvSpPr>
          <p:nvPr>
            <p:ph type="ftr" sz="quarter" idx="11"/>
          </p:nvPr>
        </p:nvSpPr>
        <p:spPr>
          <a:xfrm>
            <a:off x="3124200" y="6492875"/>
            <a:ext cx="2895600" cy="365125"/>
          </a:xfrm>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İçerik Yer Tutucusu"/>
          <p:cNvSpPr>
            <a:spLocks noGrp="1"/>
          </p:cNvSpPr>
          <p:nvPr>
            <p:ph idx="1"/>
          </p:nvPr>
        </p:nvSpPr>
        <p:spPr>
          <a:xfrm>
            <a:off x="0" y="1500188"/>
            <a:ext cx="9144000" cy="5357812"/>
          </a:xfrm>
        </p:spPr>
        <p:txBody>
          <a:bodyPr/>
          <a:lstStyle/>
          <a:p>
            <a:pPr algn="ctr" eaLnBrk="1" hangingPunct="1">
              <a:buFont typeface="Arial" charset="0"/>
              <a:buNone/>
            </a:pPr>
            <a:r>
              <a:rPr lang="tr-TR" sz="2900" b="1" dirty="0" smtClean="0">
                <a:solidFill>
                  <a:srgbClr val="7030A0"/>
                </a:solidFill>
              </a:rPr>
              <a:t>MERKAM Yönetmeliği Çerçevesindeki Görevler</a:t>
            </a:r>
            <a:endParaRPr lang="tr-TR" sz="2900" dirty="0" smtClean="0"/>
          </a:p>
          <a:p>
            <a:pPr eaLnBrk="1" hangingPunct="1">
              <a:buFont typeface="Wingdings" pitchFamily="2" charset="2"/>
              <a:buChar char="Ø"/>
            </a:pPr>
            <a:r>
              <a:rPr lang="tr-TR" sz="2800" dirty="0" smtClean="0"/>
              <a:t>Yerel yönetimlere proje üretmek, üretilen projelere danışmanlık ve destek vermek, merkezin amaçları doğrultusunda yayın yapmak, </a:t>
            </a:r>
          </a:p>
          <a:p>
            <a:pPr eaLnBrk="1" hangingPunct="1">
              <a:buFont typeface="Wingdings" pitchFamily="2" charset="2"/>
              <a:buChar char="Ø"/>
            </a:pPr>
            <a:r>
              <a:rPr lang="tr-TR" sz="2800" dirty="0" smtClean="0"/>
              <a:t>Kadınların Atatürk ilke ve devrimleriyle kazanılmış hakları ve birey olmaları konusunda ulusal ve uluslararası konferans, sempozyum, seminer vb. faaliyetler düzenlemek, </a:t>
            </a:r>
          </a:p>
          <a:p>
            <a:pPr eaLnBrk="1" hangingPunct="1">
              <a:buFont typeface="Wingdings" pitchFamily="2" charset="2"/>
              <a:buChar char="Ø"/>
            </a:pPr>
            <a:r>
              <a:rPr lang="tr-TR" sz="2800" dirty="0" smtClean="0"/>
              <a:t>Sivil Toplum örgütleriyle iletişim kurmak, ortak faaliyetler düzenlemek. </a:t>
            </a:r>
            <a:br>
              <a:rPr lang="tr-TR" sz="2800" dirty="0" smtClean="0"/>
            </a:br>
            <a:endParaRPr lang="tr-TR" sz="2800" dirty="0" smtClean="0"/>
          </a:p>
        </p:txBody>
      </p:sp>
      <p:sp>
        <p:nvSpPr>
          <p:cNvPr id="3" name="2 Slayt Numarası Yer Tutucusu"/>
          <p:cNvSpPr>
            <a:spLocks noGrp="1"/>
          </p:cNvSpPr>
          <p:nvPr>
            <p:ph type="sldNum" sz="quarter" idx="12"/>
          </p:nvPr>
        </p:nvSpPr>
        <p:spPr/>
        <p:txBody>
          <a:bodyPr/>
          <a:lstStyle/>
          <a:p>
            <a:pPr>
              <a:defRPr/>
            </a:pPr>
            <a:fld id="{1BE88A7F-39D3-4764-A209-8B8BE9B8C1A0}" type="slidenum">
              <a:rPr lang="tr-TR" smtClean="0"/>
              <a:pPr>
                <a:defRPr/>
              </a:pPr>
              <a:t>9</a:t>
            </a:fld>
            <a:endParaRPr lang="tr-TR"/>
          </a:p>
        </p:txBody>
      </p:sp>
      <p:sp>
        <p:nvSpPr>
          <p:cNvPr id="6" name="5 Altbilgi Yer Tutucusu"/>
          <p:cNvSpPr>
            <a:spLocks noGrp="1"/>
          </p:cNvSpPr>
          <p:nvPr>
            <p:ph type="ftr" sz="quarter" idx="11"/>
          </p:nvPr>
        </p:nvSpPr>
        <p:spPr/>
        <p:txBody>
          <a:bodyPr/>
          <a:lstStyle/>
          <a:p>
            <a:pPr>
              <a:defRPr/>
            </a:pPr>
            <a:r>
              <a:rPr lang="tr-TR" dirty="0">
                <a:solidFill>
                  <a:srgbClr val="7030A0"/>
                </a:solidFill>
              </a:rPr>
              <a:t>MEÜ MERKAM, </a:t>
            </a:r>
            <a:r>
              <a:rPr lang="tr-TR" dirty="0" smtClean="0">
                <a:solidFill>
                  <a:srgbClr val="7030A0"/>
                </a:solidFill>
              </a:rPr>
              <a:t>2014</a:t>
            </a:r>
            <a:endParaRPr lang="tr-TR"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4313</TotalTime>
  <Words>2567</Words>
  <Application>Microsoft Office PowerPoint</Application>
  <PresentationFormat>Ekran Gösterisi (4:3)</PresentationFormat>
  <Paragraphs>740</Paragraphs>
  <Slides>75</Slides>
  <Notes>24</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Ofis Teması</vt:lpstr>
      <vt:lpstr>MERSİN ÜNİVERSİTESİ  KADIN SORUNLARINI ARAŞTIRMA VE  UYGULAMA MERKEZİ (MERKAM)</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MERSİN ÜNİVERSİTESİ  KADIN SORUNLARINI ARAŞTIRMA VE UYGULAMA MERKEZİ</dc:title>
  <dc:creator>Windows User</dc:creator>
  <cp:lastModifiedBy>iktisat</cp:lastModifiedBy>
  <cp:revision>955</cp:revision>
  <dcterms:created xsi:type="dcterms:W3CDTF">2010-04-28T20:08:00Z</dcterms:created>
  <dcterms:modified xsi:type="dcterms:W3CDTF">2014-04-10T13:28:58Z</dcterms:modified>
</cp:coreProperties>
</file>